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92"/>
  </p:notesMasterIdLst>
  <p:handoutMasterIdLst>
    <p:handoutMasterId r:id="rId93"/>
  </p:handoutMasterIdLst>
  <p:sldIdLst>
    <p:sldId id="269" r:id="rId2"/>
    <p:sldId id="322" r:id="rId3"/>
    <p:sldId id="300" r:id="rId4"/>
    <p:sldId id="335" r:id="rId5"/>
    <p:sldId id="336" r:id="rId6"/>
    <p:sldId id="337" r:id="rId7"/>
    <p:sldId id="338" r:id="rId8"/>
    <p:sldId id="341" r:id="rId9"/>
    <p:sldId id="342" r:id="rId10"/>
    <p:sldId id="321" r:id="rId11"/>
    <p:sldId id="343" r:id="rId12"/>
    <p:sldId id="344" r:id="rId13"/>
    <p:sldId id="345" r:id="rId14"/>
    <p:sldId id="346" r:id="rId15"/>
    <p:sldId id="396" r:id="rId16"/>
    <p:sldId id="397" r:id="rId17"/>
    <p:sldId id="399" r:id="rId18"/>
    <p:sldId id="400" r:id="rId19"/>
    <p:sldId id="401" r:id="rId20"/>
    <p:sldId id="398" r:id="rId21"/>
    <p:sldId id="414" r:id="rId22"/>
    <p:sldId id="415" r:id="rId23"/>
    <p:sldId id="416" r:id="rId24"/>
    <p:sldId id="417" r:id="rId25"/>
    <p:sldId id="395" r:id="rId26"/>
    <p:sldId id="325" r:id="rId27"/>
    <p:sldId id="326" r:id="rId28"/>
    <p:sldId id="327" r:id="rId29"/>
    <p:sldId id="328" r:id="rId30"/>
    <p:sldId id="329" r:id="rId31"/>
    <p:sldId id="330" r:id="rId32"/>
    <p:sldId id="331" r:id="rId33"/>
    <p:sldId id="332" r:id="rId34"/>
    <p:sldId id="390" r:id="rId35"/>
    <p:sldId id="389" r:id="rId36"/>
    <p:sldId id="391" r:id="rId37"/>
    <p:sldId id="392" r:id="rId38"/>
    <p:sldId id="393" r:id="rId39"/>
    <p:sldId id="334" r:id="rId40"/>
    <p:sldId id="347" r:id="rId41"/>
    <p:sldId id="348" r:id="rId42"/>
    <p:sldId id="385" r:id="rId43"/>
    <p:sldId id="349" r:id="rId44"/>
    <p:sldId id="350" r:id="rId45"/>
    <p:sldId id="351" r:id="rId46"/>
    <p:sldId id="352" r:id="rId47"/>
    <p:sldId id="353" r:id="rId48"/>
    <p:sldId id="354" r:id="rId49"/>
    <p:sldId id="355" r:id="rId50"/>
    <p:sldId id="356" r:id="rId51"/>
    <p:sldId id="357" r:id="rId52"/>
    <p:sldId id="358" r:id="rId53"/>
    <p:sldId id="373" r:id="rId54"/>
    <p:sldId id="374" r:id="rId55"/>
    <p:sldId id="375" r:id="rId56"/>
    <p:sldId id="376" r:id="rId57"/>
    <p:sldId id="365" r:id="rId58"/>
    <p:sldId id="359" r:id="rId59"/>
    <p:sldId id="377" r:id="rId60"/>
    <p:sldId id="366" r:id="rId61"/>
    <p:sldId id="367" r:id="rId62"/>
    <p:sldId id="368" r:id="rId63"/>
    <p:sldId id="369" r:id="rId64"/>
    <p:sldId id="370" r:id="rId65"/>
    <p:sldId id="371" r:id="rId66"/>
    <p:sldId id="378" r:id="rId67"/>
    <p:sldId id="324" r:id="rId68"/>
    <p:sldId id="406" r:id="rId69"/>
    <p:sldId id="407" r:id="rId70"/>
    <p:sldId id="408" r:id="rId71"/>
    <p:sldId id="409" r:id="rId72"/>
    <p:sldId id="411" r:id="rId73"/>
    <p:sldId id="412" r:id="rId74"/>
    <p:sldId id="413" r:id="rId75"/>
    <p:sldId id="379" r:id="rId76"/>
    <p:sldId id="382" r:id="rId77"/>
    <p:sldId id="383" r:id="rId78"/>
    <p:sldId id="384" r:id="rId79"/>
    <p:sldId id="361" r:id="rId80"/>
    <p:sldId id="362" r:id="rId81"/>
    <p:sldId id="386" r:id="rId82"/>
    <p:sldId id="387" r:id="rId83"/>
    <p:sldId id="363" r:id="rId84"/>
    <p:sldId id="364" r:id="rId85"/>
    <p:sldId id="295" r:id="rId86"/>
    <p:sldId id="402" r:id="rId87"/>
    <p:sldId id="403" r:id="rId88"/>
    <p:sldId id="404" r:id="rId89"/>
    <p:sldId id="405" r:id="rId90"/>
    <p:sldId id="265" r:id="rId91"/>
  </p:sldIdLst>
  <p:sldSz cx="9906000" cy="6858000" type="A4"/>
  <p:notesSz cx="6669088" cy="9926638"/>
  <p:defaultTextStyle>
    <a:defPPr>
      <a:defRPr lang="en-GB"/>
    </a:defPPr>
    <a:lvl1pPr algn="ctr" rtl="0" fontAlgn="base">
      <a:spcBef>
        <a:spcPct val="0"/>
      </a:spcBef>
      <a:spcAft>
        <a:spcPct val="0"/>
      </a:spcAft>
      <a:defRPr sz="2400" kern="1200">
        <a:solidFill>
          <a:schemeClr val="tx1"/>
        </a:solidFill>
        <a:latin typeface="Arial" pitchFamily="34" charset="0"/>
        <a:ea typeface="+mn-ea"/>
        <a:cs typeface="+mn-cs"/>
      </a:defRPr>
    </a:lvl1pPr>
    <a:lvl2pPr marL="457200" algn="ctr" rtl="0" fontAlgn="base">
      <a:spcBef>
        <a:spcPct val="0"/>
      </a:spcBef>
      <a:spcAft>
        <a:spcPct val="0"/>
      </a:spcAft>
      <a:defRPr sz="2400" kern="1200">
        <a:solidFill>
          <a:schemeClr val="tx1"/>
        </a:solidFill>
        <a:latin typeface="Arial" pitchFamily="34" charset="0"/>
        <a:ea typeface="+mn-ea"/>
        <a:cs typeface="+mn-cs"/>
      </a:defRPr>
    </a:lvl2pPr>
    <a:lvl3pPr marL="914400" algn="ctr" rtl="0" fontAlgn="base">
      <a:spcBef>
        <a:spcPct val="0"/>
      </a:spcBef>
      <a:spcAft>
        <a:spcPct val="0"/>
      </a:spcAft>
      <a:defRPr sz="2400" kern="1200">
        <a:solidFill>
          <a:schemeClr val="tx1"/>
        </a:solidFill>
        <a:latin typeface="Arial" pitchFamily="34" charset="0"/>
        <a:ea typeface="+mn-ea"/>
        <a:cs typeface="+mn-cs"/>
      </a:defRPr>
    </a:lvl3pPr>
    <a:lvl4pPr marL="1371600" algn="ctr" rtl="0" fontAlgn="base">
      <a:spcBef>
        <a:spcPct val="0"/>
      </a:spcBef>
      <a:spcAft>
        <a:spcPct val="0"/>
      </a:spcAft>
      <a:defRPr sz="2400" kern="1200">
        <a:solidFill>
          <a:schemeClr val="tx1"/>
        </a:solidFill>
        <a:latin typeface="Arial" pitchFamily="34" charset="0"/>
        <a:ea typeface="+mn-ea"/>
        <a:cs typeface="+mn-cs"/>
      </a:defRPr>
    </a:lvl4pPr>
    <a:lvl5pPr marL="1828800" algn="ctr" rtl="0" fontAlgn="base">
      <a:spcBef>
        <a:spcPct val="0"/>
      </a:spcBef>
      <a:spcAft>
        <a:spcPct val="0"/>
      </a:spcAft>
      <a:defRPr sz="2400" kern="1200">
        <a:solidFill>
          <a:schemeClr val="tx1"/>
        </a:solidFill>
        <a:latin typeface="Arial" pitchFamily="34" charset="0"/>
        <a:ea typeface="+mn-ea"/>
        <a:cs typeface="+mn-cs"/>
      </a:defRPr>
    </a:lvl5pPr>
    <a:lvl6pPr marL="2286000" algn="l" defTabSz="914400" rtl="0" eaLnBrk="1" latinLnBrk="0" hangingPunct="1">
      <a:defRPr sz="2400" kern="1200">
        <a:solidFill>
          <a:schemeClr val="tx1"/>
        </a:solidFill>
        <a:latin typeface="Arial" pitchFamily="34" charset="0"/>
        <a:ea typeface="+mn-ea"/>
        <a:cs typeface="+mn-cs"/>
      </a:defRPr>
    </a:lvl6pPr>
    <a:lvl7pPr marL="2743200" algn="l" defTabSz="914400" rtl="0" eaLnBrk="1" latinLnBrk="0" hangingPunct="1">
      <a:defRPr sz="2400" kern="1200">
        <a:solidFill>
          <a:schemeClr val="tx1"/>
        </a:solidFill>
        <a:latin typeface="Arial" pitchFamily="34" charset="0"/>
        <a:ea typeface="+mn-ea"/>
        <a:cs typeface="+mn-cs"/>
      </a:defRPr>
    </a:lvl7pPr>
    <a:lvl8pPr marL="3200400" algn="l" defTabSz="914400" rtl="0" eaLnBrk="1" latinLnBrk="0" hangingPunct="1">
      <a:defRPr sz="2400" kern="1200">
        <a:solidFill>
          <a:schemeClr val="tx1"/>
        </a:solidFill>
        <a:latin typeface="Arial" pitchFamily="34" charset="0"/>
        <a:ea typeface="+mn-ea"/>
        <a:cs typeface="+mn-cs"/>
      </a:defRPr>
    </a:lvl8pPr>
    <a:lvl9pPr marL="3657600" algn="l" defTabSz="914400" rtl="0" eaLnBrk="1" latinLnBrk="0" hangingPunct="1">
      <a:defRPr sz="2400" kern="1200">
        <a:solidFill>
          <a:schemeClr val="tx1"/>
        </a:solidFill>
        <a:latin typeface="Arial" pitchFamily="34" charset="0"/>
        <a:ea typeface="+mn-ea"/>
        <a:cs typeface="+mn-cs"/>
      </a:defRPr>
    </a:lvl9pPr>
  </p:defaultTextStyle>
  <p:extLst>
    <p:ext uri="{521415D9-36F7-43E2-AB2F-B90AF26B5E84}">
      <p14:sectionLst xmlns:p14="http://schemas.microsoft.com/office/powerpoint/2010/main">
        <p14:section name="Sección sin título" id="{9EB1386D-DBB0-4A66-B34D-342E63B043D2}">
          <p14:sldIdLst>
            <p14:sldId id="269"/>
            <p14:sldId id="322"/>
            <p14:sldId id="300"/>
            <p14:sldId id="335"/>
            <p14:sldId id="336"/>
            <p14:sldId id="337"/>
            <p14:sldId id="338"/>
            <p14:sldId id="341"/>
            <p14:sldId id="342"/>
            <p14:sldId id="321"/>
            <p14:sldId id="343"/>
            <p14:sldId id="344"/>
            <p14:sldId id="345"/>
            <p14:sldId id="346"/>
            <p14:sldId id="396"/>
            <p14:sldId id="397"/>
            <p14:sldId id="399"/>
            <p14:sldId id="400"/>
            <p14:sldId id="401"/>
            <p14:sldId id="398"/>
            <p14:sldId id="414"/>
            <p14:sldId id="415"/>
            <p14:sldId id="416"/>
            <p14:sldId id="417"/>
            <p14:sldId id="395"/>
            <p14:sldId id="325"/>
            <p14:sldId id="326"/>
            <p14:sldId id="327"/>
            <p14:sldId id="328"/>
            <p14:sldId id="329"/>
            <p14:sldId id="330"/>
            <p14:sldId id="331"/>
            <p14:sldId id="332"/>
            <p14:sldId id="390"/>
            <p14:sldId id="389"/>
            <p14:sldId id="391"/>
            <p14:sldId id="392"/>
            <p14:sldId id="393"/>
            <p14:sldId id="334"/>
            <p14:sldId id="347"/>
            <p14:sldId id="348"/>
            <p14:sldId id="385"/>
            <p14:sldId id="349"/>
            <p14:sldId id="350"/>
            <p14:sldId id="351"/>
            <p14:sldId id="352"/>
            <p14:sldId id="353"/>
            <p14:sldId id="354"/>
            <p14:sldId id="355"/>
            <p14:sldId id="356"/>
            <p14:sldId id="357"/>
            <p14:sldId id="358"/>
            <p14:sldId id="373"/>
            <p14:sldId id="374"/>
            <p14:sldId id="375"/>
            <p14:sldId id="376"/>
            <p14:sldId id="365"/>
            <p14:sldId id="359"/>
            <p14:sldId id="377"/>
            <p14:sldId id="366"/>
            <p14:sldId id="367"/>
            <p14:sldId id="368"/>
            <p14:sldId id="369"/>
            <p14:sldId id="370"/>
            <p14:sldId id="371"/>
            <p14:sldId id="378"/>
            <p14:sldId id="324"/>
            <p14:sldId id="406"/>
            <p14:sldId id="407"/>
            <p14:sldId id="408"/>
            <p14:sldId id="409"/>
            <p14:sldId id="411"/>
            <p14:sldId id="412"/>
            <p14:sldId id="413"/>
            <p14:sldId id="379"/>
            <p14:sldId id="382"/>
            <p14:sldId id="383"/>
            <p14:sldId id="384"/>
            <p14:sldId id="361"/>
            <p14:sldId id="362"/>
            <p14:sldId id="386"/>
            <p14:sldId id="387"/>
            <p14:sldId id="363"/>
            <p14:sldId id="364"/>
            <p14:sldId id="295"/>
            <p14:sldId id="402"/>
            <p14:sldId id="403"/>
            <p14:sldId id="404"/>
            <p14:sldId id="405"/>
            <p14:sldId id="265"/>
          </p14:sldIdLst>
        </p14:section>
      </p14:sectionLst>
    </p:ext>
    <p:ext uri="{EFAFB233-063F-42B5-8137-9DF3F51BA10A}">
      <p15:sldGuideLst xmlns:p15="http://schemas.microsoft.com/office/powerpoint/2012/main">
        <p15:guide id="1" orient="horz" pos="2064">
          <p15:clr>
            <a:srgbClr val="A4A3A4"/>
          </p15:clr>
        </p15:guide>
        <p15:guide id="2" pos="3120">
          <p15:clr>
            <a:srgbClr val="A4A3A4"/>
          </p15:clr>
        </p15:guide>
      </p15:sldGuideLst>
    </p:ext>
    <p:ext uri="{2D200454-40CA-4A62-9FC3-DE9A4176ACB9}">
      <p15:notesGuideLst xmlns:p15="http://schemas.microsoft.com/office/powerpoint/2012/main">
        <p15:guide id="1" orient="horz" pos="3126">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D3D3D3"/>
    <a:srgbClr val="EAEAEA"/>
    <a:srgbClr val="DDDDDD"/>
    <a:srgbClr val="008000"/>
    <a:srgbClr val="339933"/>
    <a:srgbClr val="003399"/>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6357" autoAdjust="0"/>
  </p:normalViewPr>
  <p:slideViewPr>
    <p:cSldViewPr>
      <p:cViewPr varScale="1">
        <p:scale>
          <a:sx n="111" d="100"/>
          <a:sy n="111" d="100"/>
        </p:scale>
        <p:origin x="1248" y="108"/>
      </p:cViewPr>
      <p:guideLst>
        <p:guide orient="horz" pos="2064"/>
        <p:guide pos="3120"/>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77" d="100"/>
          <a:sy n="77" d="100"/>
        </p:scale>
        <p:origin x="3180" y="114"/>
      </p:cViewPr>
      <p:guideLst>
        <p:guide orient="horz" pos="3126"/>
        <p:guide pos="2101"/>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97"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88925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atin typeface="Times New Roman" pitchFamily="18" charset="0"/>
              </a:defRPr>
            </a:lvl1pPr>
          </a:lstStyle>
          <a:p>
            <a:pPr>
              <a:defRPr/>
            </a:pPr>
            <a:endParaRPr lang="en-GB"/>
          </a:p>
        </p:txBody>
      </p:sp>
      <p:sp>
        <p:nvSpPr>
          <p:cNvPr id="3075" name="Rectangle 3"/>
          <p:cNvSpPr>
            <a:spLocks noGrp="1" noChangeArrowheads="1"/>
          </p:cNvSpPr>
          <p:nvPr>
            <p:ph type="dt" sz="quarter" idx="1"/>
          </p:nvPr>
        </p:nvSpPr>
        <p:spPr bwMode="auto">
          <a:xfrm>
            <a:off x="3779838" y="0"/>
            <a:ext cx="288925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endParaRPr lang="en-GB"/>
          </a:p>
        </p:txBody>
      </p:sp>
      <p:sp>
        <p:nvSpPr>
          <p:cNvPr id="3076" name="Rectangle 4"/>
          <p:cNvSpPr>
            <a:spLocks noGrp="1" noChangeArrowheads="1"/>
          </p:cNvSpPr>
          <p:nvPr>
            <p:ph type="ftr" sz="quarter" idx="2"/>
          </p:nvPr>
        </p:nvSpPr>
        <p:spPr bwMode="auto">
          <a:xfrm>
            <a:off x="0" y="9429750"/>
            <a:ext cx="2889250" cy="49688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atin typeface="Times New Roman" pitchFamily="18" charset="0"/>
              </a:defRPr>
            </a:lvl1pPr>
          </a:lstStyle>
          <a:p>
            <a:pPr>
              <a:defRPr/>
            </a:pPr>
            <a:endParaRPr lang="en-GB"/>
          </a:p>
        </p:txBody>
      </p:sp>
      <p:sp>
        <p:nvSpPr>
          <p:cNvPr id="3077" name="Rectangle 5"/>
          <p:cNvSpPr>
            <a:spLocks noGrp="1" noChangeArrowheads="1"/>
          </p:cNvSpPr>
          <p:nvPr>
            <p:ph type="sldNum" sz="quarter" idx="3"/>
          </p:nvPr>
        </p:nvSpPr>
        <p:spPr bwMode="auto">
          <a:xfrm>
            <a:off x="3779838" y="9429750"/>
            <a:ext cx="2889250" cy="49688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New Roman" pitchFamily="18" charset="0"/>
              </a:defRPr>
            </a:lvl1pPr>
          </a:lstStyle>
          <a:p>
            <a:pPr>
              <a:defRPr/>
            </a:pPr>
            <a:fld id="{B124B657-001E-422A-A9AE-D3CD1A876F12}" type="slidenum">
              <a:rPr lang="en-GB"/>
              <a:pPr>
                <a:defRPr/>
              </a:pPr>
              <a:t>‹Nº›</a:t>
            </a:fld>
            <a:endParaRPr lang="en-GB"/>
          </a:p>
        </p:txBody>
      </p:sp>
    </p:spTree>
    <p:extLst>
      <p:ext uri="{BB962C8B-B14F-4D97-AF65-F5344CB8AC3E}">
        <p14:creationId xmlns:p14="http://schemas.microsoft.com/office/powerpoint/2010/main" val="10181966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tmp>
</file>

<file path=ppt/media/image114.png>
</file>

<file path=ppt/media/image115.png>
</file>

<file path=ppt/media/image116.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tmp>
</file>

<file path=ppt/media/image3.jpeg>
</file>

<file path=ppt/media/image30.tmp>
</file>

<file path=ppt/media/image31.tmp>
</file>

<file path=ppt/media/image32.tmp>
</file>

<file path=ppt/media/image33.tmp>
</file>

<file path=ppt/media/image34.tmp>
</file>

<file path=ppt/media/image35.tmp>
</file>

<file path=ppt/media/image36.tmp>
</file>

<file path=ppt/media/image37.tmp>
</file>

<file path=ppt/media/image38.png>
</file>

<file path=ppt/media/image39.png>
</file>

<file path=ppt/media/image4.png>
</file>

<file path=ppt/media/image40.gif>
</file>

<file path=ppt/media/image41.png>
</file>

<file path=ppt/media/image42.jpe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62.png>
</file>

<file path=ppt/media/image63.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79.tmp>
</file>

<file path=ppt/media/image8.png>
</file>

<file path=ppt/media/image80.png>
</file>

<file path=ppt/media/image80.tmp>
</file>

<file path=ppt/media/image81.tmp>
</file>

<file path=ppt/media/image810.png>
</file>

<file path=ppt/media/image82.png>
</file>

<file path=ppt/media/image83.png>
</file>

<file path=ppt/media/image830.png>
</file>

<file path=ppt/media/image84.png>
</file>

<file path=ppt/media/image85.png>
</file>

<file path=ppt/media/image86.png>
</file>

<file path=ppt/media/image860.png>
</file>

<file path=ppt/media/image87.png>
</file>

<file path=ppt/media/image870.png>
</file>

<file path=ppt/media/image88.png>
</file>

<file path=ppt/media/image89.png>
</file>

<file path=ppt/media/image9.png>
</file>

<file path=ppt/media/image90.png>
</file>

<file path=ppt/media/image91.png>
</file>

<file path=ppt/media/image910.png>
</file>

<file path=ppt/media/image92.png>
</file>

<file path=ppt/media/image93.png>
</file>

<file path=ppt/media/image94.png>
</file>

<file path=ppt/media/image95.png>
</file>

<file path=ppt/media/image950.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895600" cy="5334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atin typeface="Times New Roman" pitchFamily="18" charset="0"/>
              </a:defRPr>
            </a:lvl1pPr>
          </a:lstStyle>
          <a:p>
            <a:pPr>
              <a:defRPr/>
            </a:pPr>
            <a:endParaRPr lang="en-GB"/>
          </a:p>
        </p:txBody>
      </p:sp>
      <p:sp>
        <p:nvSpPr>
          <p:cNvPr id="16387" name="Rectangle 3"/>
          <p:cNvSpPr>
            <a:spLocks noGrp="1" noChangeArrowheads="1"/>
          </p:cNvSpPr>
          <p:nvPr>
            <p:ph type="dt" idx="1"/>
          </p:nvPr>
        </p:nvSpPr>
        <p:spPr bwMode="auto">
          <a:xfrm>
            <a:off x="3810000" y="0"/>
            <a:ext cx="2895600" cy="5334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endParaRPr lang="en-GB"/>
          </a:p>
        </p:txBody>
      </p:sp>
      <p:sp>
        <p:nvSpPr>
          <p:cNvPr id="36868" name="Rectangle 4"/>
          <p:cNvSpPr>
            <a:spLocks noGrp="1" noRot="1" noChangeAspect="1" noChangeArrowheads="1" noTextEdit="1"/>
          </p:cNvSpPr>
          <p:nvPr>
            <p:ph type="sldImg" idx="2"/>
          </p:nvPr>
        </p:nvSpPr>
        <p:spPr bwMode="auto">
          <a:xfrm>
            <a:off x="657225" y="762000"/>
            <a:ext cx="5391150" cy="37338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9" name="Rectangle 5"/>
          <p:cNvSpPr>
            <a:spLocks noGrp="1" noChangeArrowheads="1"/>
          </p:cNvSpPr>
          <p:nvPr>
            <p:ph type="body" sz="quarter" idx="3"/>
          </p:nvPr>
        </p:nvSpPr>
        <p:spPr bwMode="auto">
          <a:xfrm>
            <a:off x="914400" y="4724400"/>
            <a:ext cx="4876800" cy="4495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6390" name="Rectangle 6"/>
          <p:cNvSpPr>
            <a:spLocks noGrp="1" noChangeArrowheads="1"/>
          </p:cNvSpPr>
          <p:nvPr>
            <p:ph type="ftr" sz="quarter" idx="4"/>
          </p:nvPr>
        </p:nvSpPr>
        <p:spPr bwMode="auto">
          <a:xfrm>
            <a:off x="0" y="94488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atin typeface="Times New Roman" pitchFamily="18" charset="0"/>
              </a:defRPr>
            </a:lvl1pPr>
          </a:lstStyle>
          <a:p>
            <a:pPr>
              <a:defRPr/>
            </a:pPr>
            <a:endParaRPr lang="en-GB"/>
          </a:p>
        </p:txBody>
      </p:sp>
      <p:sp>
        <p:nvSpPr>
          <p:cNvPr id="16391" name="Rectangle 7"/>
          <p:cNvSpPr>
            <a:spLocks noGrp="1" noChangeArrowheads="1"/>
          </p:cNvSpPr>
          <p:nvPr>
            <p:ph type="sldNum" sz="quarter" idx="5"/>
          </p:nvPr>
        </p:nvSpPr>
        <p:spPr bwMode="auto">
          <a:xfrm>
            <a:off x="3810000" y="94488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New Roman" pitchFamily="18" charset="0"/>
              </a:defRPr>
            </a:lvl1pPr>
          </a:lstStyle>
          <a:p>
            <a:pPr>
              <a:defRPr/>
            </a:pPr>
            <a:fld id="{1D40A739-EFDA-4F2D-B07D-5758C4DC3D6A}" type="slidenum">
              <a:rPr lang="en-GB"/>
              <a:pPr>
                <a:defRPr/>
              </a:pPr>
              <a:t>‹Nº›</a:t>
            </a:fld>
            <a:endParaRPr lang="en-GB"/>
          </a:p>
        </p:txBody>
      </p:sp>
    </p:spTree>
    <p:extLst>
      <p:ext uri="{BB962C8B-B14F-4D97-AF65-F5344CB8AC3E}">
        <p14:creationId xmlns:p14="http://schemas.microsoft.com/office/powerpoint/2010/main" val="192352510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Portada (sólo logotipo Afi)">
    <p:spTree>
      <p:nvGrpSpPr>
        <p:cNvPr id="1" name=""/>
        <p:cNvGrpSpPr/>
        <p:nvPr/>
      </p:nvGrpSpPr>
      <p:grpSpPr>
        <a:xfrm>
          <a:off x="0" y="0"/>
          <a:ext cx="0" cy="0"/>
          <a:chOff x="0" y="0"/>
          <a:chExt cx="0" cy="0"/>
        </a:xfrm>
      </p:grpSpPr>
      <p:grpSp>
        <p:nvGrpSpPr>
          <p:cNvPr id="6" name="Group 9"/>
          <p:cNvGrpSpPr>
            <a:grpSpLocks/>
          </p:cNvGrpSpPr>
          <p:nvPr userDrawn="1"/>
        </p:nvGrpSpPr>
        <p:grpSpPr bwMode="auto">
          <a:xfrm>
            <a:off x="-301625" y="6165850"/>
            <a:ext cx="10439400" cy="84138"/>
            <a:chOff x="4860000" y="3542818"/>
            <a:chExt cx="5307000" cy="84901"/>
          </a:xfrm>
        </p:grpSpPr>
        <p:sp>
          <p:nvSpPr>
            <p:cNvPr id="7" name="Rectangle 31"/>
            <p:cNvSpPr>
              <a:spLocks noChangeArrowheads="1"/>
            </p:cNvSpPr>
            <p:nvPr userDrawn="1"/>
          </p:nvSpPr>
          <p:spPr bwMode="auto">
            <a:xfrm>
              <a:off x="4860000" y="3542818"/>
              <a:ext cx="5307000" cy="4645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8" name="Rectangle 31"/>
            <p:cNvSpPr>
              <a:spLocks noChangeArrowheads="1"/>
            </p:cNvSpPr>
            <p:nvPr userDrawn="1"/>
          </p:nvSpPr>
          <p:spPr bwMode="auto">
            <a:xfrm>
              <a:off x="4860000" y="3581264"/>
              <a:ext cx="5307000" cy="46455"/>
            </a:xfrm>
            <a:prstGeom prst="rect">
              <a:avLst/>
            </a:prstGeom>
            <a:solidFill>
              <a:schemeClr val="accent6"/>
            </a:solidFill>
            <a:ln w="9525">
              <a:noFill/>
              <a:miter lim="800000"/>
              <a:headEnd/>
              <a:tailEnd/>
            </a:ln>
            <a:effectLst/>
          </p:spPr>
          <p:txBody>
            <a:bodyPr wrap="none" anchor="ctr"/>
            <a:lstStyle/>
            <a:p>
              <a:pPr>
                <a:defRPr/>
              </a:pPr>
              <a:endParaRPr lang="en-US"/>
            </a:p>
          </p:txBody>
        </p:sp>
      </p:grpSp>
      <p:sp>
        <p:nvSpPr>
          <p:cNvPr id="18" name="Content Placeholder 2"/>
          <p:cNvSpPr>
            <a:spLocks noGrp="1"/>
          </p:cNvSpPr>
          <p:nvPr>
            <p:ph idx="11"/>
          </p:nvPr>
        </p:nvSpPr>
        <p:spPr>
          <a:xfrm>
            <a:off x="4304928" y="6381328"/>
            <a:ext cx="5328592" cy="432048"/>
          </a:xfrm>
          <a:prstGeom prst="rect">
            <a:avLst/>
          </a:prstGeom>
        </p:spPr>
        <p:txBody>
          <a:bodyPr vert="horz" wrap="square" lIns="0" tIns="0" anchor="t" anchorCtr="0"/>
          <a:lstStyle>
            <a:lvl1pPr marL="0" marR="0" indent="-342900" algn="r" defTabSz="914400" rtl="0" eaLnBrk="0" fontAlgn="base" latinLnBrk="0" hangingPunct="0">
              <a:lnSpc>
                <a:spcPct val="100000"/>
              </a:lnSpc>
              <a:spcBef>
                <a:spcPct val="20000"/>
              </a:spcBef>
              <a:spcAft>
                <a:spcPct val="0"/>
              </a:spcAft>
              <a:buClrTx/>
              <a:buSzTx/>
              <a:buFontTx/>
              <a:buNone/>
              <a:tabLst/>
              <a:defRPr sz="16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4" name="Content Placeholder 2"/>
          <p:cNvSpPr>
            <a:spLocks noGrp="1"/>
          </p:cNvSpPr>
          <p:nvPr>
            <p:ph idx="1"/>
          </p:nvPr>
        </p:nvSpPr>
        <p:spPr>
          <a:xfrm>
            <a:off x="4304928" y="4437112"/>
            <a:ext cx="5328592" cy="432048"/>
          </a:xfrm>
          <a:prstGeom prst="rect">
            <a:avLst/>
          </a:prstGeom>
        </p:spPr>
        <p:txBody>
          <a:bodyPr vert="horz" wrap="square" lIns="0" tIns="0" anchor="t" anchorCtr="0"/>
          <a:lstStyle>
            <a:lvl1pPr marL="0" algn="r">
              <a:buNone/>
              <a:defRPr sz="16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3" name="Title 1"/>
          <p:cNvSpPr>
            <a:spLocks noGrp="1"/>
          </p:cNvSpPr>
          <p:nvPr>
            <p:ph type="ctrTitle"/>
          </p:nvPr>
        </p:nvSpPr>
        <p:spPr>
          <a:xfrm>
            <a:off x="2504728" y="2348880"/>
            <a:ext cx="7128792" cy="1470025"/>
          </a:xfrm>
          <a:prstGeom prst="rect">
            <a:avLst/>
          </a:prstGeom>
        </p:spPr>
        <p:txBody>
          <a:bodyPr/>
          <a:lstStyle>
            <a:lvl1pPr algn="r">
              <a:defRPr/>
            </a:lvl1pPr>
          </a:lstStyle>
          <a:p>
            <a:r>
              <a:rPr lang="es-ES"/>
              <a:t>Haga clic para modificar el estilo de título del patrón</a:t>
            </a:r>
          </a:p>
        </p:txBody>
      </p:sp>
      <p:sp>
        <p:nvSpPr>
          <p:cNvPr id="17" name="Subtitle 2"/>
          <p:cNvSpPr>
            <a:spLocks noGrp="1"/>
          </p:cNvSpPr>
          <p:nvPr>
            <p:ph type="subTitle" idx="13"/>
          </p:nvPr>
        </p:nvSpPr>
        <p:spPr>
          <a:xfrm>
            <a:off x="3872880" y="3861048"/>
            <a:ext cx="5768578" cy="648072"/>
          </a:xfrm>
          <a:prstGeom prst="rect">
            <a:avLst/>
          </a:prstGeom>
        </p:spPr>
        <p:txBody>
          <a:bodyPr/>
          <a:lstStyle>
            <a:lvl1pPr marL="0" indent="0" algn="r">
              <a:buNone/>
              <a:defRPr sz="24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s-ES" dirty="0"/>
          </a:p>
        </p:txBody>
      </p:sp>
      <p:pic>
        <p:nvPicPr>
          <p:cNvPr id="15" name="Imagen 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29264" y="234095"/>
            <a:ext cx="2341177" cy="99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577569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deas">
    <p:spTree>
      <p:nvGrpSpPr>
        <p:cNvPr id="1" name=""/>
        <p:cNvGrpSpPr/>
        <p:nvPr/>
      </p:nvGrpSpPr>
      <p:grpSpPr>
        <a:xfrm>
          <a:off x="0" y="0"/>
          <a:ext cx="0" cy="0"/>
          <a:chOff x="0" y="0"/>
          <a:chExt cx="0" cy="0"/>
        </a:xfrm>
      </p:grpSpPr>
      <p:sp>
        <p:nvSpPr>
          <p:cNvPr id="4" name="Rectangle 43"/>
          <p:cNvSpPr>
            <a:spLocks noGrp="1" noChangeArrowheads="1"/>
          </p:cNvSpPr>
          <p:nvPr>
            <p:ph type="sldNum" sz="quarter" idx="14"/>
          </p:nvPr>
        </p:nvSpPr>
        <p:spPr>
          <a:ln/>
        </p:spPr>
        <p:txBody>
          <a:bodyPr/>
          <a:lstStyle>
            <a:lvl1pPr>
              <a:defRPr/>
            </a:lvl1pPr>
          </a:lstStyle>
          <a:p>
            <a:pPr>
              <a:defRPr/>
            </a:pPr>
            <a:fld id="{5EB99074-B6B2-482F-831D-66CE2A6D5709}" type="slidenum">
              <a:rPr lang="en-GB"/>
              <a:pPr>
                <a:defRPr/>
              </a:pPr>
              <a:t>‹Nº›</a:t>
            </a:fld>
            <a:endParaRPr lang="en-GB"/>
          </a:p>
        </p:txBody>
      </p:sp>
      <p:sp>
        <p:nvSpPr>
          <p:cNvPr id="5" name="Title Placeholder 1"/>
          <p:cNvSpPr>
            <a:spLocks noGrp="1"/>
          </p:cNvSpPr>
          <p:nvPr>
            <p:ph type="title"/>
          </p:nvPr>
        </p:nvSpPr>
        <p:spPr>
          <a:xfrm>
            <a:off x="488504" y="1052736"/>
            <a:ext cx="8785100" cy="936104"/>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endParaRPr lang="es-ES" dirty="0"/>
          </a:p>
        </p:txBody>
      </p:sp>
      <p:sp>
        <p:nvSpPr>
          <p:cNvPr id="6"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Tree>
    <p:extLst>
      <p:ext uri="{BB962C8B-B14F-4D97-AF65-F5344CB8AC3E}">
        <p14:creationId xmlns:p14="http://schemas.microsoft.com/office/powerpoint/2010/main" val="31427575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ráfico y texto corto">
    <p:spTree>
      <p:nvGrpSpPr>
        <p:cNvPr id="1" name=""/>
        <p:cNvGrpSpPr/>
        <p:nvPr/>
      </p:nvGrpSpPr>
      <p:grpSpPr>
        <a:xfrm>
          <a:off x="0" y="0"/>
          <a:ext cx="0" cy="0"/>
          <a:chOff x="0" y="0"/>
          <a:chExt cx="0" cy="0"/>
        </a:xfrm>
      </p:grpSpPr>
      <p:sp>
        <p:nvSpPr>
          <p:cNvPr id="10" name="Rectangle 43"/>
          <p:cNvSpPr>
            <a:spLocks noGrp="1" noChangeArrowheads="1"/>
          </p:cNvSpPr>
          <p:nvPr>
            <p:ph type="sldNum" sz="quarter" idx="17"/>
          </p:nvPr>
        </p:nvSpPr>
        <p:spPr>
          <a:ln/>
        </p:spPr>
        <p:txBody>
          <a:bodyPr/>
          <a:lstStyle>
            <a:lvl1pPr>
              <a:defRPr/>
            </a:lvl1pPr>
          </a:lstStyle>
          <a:p>
            <a:pPr>
              <a:defRPr/>
            </a:pPr>
            <a:fld id="{60287B13-AC38-4E54-81CC-AF31D8839723}" type="slidenum">
              <a:rPr lang="en-GB"/>
              <a:pPr>
                <a:defRPr/>
              </a:pPr>
              <a:t>‹Nº›</a:t>
            </a:fld>
            <a:endParaRPr lang="en-GB"/>
          </a:p>
        </p:txBody>
      </p:sp>
      <p:sp>
        <p:nvSpPr>
          <p:cNvPr id="13" name="Title Placeholder 1"/>
          <p:cNvSpPr>
            <a:spLocks noGrp="1"/>
          </p:cNvSpPr>
          <p:nvPr>
            <p:ph type="title"/>
          </p:nvPr>
        </p:nvSpPr>
        <p:spPr>
          <a:xfrm>
            <a:off x="488504" y="1052736"/>
            <a:ext cx="8857108" cy="936104"/>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endParaRPr lang="es-ES" dirty="0"/>
          </a:p>
        </p:txBody>
      </p:sp>
      <p:sp>
        <p:nvSpPr>
          <p:cNvPr id="17" name="Text Placeholder 4"/>
          <p:cNvSpPr>
            <a:spLocks noGrp="1"/>
          </p:cNvSpPr>
          <p:nvPr>
            <p:ph type="body" sz="quarter" idx="22"/>
          </p:nvPr>
        </p:nvSpPr>
        <p:spPr>
          <a:xfrm>
            <a:off x="488504" y="5588744"/>
            <a:ext cx="8928992" cy="648568"/>
          </a:xfrm>
          <a:prstGeom prst="rect">
            <a:avLst/>
          </a:prstGeom>
          <a:solidFill>
            <a:schemeClr val="tx2"/>
          </a:solidFill>
        </p:spPr>
        <p:txBody>
          <a:bodyPr/>
          <a:lstStyle>
            <a:lvl1pPr marL="0" indent="0">
              <a:buNone/>
              <a:defRPr sz="1600">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s-ES"/>
              <a:t>Editar el estilo de texto del patrón</a:t>
            </a:r>
          </a:p>
        </p:txBody>
      </p:sp>
      <p:sp>
        <p:nvSpPr>
          <p:cNvPr id="11" name="Text Placeholder 10"/>
          <p:cNvSpPr>
            <a:spLocks noGrp="1"/>
          </p:cNvSpPr>
          <p:nvPr>
            <p:ph type="body" sz="quarter" idx="23"/>
          </p:nvPr>
        </p:nvSpPr>
        <p:spPr>
          <a:xfrm>
            <a:off x="488504" y="1988840"/>
            <a:ext cx="4968552" cy="360040"/>
          </a:xfrm>
          <a:prstGeom prst="rect">
            <a:avLst/>
          </a:prstGeom>
        </p:spPr>
        <p:txBody>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s-ES"/>
              <a:t>Editar el estilo de texto del patrón</a:t>
            </a:r>
          </a:p>
        </p:txBody>
      </p:sp>
      <p:sp>
        <p:nvSpPr>
          <p:cNvPr id="21" name="Text Placeholder 20"/>
          <p:cNvSpPr>
            <a:spLocks noGrp="1"/>
          </p:cNvSpPr>
          <p:nvPr>
            <p:ph type="body" sz="quarter" idx="24"/>
          </p:nvPr>
        </p:nvSpPr>
        <p:spPr>
          <a:xfrm>
            <a:off x="6105128" y="2276872"/>
            <a:ext cx="3312368" cy="2808312"/>
          </a:xfrm>
          <a:prstGeom prst="rect">
            <a:avLst/>
          </a:prstGeom>
        </p:spPr>
        <p:txBody>
          <a:bodyPr/>
          <a:lstStyle>
            <a:lvl1pPr marL="0" indent="0">
              <a:buNone/>
              <a:defRPr sz="120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s-ES"/>
              <a:t>Editar el estilo de texto del patrón</a:t>
            </a:r>
          </a:p>
        </p:txBody>
      </p:sp>
      <p:sp>
        <p:nvSpPr>
          <p:cNvPr id="23" name="Text Placeholder 22"/>
          <p:cNvSpPr>
            <a:spLocks noGrp="1"/>
          </p:cNvSpPr>
          <p:nvPr>
            <p:ph type="body" sz="quarter" idx="25"/>
          </p:nvPr>
        </p:nvSpPr>
        <p:spPr>
          <a:xfrm>
            <a:off x="488504" y="5301208"/>
            <a:ext cx="8928992" cy="288032"/>
          </a:xfrm>
          <a:prstGeom prst="rect">
            <a:avLst/>
          </a:prstGeom>
        </p:spPr>
        <p:txBody>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s-ES"/>
              <a:t>Editar el estilo de texto del patrón</a:t>
            </a:r>
          </a:p>
        </p:txBody>
      </p:sp>
      <p:sp>
        <p:nvSpPr>
          <p:cNvPr id="24"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Tree>
    <p:extLst>
      <p:ext uri="{BB962C8B-B14F-4D97-AF65-F5344CB8AC3E}">
        <p14:creationId xmlns:p14="http://schemas.microsoft.com/office/powerpoint/2010/main" val="12539256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gráficos">
    <p:spTree>
      <p:nvGrpSpPr>
        <p:cNvPr id="1" name=""/>
        <p:cNvGrpSpPr/>
        <p:nvPr/>
      </p:nvGrpSpPr>
      <p:grpSpPr>
        <a:xfrm>
          <a:off x="0" y="0"/>
          <a:ext cx="0" cy="0"/>
          <a:chOff x="0" y="0"/>
          <a:chExt cx="0" cy="0"/>
        </a:xfrm>
      </p:grpSpPr>
      <p:sp>
        <p:nvSpPr>
          <p:cNvPr id="10" name="Rectangle 43"/>
          <p:cNvSpPr>
            <a:spLocks noGrp="1" noChangeArrowheads="1"/>
          </p:cNvSpPr>
          <p:nvPr>
            <p:ph type="sldNum" sz="quarter" idx="20"/>
          </p:nvPr>
        </p:nvSpPr>
        <p:spPr>
          <a:ln/>
        </p:spPr>
        <p:txBody>
          <a:bodyPr/>
          <a:lstStyle>
            <a:lvl1pPr>
              <a:defRPr/>
            </a:lvl1pPr>
          </a:lstStyle>
          <a:p>
            <a:pPr>
              <a:defRPr/>
            </a:pPr>
            <a:fld id="{41893494-E006-4AF3-9210-ECC9BE26F4FA}" type="slidenum">
              <a:rPr lang="en-GB"/>
              <a:pPr>
                <a:defRPr/>
              </a:pPr>
              <a:t>‹Nº›</a:t>
            </a:fld>
            <a:endParaRPr lang="en-GB"/>
          </a:p>
        </p:txBody>
      </p:sp>
      <p:sp>
        <p:nvSpPr>
          <p:cNvPr id="12" name="Title Placeholder 1"/>
          <p:cNvSpPr>
            <a:spLocks noGrp="1"/>
          </p:cNvSpPr>
          <p:nvPr>
            <p:ph type="title"/>
          </p:nvPr>
        </p:nvSpPr>
        <p:spPr>
          <a:xfrm>
            <a:off x="488504" y="1052736"/>
            <a:ext cx="8857108" cy="936104"/>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endParaRPr lang="es-ES" dirty="0"/>
          </a:p>
        </p:txBody>
      </p:sp>
      <p:sp>
        <p:nvSpPr>
          <p:cNvPr id="28" name="Text Placeholder 4"/>
          <p:cNvSpPr>
            <a:spLocks noGrp="1"/>
          </p:cNvSpPr>
          <p:nvPr>
            <p:ph type="body" sz="quarter" idx="22"/>
          </p:nvPr>
        </p:nvSpPr>
        <p:spPr>
          <a:xfrm>
            <a:off x="488504" y="5588744"/>
            <a:ext cx="8928992" cy="648568"/>
          </a:xfrm>
          <a:prstGeom prst="rect">
            <a:avLst/>
          </a:prstGeom>
          <a:solidFill>
            <a:schemeClr val="tx2"/>
          </a:solidFill>
        </p:spPr>
        <p:txBody>
          <a:bodyPr/>
          <a:lstStyle>
            <a:lvl1pPr marL="0" indent="0">
              <a:buNone/>
              <a:defRPr sz="1600">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s-ES"/>
              <a:t>Editar el estilo de texto del patrón</a:t>
            </a:r>
          </a:p>
        </p:txBody>
      </p:sp>
      <p:sp>
        <p:nvSpPr>
          <p:cNvPr id="29" name="Text Placeholder 22"/>
          <p:cNvSpPr>
            <a:spLocks noGrp="1"/>
          </p:cNvSpPr>
          <p:nvPr>
            <p:ph type="body" sz="quarter" idx="25"/>
          </p:nvPr>
        </p:nvSpPr>
        <p:spPr>
          <a:xfrm>
            <a:off x="488504" y="5301208"/>
            <a:ext cx="4104456" cy="288032"/>
          </a:xfrm>
          <a:prstGeom prst="rect">
            <a:avLst/>
          </a:prstGeom>
        </p:spPr>
        <p:txBody>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s-ES"/>
              <a:t>Editar el estilo de texto del patrón</a:t>
            </a:r>
          </a:p>
        </p:txBody>
      </p:sp>
      <p:sp>
        <p:nvSpPr>
          <p:cNvPr id="30" name="Text Placeholder 10"/>
          <p:cNvSpPr>
            <a:spLocks noGrp="1"/>
          </p:cNvSpPr>
          <p:nvPr>
            <p:ph type="body" sz="quarter" idx="23"/>
          </p:nvPr>
        </p:nvSpPr>
        <p:spPr>
          <a:xfrm>
            <a:off x="488504" y="1988840"/>
            <a:ext cx="4032448" cy="360040"/>
          </a:xfrm>
          <a:prstGeom prst="rect">
            <a:avLst/>
          </a:prstGeom>
        </p:spPr>
        <p:txBody>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s-ES"/>
              <a:t>Editar el estilo de texto del patrón</a:t>
            </a:r>
          </a:p>
        </p:txBody>
      </p:sp>
      <p:sp>
        <p:nvSpPr>
          <p:cNvPr id="31" name="Text Placeholder 10"/>
          <p:cNvSpPr>
            <a:spLocks noGrp="1"/>
          </p:cNvSpPr>
          <p:nvPr>
            <p:ph type="body" sz="quarter" idx="29"/>
          </p:nvPr>
        </p:nvSpPr>
        <p:spPr>
          <a:xfrm>
            <a:off x="5313040" y="1988840"/>
            <a:ext cx="4032448" cy="360040"/>
          </a:xfrm>
          <a:prstGeom prst="rect">
            <a:avLst/>
          </a:prstGeom>
        </p:spPr>
        <p:txBody>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s-ES"/>
              <a:t>Editar el estilo de texto del patrón</a:t>
            </a:r>
          </a:p>
        </p:txBody>
      </p:sp>
      <p:sp>
        <p:nvSpPr>
          <p:cNvPr id="32" name="Text Placeholder 22"/>
          <p:cNvSpPr>
            <a:spLocks noGrp="1"/>
          </p:cNvSpPr>
          <p:nvPr>
            <p:ph type="body" sz="quarter" idx="30"/>
          </p:nvPr>
        </p:nvSpPr>
        <p:spPr>
          <a:xfrm>
            <a:off x="5313040" y="5301208"/>
            <a:ext cx="4104456" cy="288032"/>
          </a:xfrm>
          <a:prstGeom prst="rect">
            <a:avLst/>
          </a:prstGeom>
        </p:spPr>
        <p:txBody>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s-ES"/>
              <a:t>Editar el estilo de texto del patrón</a:t>
            </a:r>
          </a:p>
        </p:txBody>
      </p:sp>
      <p:sp>
        <p:nvSpPr>
          <p:cNvPr id="33" name="Text Placeholder 5"/>
          <p:cNvSpPr>
            <a:spLocks noGrp="1"/>
          </p:cNvSpPr>
          <p:nvPr>
            <p:ph type="body" sz="quarter" idx="31"/>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Tree>
    <p:extLst>
      <p:ext uri="{BB962C8B-B14F-4D97-AF65-F5344CB8AC3E}">
        <p14:creationId xmlns:p14="http://schemas.microsoft.com/office/powerpoint/2010/main" val="20129109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gráficos">
    <p:spTree>
      <p:nvGrpSpPr>
        <p:cNvPr id="1" name=""/>
        <p:cNvGrpSpPr/>
        <p:nvPr/>
      </p:nvGrpSpPr>
      <p:grpSpPr>
        <a:xfrm>
          <a:off x="0" y="0"/>
          <a:ext cx="0" cy="0"/>
          <a:chOff x="0" y="0"/>
          <a:chExt cx="0" cy="0"/>
        </a:xfrm>
      </p:grpSpPr>
      <p:sp>
        <p:nvSpPr>
          <p:cNvPr id="8" name="Content Placeholder 2"/>
          <p:cNvSpPr>
            <a:spLocks noGrp="1"/>
          </p:cNvSpPr>
          <p:nvPr>
            <p:ph idx="15"/>
          </p:nvPr>
        </p:nvSpPr>
        <p:spPr>
          <a:xfrm>
            <a:off x="560512" y="2132856"/>
            <a:ext cx="4248472" cy="216024"/>
          </a:xfrm>
          <a:prstGeom prst="rect">
            <a:avLst/>
          </a:prstGeom>
        </p:spPr>
        <p:txBody>
          <a:bodyPr vert="horz" wrap="square" lIns="0" tIns="0" anchor="t" anchorCtr="0"/>
          <a:lstStyle>
            <a:lvl1pPr marL="0" algn="l">
              <a:buNone/>
              <a:defRPr sz="1400" baseline="0">
                <a:solidFill>
                  <a:schemeClr val="tx1"/>
                </a:solidFill>
                <a:latin typeface="+mj-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9" name="Content Placeholder 2"/>
          <p:cNvSpPr>
            <a:spLocks noGrp="1"/>
          </p:cNvSpPr>
          <p:nvPr>
            <p:ph idx="16"/>
          </p:nvPr>
        </p:nvSpPr>
        <p:spPr>
          <a:xfrm>
            <a:off x="560512" y="3933056"/>
            <a:ext cx="4248472" cy="216024"/>
          </a:xfrm>
          <a:prstGeom prst="rect">
            <a:avLst/>
          </a:prstGeom>
        </p:spPr>
        <p:txBody>
          <a:bodyPr vert="horz" wrap="square" lIns="0" tIns="0" anchor="t" anchorCtr="0"/>
          <a:lstStyle>
            <a:lvl1pPr marL="0" algn="l">
              <a:buNone/>
              <a:defRPr sz="8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5" name="Content Placeholder 2"/>
          <p:cNvSpPr>
            <a:spLocks noGrp="1"/>
          </p:cNvSpPr>
          <p:nvPr>
            <p:ph idx="18"/>
          </p:nvPr>
        </p:nvSpPr>
        <p:spPr>
          <a:xfrm>
            <a:off x="5169024" y="2132856"/>
            <a:ext cx="4248472" cy="216024"/>
          </a:xfrm>
          <a:prstGeom prst="rect">
            <a:avLst/>
          </a:prstGeom>
        </p:spPr>
        <p:txBody>
          <a:bodyPr vert="horz" wrap="square" lIns="0" tIns="0" anchor="t" anchorCtr="0"/>
          <a:lstStyle>
            <a:lvl1pPr marL="0" algn="l">
              <a:buNone/>
              <a:defRPr sz="1400" baseline="0">
                <a:solidFill>
                  <a:schemeClr val="tx1"/>
                </a:solidFill>
                <a:latin typeface="+mj-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6" name="Content Placeholder 2"/>
          <p:cNvSpPr>
            <a:spLocks noGrp="1"/>
          </p:cNvSpPr>
          <p:nvPr>
            <p:ph idx="19"/>
          </p:nvPr>
        </p:nvSpPr>
        <p:spPr>
          <a:xfrm>
            <a:off x="5169024" y="3933056"/>
            <a:ext cx="4248472" cy="216024"/>
          </a:xfrm>
          <a:prstGeom prst="rect">
            <a:avLst/>
          </a:prstGeom>
        </p:spPr>
        <p:txBody>
          <a:bodyPr vert="horz" wrap="square" lIns="0" tIns="0" anchor="t" anchorCtr="0"/>
          <a:lstStyle>
            <a:lvl1pPr marL="0" algn="l">
              <a:buNone/>
              <a:defRPr sz="8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8" name="Content Placeholder 2"/>
          <p:cNvSpPr>
            <a:spLocks noGrp="1"/>
          </p:cNvSpPr>
          <p:nvPr>
            <p:ph idx="21"/>
          </p:nvPr>
        </p:nvSpPr>
        <p:spPr>
          <a:xfrm>
            <a:off x="560512" y="4221088"/>
            <a:ext cx="4248472" cy="216024"/>
          </a:xfrm>
          <a:prstGeom prst="rect">
            <a:avLst/>
          </a:prstGeom>
        </p:spPr>
        <p:txBody>
          <a:bodyPr vert="horz" wrap="square" lIns="0" tIns="0" anchor="t" anchorCtr="0"/>
          <a:lstStyle>
            <a:lvl1pPr marL="0" algn="l">
              <a:buNone/>
              <a:defRPr sz="1400" baseline="0">
                <a:solidFill>
                  <a:schemeClr val="tx1"/>
                </a:solidFill>
                <a:latin typeface="+mj-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9" name="Content Placeholder 2"/>
          <p:cNvSpPr>
            <a:spLocks noGrp="1"/>
          </p:cNvSpPr>
          <p:nvPr>
            <p:ph idx="22"/>
          </p:nvPr>
        </p:nvSpPr>
        <p:spPr>
          <a:xfrm>
            <a:off x="560512" y="6021288"/>
            <a:ext cx="4248472" cy="216024"/>
          </a:xfrm>
          <a:prstGeom prst="rect">
            <a:avLst/>
          </a:prstGeom>
        </p:spPr>
        <p:txBody>
          <a:bodyPr vert="horz" wrap="square" lIns="0" tIns="0" anchor="t" anchorCtr="0"/>
          <a:lstStyle>
            <a:lvl1pPr marL="0" algn="l">
              <a:buNone/>
              <a:defRPr sz="8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20" name="Content Placeholder 2"/>
          <p:cNvSpPr>
            <a:spLocks noGrp="1"/>
          </p:cNvSpPr>
          <p:nvPr>
            <p:ph idx="23"/>
          </p:nvPr>
        </p:nvSpPr>
        <p:spPr>
          <a:xfrm>
            <a:off x="5169024" y="4221088"/>
            <a:ext cx="4248472" cy="216024"/>
          </a:xfrm>
          <a:prstGeom prst="rect">
            <a:avLst/>
          </a:prstGeom>
        </p:spPr>
        <p:txBody>
          <a:bodyPr vert="horz" wrap="square" lIns="0" tIns="0" anchor="t" anchorCtr="0"/>
          <a:lstStyle>
            <a:lvl1pPr marL="0" algn="l">
              <a:buNone/>
              <a:defRPr sz="1400" baseline="0">
                <a:solidFill>
                  <a:schemeClr val="tx1"/>
                </a:solidFill>
                <a:latin typeface="+mj-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21" name="Content Placeholder 2"/>
          <p:cNvSpPr>
            <a:spLocks noGrp="1"/>
          </p:cNvSpPr>
          <p:nvPr>
            <p:ph idx="24"/>
          </p:nvPr>
        </p:nvSpPr>
        <p:spPr>
          <a:xfrm>
            <a:off x="5169024" y="6021288"/>
            <a:ext cx="4248472" cy="216024"/>
          </a:xfrm>
          <a:prstGeom prst="rect">
            <a:avLst/>
          </a:prstGeom>
        </p:spPr>
        <p:txBody>
          <a:bodyPr vert="horz" wrap="square" lIns="0" tIns="0" anchor="t" anchorCtr="0"/>
          <a:lstStyle>
            <a:lvl1pPr marL="0" algn="l">
              <a:buNone/>
              <a:defRPr sz="8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2" name="Rectangle 43"/>
          <p:cNvSpPr>
            <a:spLocks noGrp="1" noChangeArrowheads="1"/>
          </p:cNvSpPr>
          <p:nvPr>
            <p:ph type="sldNum" sz="quarter" idx="25"/>
          </p:nvPr>
        </p:nvSpPr>
        <p:spPr>
          <a:ln/>
        </p:spPr>
        <p:txBody>
          <a:bodyPr/>
          <a:lstStyle>
            <a:lvl1pPr>
              <a:defRPr/>
            </a:lvl1pPr>
          </a:lstStyle>
          <a:p>
            <a:pPr>
              <a:defRPr/>
            </a:pPr>
            <a:fld id="{E1310122-DCE3-4C3D-B1B1-1406F4684B57}" type="slidenum">
              <a:rPr lang="en-GB"/>
              <a:pPr>
                <a:defRPr/>
              </a:pPr>
              <a:t>‹Nº›</a:t>
            </a:fld>
            <a:endParaRPr lang="en-GB"/>
          </a:p>
        </p:txBody>
      </p:sp>
      <p:sp>
        <p:nvSpPr>
          <p:cNvPr id="13" name="Title Placeholder 1"/>
          <p:cNvSpPr>
            <a:spLocks noGrp="1"/>
          </p:cNvSpPr>
          <p:nvPr>
            <p:ph type="title"/>
          </p:nvPr>
        </p:nvSpPr>
        <p:spPr>
          <a:xfrm>
            <a:off x="488504" y="1052736"/>
            <a:ext cx="8857108" cy="936104"/>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endParaRPr lang="es-ES" dirty="0"/>
          </a:p>
        </p:txBody>
      </p:sp>
      <p:sp>
        <p:nvSpPr>
          <p:cNvPr id="14"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Tree>
    <p:extLst>
      <p:ext uri="{BB962C8B-B14F-4D97-AF65-F5344CB8AC3E}">
        <p14:creationId xmlns:p14="http://schemas.microsoft.com/office/powerpoint/2010/main" val="146730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gráficos y comentarios">
    <p:spTree>
      <p:nvGrpSpPr>
        <p:cNvPr id="1" name=""/>
        <p:cNvGrpSpPr/>
        <p:nvPr/>
      </p:nvGrpSpPr>
      <p:grpSpPr>
        <a:xfrm>
          <a:off x="0" y="0"/>
          <a:ext cx="0" cy="0"/>
          <a:chOff x="0" y="0"/>
          <a:chExt cx="0" cy="0"/>
        </a:xfrm>
      </p:grpSpPr>
      <p:sp>
        <p:nvSpPr>
          <p:cNvPr id="8" name="Content Placeholder 2"/>
          <p:cNvSpPr>
            <a:spLocks noGrp="1"/>
          </p:cNvSpPr>
          <p:nvPr>
            <p:ph idx="15"/>
          </p:nvPr>
        </p:nvSpPr>
        <p:spPr>
          <a:xfrm>
            <a:off x="560512" y="2132856"/>
            <a:ext cx="4248472" cy="216024"/>
          </a:xfrm>
          <a:prstGeom prst="rect">
            <a:avLst/>
          </a:prstGeom>
        </p:spPr>
        <p:txBody>
          <a:bodyPr vert="horz" wrap="square" lIns="0" tIns="0" anchor="t" anchorCtr="0"/>
          <a:lstStyle>
            <a:lvl1pPr marL="0" algn="l">
              <a:buNone/>
              <a:defRPr sz="1400" baseline="0">
                <a:solidFill>
                  <a:schemeClr val="tx1"/>
                </a:solidFill>
                <a:latin typeface="+mj-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9" name="Content Placeholder 2"/>
          <p:cNvSpPr>
            <a:spLocks noGrp="1"/>
          </p:cNvSpPr>
          <p:nvPr>
            <p:ph idx="16"/>
          </p:nvPr>
        </p:nvSpPr>
        <p:spPr>
          <a:xfrm>
            <a:off x="560512" y="3933056"/>
            <a:ext cx="4248472" cy="216024"/>
          </a:xfrm>
          <a:prstGeom prst="rect">
            <a:avLst/>
          </a:prstGeom>
        </p:spPr>
        <p:txBody>
          <a:bodyPr vert="horz" wrap="square" lIns="0" tIns="0" anchor="t" anchorCtr="0"/>
          <a:lstStyle>
            <a:lvl1pPr marL="0" algn="l">
              <a:buNone/>
              <a:defRPr sz="8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5" name="Content Placeholder 2"/>
          <p:cNvSpPr>
            <a:spLocks noGrp="1"/>
          </p:cNvSpPr>
          <p:nvPr>
            <p:ph idx="18"/>
          </p:nvPr>
        </p:nvSpPr>
        <p:spPr>
          <a:xfrm>
            <a:off x="5169024" y="2132856"/>
            <a:ext cx="4248472" cy="216024"/>
          </a:xfrm>
          <a:prstGeom prst="rect">
            <a:avLst/>
          </a:prstGeom>
        </p:spPr>
        <p:txBody>
          <a:bodyPr vert="horz" wrap="square" lIns="0" tIns="0" anchor="t" anchorCtr="0"/>
          <a:lstStyle>
            <a:lvl1pPr marL="0" algn="l">
              <a:buNone/>
              <a:defRPr sz="1400" baseline="0">
                <a:solidFill>
                  <a:schemeClr val="tx1"/>
                </a:solidFill>
                <a:latin typeface="+mj-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6" name="Content Placeholder 2"/>
          <p:cNvSpPr>
            <a:spLocks noGrp="1"/>
          </p:cNvSpPr>
          <p:nvPr>
            <p:ph idx="19"/>
          </p:nvPr>
        </p:nvSpPr>
        <p:spPr>
          <a:xfrm>
            <a:off x="5169024" y="3933056"/>
            <a:ext cx="4248472" cy="216024"/>
          </a:xfrm>
          <a:prstGeom prst="rect">
            <a:avLst/>
          </a:prstGeom>
        </p:spPr>
        <p:txBody>
          <a:bodyPr vert="horz" wrap="square" lIns="0" tIns="0" anchor="t" anchorCtr="0"/>
          <a:lstStyle>
            <a:lvl1pPr marL="0" algn="l">
              <a:buNone/>
              <a:defRPr sz="8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2" name="Content Placeholder 2"/>
          <p:cNvSpPr>
            <a:spLocks noGrp="1"/>
          </p:cNvSpPr>
          <p:nvPr>
            <p:ph idx="21"/>
          </p:nvPr>
        </p:nvSpPr>
        <p:spPr>
          <a:xfrm>
            <a:off x="560512" y="4221088"/>
            <a:ext cx="4248472" cy="216024"/>
          </a:xfrm>
          <a:prstGeom prst="rect">
            <a:avLst/>
          </a:prstGeom>
        </p:spPr>
        <p:txBody>
          <a:bodyPr vert="horz" wrap="square" lIns="0" tIns="0" anchor="t" anchorCtr="0"/>
          <a:lstStyle>
            <a:lvl1pPr marL="0" algn="l">
              <a:buNone/>
              <a:defRPr sz="1400" baseline="0">
                <a:solidFill>
                  <a:schemeClr val="tx1"/>
                </a:solidFill>
                <a:latin typeface="+mj-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3" name="Content Placeholder 2"/>
          <p:cNvSpPr>
            <a:spLocks noGrp="1"/>
          </p:cNvSpPr>
          <p:nvPr>
            <p:ph idx="22"/>
          </p:nvPr>
        </p:nvSpPr>
        <p:spPr>
          <a:xfrm>
            <a:off x="560512" y="6021288"/>
            <a:ext cx="4248472" cy="216024"/>
          </a:xfrm>
          <a:prstGeom prst="rect">
            <a:avLst/>
          </a:prstGeom>
        </p:spPr>
        <p:txBody>
          <a:bodyPr vert="horz" wrap="square" lIns="0" tIns="0" anchor="t" anchorCtr="0"/>
          <a:lstStyle>
            <a:lvl1pPr marL="0" algn="l">
              <a:buNone/>
              <a:defRPr sz="8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4" name="Content Placeholder 2"/>
          <p:cNvSpPr>
            <a:spLocks noGrp="1"/>
          </p:cNvSpPr>
          <p:nvPr>
            <p:ph idx="23"/>
          </p:nvPr>
        </p:nvSpPr>
        <p:spPr>
          <a:xfrm>
            <a:off x="5169024" y="4221088"/>
            <a:ext cx="4248472" cy="216024"/>
          </a:xfrm>
          <a:prstGeom prst="rect">
            <a:avLst/>
          </a:prstGeom>
        </p:spPr>
        <p:txBody>
          <a:bodyPr vert="horz" wrap="square" lIns="0" tIns="0" anchor="t" anchorCtr="0"/>
          <a:lstStyle>
            <a:lvl1pPr marL="0" algn="l">
              <a:buNone/>
              <a:defRPr sz="1400" baseline="0">
                <a:solidFill>
                  <a:schemeClr val="tx1"/>
                </a:solidFill>
                <a:latin typeface="+mj-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7" name="Content Placeholder 2"/>
          <p:cNvSpPr>
            <a:spLocks noGrp="1"/>
          </p:cNvSpPr>
          <p:nvPr>
            <p:ph idx="24"/>
          </p:nvPr>
        </p:nvSpPr>
        <p:spPr>
          <a:xfrm>
            <a:off x="5169024" y="6021288"/>
            <a:ext cx="4248472" cy="216024"/>
          </a:xfrm>
          <a:prstGeom prst="rect">
            <a:avLst/>
          </a:prstGeom>
        </p:spPr>
        <p:txBody>
          <a:bodyPr vert="horz" wrap="square" lIns="0" tIns="0" anchor="t" anchorCtr="0"/>
          <a:lstStyle>
            <a:lvl1pPr marL="0" algn="l">
              <a:buNone/>
              <a:defRPr sz="8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9" name="Content Placeholder 2"/>
          <p:cNvSpPr>
            <a:spLocks noGrp="1"/>
          </p:cNvSpPr>
          <p:nvPr>
            <p:ph sz="half" idx="12"/>
          </p:nvPr>
        </p:nvSpPr>
        <p:spPr>
          <a:xfrm>
            <a:off x="3152800" y="2564904"/>
            <a:ext cx="1656184" cy="1440160"/>
          </a:xfrm>
          <a:prstGeom prst="rect">
            <a:avLst/>
          </a:prstGeom>
        </p:spPr>
        <p:txBody>
          <a:bodyPr wrap="square" lIns="0" rIns="0" numCol="1"/>
          <a:lstStyle>
            <a:lvl1pPr marL="108000" indent="0" algn="l">
              <a:buNone/>
              <a:defRPr sz="1100">
                <a:solidFill>
                  <a:schemeClr val="tx1"/>
                </a:solidFill>
                <a:latin typeface="+mn-lt"/>
                <a:cs typeface="Arial" pitchFamily="34" charset="0"/>
              </a:defRPr>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p:txBody>
      </p:sp>
      <p:sp>
        <p:nvSpPr>
          <p:cNvPr id="20" name="Content Placeholder 2"/>
          <p:cNvSpPr>
            <a:spLocks noGrp="1"/>
          </p:cNvSpPr>
          <p:nvPr>
            <p:ph sz="half" idx="26"/>
          </p:nvPr>
        </p:nvSpPr>
        <p:spPr>
          <a:xfrm>
            <a:off x="7761312" y="2564904"/>
            <a:ext cx="1656184" cy="1440160"/>
          </a:xfrm>
          <a:prstGeom prst="rect">
            <a:avLst/>
          </a:prstGeom>
        </p:spPr>
        <p:txBody>
          <a:bodyPr wrap="square" lIns="0" rIns="0" numCol="1"/>
          <a:lstStyle>
            <a:lvl1pPr marL="108000" indent="0" algn="l">
              <a:buNone/>
              <a:defRPr sz="1100">
                <a:solidFill>
                  <a:schemeClr val="tx1"/>
                </a:solidFill>
                <a:latin typeface="+mn-lt"/>
                <a:cs typeface="Arial" pitchFamily="34" charset="0"/>
              </a:defRPr>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p:txBody>
      </p:sp>
      <p:sp>
        <p:nvSpPr>
          <p:cNvPr id="21" name="Content Placeholder 2"/>
          <p:cNvSpPr>
            <a:spLocks noGrp="1"/>
          </p:cNvSpPr>
          <p:nvPr>
            <p:ph sz="half" idx="27"/>
          </p:nvPr>
        </p:nvSpPr>
        <p:spPr>
          <a:xfrm>
            <a:off x="3152800" y="4653136"/>
            <a:ext cx="1656184" cy="1440160"/>
          </a:xfrm>
          <a:prstGeom prst="rect">
            <a:avLst/>
          </a:prstGeom>
        </p:spPr>
        <p:txBody>
          <a:bodyPr wrap="square" lIns="0" rIns="0" numCol="1"/>
          <a:lstStyle>
            <a:lvl1pPr marL="108000" indent="0" algn="l">
              <a:buNone/>
              <a:defRPr sz="1100">
                <a:solidFill>
                  <a:schemeClr val="tx1"/>
                </a:solidFill>
                <a:latin typeface="+mn-lt"/>
                <a:cs typeface="Arial" pitchFamily="34" charset="0"/>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p:txBody>
      </p:sp>
      <p:sp>
        <p:nvSpPr>
          <p:cNvPr id="22" name="Content Placeholder 2"/>
          <p:cNvSpPr>
            <a:spLocks noGrp="1"/>
          </p:cNvSpPr>
          <p:nvPr>
            <p:ph sz="half" idx="28"/>
          </p:nvPr>
        </p:nvSpPr>
        <p:spPr>
          <a:xfrm>
            <a:off x="7761312" y="4653136"/>
            <a:ext cx="1656184" cy="1440160"/>
          </a:xfrm>
          <a:prstGeom prst="rect">
            <a:avLst/>
          </a:prstGeom>
        </p:spPr>
        <p:txBody>
          <a:bodyPr wrap="square" lIns="0" rIns="0" numCol="1"/>
          <a:lstStyle>
            <a:lvl1pPr marL="108000" indent="0" algn="l">
              <a:buNone/>
              <a:defRPr sz="1100">
                <a:solidFill>
                  <a:schemeClr val="tx1"/>
                </a:solidFill>
                <a:latin typeface="+mn-lt"/>
                <a:cs typeface="Arial" pitchFamily="34" charset="0"/>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p:txBody>
      </p:sp>
      <p:sp>
        <p:nvSpPr>
          <p:cNvPr id="18" name="Rectangle 43"/>
          <p:cNvSpPr>
            <a:spLocks noGrp="1" noChangeArrowheads="1"/>
          </p:cNvSpPr>
          <p:nvPr>
            <p:ph type="sldNum" sz="quarter" idx="29"/>
          </p:nvPr>
        </p:nvSpPr>
        <p:spPr>
          <a:ln/>
        </p:spPr>
        <p:txBody>
          <a:bodyPr/>
          <a:lstStyle>
            <a:lvl1pPr>
              <a:defRPr/>
            </a:lvl1pPr>
          </a:lstStyle>
          <a:p>
            <a:pPr>
              <a:defRPr/>
            </a:pPr>
            <a:fld id="{16876187-6E3B-468D-80CD-569A4227A41D}" type="slidenum">
              <a:rPr lang="en-GB"/>
              <a:pPr>
                <a:defRPr/>
              </a:pPr>
              <a:t>‹Nº›</a:t>
            </a:fld>
            <a:endParaRPr lang="en-GB"/>
          </a:p>
        </p:txBody>
      </p:sp>
      <p:sp>
        <p:nvSpPr>
          <p:cNvPr id="23" name="Title Placeholder 1"/>
          <p:cNvSpPr>
            <a:spLocks noGrp="1"/>
          </p:cNvSpPr>
          <p:nvPr>
            <p:ph type="title"/>
          </p:nvPr>
        </p:nvSpPr>
        <p:spPr>
          <a:xfrm>
            <a:off x="488504" y="1052736"/>
            <a:ext cx="8857108" cy="936104"/>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endParaRPr lang="es-ES" dirty="0"/>
          </a:p>
        </p:txBody>
      </p:sp>
      <p:sp>
        <p:nvSpPr>
          <p:cNvPr id="25"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Tree>
    <p:extLst>
      <p:ext uri="{BB962C8B-B14F-4D97-AF65-F5344CB8AC3E}">
        <p14:creationId xmlns:p14="http://schemas.microsoft.com/office/powerpoint/2010/main" val="2857987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a">
    <p:spTree>
      <p:nvGrpSpPr>
        <p:cNvPr id="1" name=""/>
        <p:cNvGrpSpPr/>
        <p:nvPr/>
      </p:nvGrpSpPr>
      <p:grpSpPr>
        <a:xfrm>
          <a:off x="0" y="0"/>
          <a:ext cx="0" cy="0"/>
          <a:chOff x="0" y="0"/>
          <a:chExt cx="0" cy="0"/>
        </a:xfrm>
      </p:grpSpPr>
      <p:sp>
        <p:nvSpPr>
          <p:cNvPr id="6" name="Rectangle 43"/>
          <p:cNvSpPr>
            <a:spLocks noGrp="1" noChangeArrowheads="1"/>
          </p:cNvSpPr>
          <p:nvPr>
            <p:ph type="sldNum" sz="quarter" idx="17"/>
          </p:nvPr>
        </p:nvSpPr>
        <p:spPr>
          <a:ln/>
        </p:spPr>
        <p:txBody>
          <a:bodyPr/>
          <a:lstStyle>
            <a:lvl1pPr>
              <a:defRPr/>
            </a:lvl1pPr>
          </a:lstStyle>
          <a:p>
            <a:pPr>
              <a:defRPr/>
            </a:pPr>
            <a:fld id="{C233A97C-BC40-4D77-87DD-5EAEA9E8C7AE}" type="slidenum">
              <a:rPr lang="en-GB"/>
              <a:pPr>
                <a:defRPr/>
              </a:pPr>
              <a:t>‹Nº›</a:t>
            </a:fld>
            <a:endParaRPr lang="en-GB"/>
          </a:p>
        </p:txBody>
      </p:sp>
      <p:sp>
        <p:nvSpPr>
          <p:cNvPr id="7" name="Title Placeholder 1"/>
          <p:cNvSpPr>
            <a:spLocks noGrp="1"/>
          </p:cNvSpPr>
          <p:nvPr>
            <p:ph type="title"/>
          </p:nvPr>
        </p:nvSpPr>
        <p:spPr>
          <a:xfrm>
            <a:off x="488504" y="1052736"/>
            <a:ext cx="8857108" cy="936104"/>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endParaRPr lang="es-ES" dirty="0"/>
          </a:p>
        </p:txBody>
      </p:sp>
      <p:sp>
        <p:nvSpPr>
          <p:cNvPr id="10"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3" name="Text Placeholder 2"/>
          <p:cNvSpPr>
            <a:spLocks noGrp="1"/>
          </p:cNvSpPr>
          <p:nvPr>
            <p:ph type="body" sz="quarter" idx="21"/>
          </p:nvPr>
        </p:nvSpPr>
        <p:spPr>
          <a:xfrm>
            <a:off x="560512" y="2132856"/>
            <a:ext cx="8928991" cy="1728192"/>
          </a:xfrm>
          <a:prstGeom prst="rect">
            <a:avLst/>
          </a:prstGeom>
        </p:spPr>
        <p:txBody>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s-ES"/>
              <a:t>Editar el estilo de texto del patrón</a:t>
            </a:r>
          </a:p>
        </p:txBody>
      </p:sp>
      <p:sp>
        <p:nvSpPr>
          <p:cNvPr id="5" name="Text Placeholder 4"/>
          <p:cNvSpPr>
            <a:spLocks noGrp="1"/>
          </p:cNvSpPr>
          <p:nvPr>
            <p:ph type="body" sz="quarter" idx="22"/>
          </p:nvPr>
        </p:nvSpPr>
        <p:spPr>
          <a:xfrm>
            <a:off x="560389" y="5949280"/>
            <a:ext cx="8641083" cy="216024"/>
          </a:xfrm>
          <a:prstGeom prst="rect">
            <a:avLst/>
          </a:prstGeom>
        </p:spPr>
        <p:txBody>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s-ES"/>
              <a:t>Editar el estilo de texto del patrón</a:t>
            </a:r>
          </a:p>
        </p:txBody>
      </p:sp>
    </p:spTree>
    <p:extLst>
      <p:ext uri="{BB962C8B-B14F-4D97-AF65-F5344CB8AC3E}">
        <p14:creationId xmlns:p14="http://schemas.microsoft.com/office/powerpoint/2010/main" val="29348361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Rectangle 43"/>
          <p:cNvSpPr>
            <a:spLocks noGrp="1" noChangeArrowheads="1"/>
          </p:cNvSpPr>
          <p:nvPr>
            <p:ph type="sldNum" sz="quarter" idx="16"/>
          </p:nvPr>
        </p:nvSpPr>
        <p:spPr>
          <a:ln/>
        </p:spPr>
        <p:txBody>
          <a:bodyPr/>
          <a:lstStyle>
            <a:lvl1pPr>
              <a:defRPr/>
            </a:lvl1pPr>
          </a:lstStyle>
          <a:p>
            <a:pPr>
              <a:defRPr/>
            </a:pPr>
            <a:fld id="{6DD587C2-BC48-40E8-B208-04D813361CC5}" type="slidenum">
              <a:rPr lang="en-GB"/>
              <a:pPr>
                <a:defRPr/>
              </a:pPr>
              <a:t>‹Nº›</a:t>
            </a:fld>
            <a:endParaRPr lang="en-GB"/>
          </a:p>
        </p:txBody>
      </p:sp>
      <p:sp>
        <p:nvSpPr>
          <p:cNvPr id="6" name="Title Placeholder 1"/>
          <p:cNvSpPr>
            <a:spLocks noGrp="1"/>
          </p:cNvSpPr>
          <p:nvPr>
            <p:ph type="title"/>
          </p:nvPr>
        </p:nvSpPr>
        <p:spPr>
          <a:xfrm>
            <a:off x="488504" y="1052736"/>
            <a:ext cx="8857108" cy="936104"/>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endParaRPr lang="es-ES" dirty="0"/>
          </a:p>
        </p:txBody>
      </p:sp>
      <p:sp>
        <p:nvSpPr>
          <p:cNvPr id="7"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3" name="Text Placeholder 2"/>
          <p:cNvSpPr>
            <a:spLocks noGrp="1"/>
          </p:cNvSpPr>
          <p:nvPr>
            <p:ph type="body" sz="quarter" idx="21"/>
          </p:nvPr>
        </p:nvSpPr>
        <p:spPr>
          <a:xfrm>
            <a:off x="560513" y="2276872"/>
            <a:ext cx="1584176" cy="1008112"/>
          </a:xfrm>
          <a:prstGeom prst="rect">
            <a:avLst/>
          </a:prstGeom>
        </p:spPr>
        <p:txBody>
          <a:bodyPr/>
          <a:lstStyle>
            <a:lvl1pPr marL="0" indent="0">
              <a:buNone/>
              <a:defRPr sz="1400">
                <a:solidFill>
                  <a:schemeClr val="tx2"/>
                </a:solidFill>
              </a:defRPr>
            </a:lvl1pPr>
            <a:lvl2pPr marL="457200" indent="0">
              <a:buNone/>
              <a:defRPr sz="1400">
                <a:solidFill>
                  <a:schemeClr val="tx2"/>
                </a:solidFill>
              </a:defRPr>
            </a:lvl2pPr>
            <a:lvl3pPr marL="914400" indent="0">
              <a:buNone/>
              <a:defRPr sz="1400">
                <a:solidFill>
                  <a:schemeClr val="tx2"/>
                </a:solidFill>
              </a:defRPr>
            </a:lvl3pPr>
            <a:lvl4pPr marL="1371600" indent="0">
              <a:buNone/>
              <a:defRPr sz="1400">
                <a:solidFill>
                  <a:schemeClr val="tx2"/>
                </a:solidFill>
              </a:defRPr>
            </a:lvl4pPr>
            <a:lvl5pPr marL="1828800" indent="0">
              <a:buNone/>
              <a:defRPr sz="1400">
                <a:solidFill>
                  <a:schemeClr val="tx2"/>
                </a:solidFill>
              </a:defRPr>
            </a:lvl5pPr>
          </a:lstStyle>
          <a:p>
            <a:pPr lvl="0"/>
            <a:r>
              <a:rPr lang="es-ES"/>
              <a:t>Editar el estilo de texto del patrón</a:t>
            </a:r>
          </a:p>
        </p:txBody>
      </p:sp>
    </p:spTree>
    <p:extLst>
      <p:ext uri="{BB962C8B-B14F-4D97-AF65-F5344CB8AC3E}">
        <p14:creationId xmlns:p14="http://schemas.microsoft.com/office/powerpoint/2010/main" val="27504736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xperiencia">
    <p:spTree>
      <p:nvGrpSpPr>
        <p:cNvPr id="1" name=""/>
        <p:cNvGrpSpPr/>
        <p:nvPr/>
      </p:nvGrpSpPr>
      <p:grpSpPr>
        <a:xfrm>
          <a:off x="0" y="0"/>
          <a:ext cx="0" cy="0"/>
          <a:chOff x="0" y="0"/>
          <a:chExt cx="0" cy="0"/>
        </a:xfrm>
      </p:grpSpPr>
      <p:sp>
        <p:nvSpPr>
          <p:cNvPr id="20" name="Rectangle 19"/>
          <p:cNvSpPr/>
          <p:nvPr userDrawn="1"/>
        </p:nvSpPr>
        <p:spPr bwMode="auto">
          <a:xfrm>
            <a:off x="560388" y="2130425"/>
            <a:ext cx="2000250" cy="1803400"/>
          </a:xfrm>
          <a:prstGeom prst="rect">
            <a:avLst/>
          </a:prstGeom>
          <a:noFill/>
          <a:ln w="9525" cap="flat" cmpd="sng" algn="ctr">
            <a:solidFill>
              <a:schemeClr val="tx2">
                <a:lumMod val="40000"/>
                <a:lumOff val="60000"/>
              </a:schemeClr>
            </a:solidFill>
            <a:prstDash val="solid"/>
            <a:round/>
            <a:headEnd type="none" w="med" len="med"/>
            <a:tailEnd type="none" w="med" len="med"/>
          </a:ln>
          <a:effectLst/>
        </p:spPr>
        <p:txBody>
          <a:bodyPr/>
          <a:lstStyle/>
          <a:p>
            <a:pPr>
              <a:defRPr/>
            </a:pPr>
            <a:endParaRPr lang="es-ES"/>
          </a:p>
        </p:txBody>
      </p:sp>
      <p:sp>
        <p:nvSpPr>
          <p:cNvPr id="21" name="Rectangle 20"/>
          <p:cNvSpPr/>
          <p:nvPr userDrawn="1"/>
        </p:nvSpPr>
        <p:spPr bwMode="auto">
          <a:xfrm>
            <a:off x="2865438" y="2130425"/>
            <a:ext cx="2000250" cy="1803400"/>
          </a:xfrm>
          <a:prstGeom prst="rect">
            <a:avLst/>
          </a:prstGeom>
          <a:noFill/>
          <a:ln w="9525" cap="flat" cmpd="sng" algn="ctr">
            <a:solidFill>
              <a:schemeClr val="tx2">
                <a:lumMod val="40000"/>
                <a:lumOff val="60000"/>
              </a:schemeClr>
            </a:solidFill>
            <a:prstDash val="solid"/>
            <a:round/>
            <a:headEnd type="none" w="med" len="med"/>
            <a:tailEnd type="none" w="med" len="med"/>
          </a:ln>
          <a:effectLst/>
        </p:spPr>
        <p:txBody>
          <a:bodyPr/>
          <a:lstStyle/>
          <a:p>
            <a:pPr>
              <a:defRPr/>
            </a:pPr>
            <a:endParaRPr lang="es-ES"/>
          </a:p>
        </p:txBody>
      </p:sp>
      <p:sp>
        <p:nvSpPr>
          <p:cNvPr id="22" name="Rectangle 21"/>
          <p:cNvSpPr/>
          <p:nvPr userDrawn="1"/>
        </p:nvSpPr>
        <p:spPr bwMode="auto">
          <a:xfrm>
            <a:off x="5168900" y="2130425"/>
            <a:ext cx="2000250" cy="1803400"/>
          </a:xfrm>
          <a:prstGeom prst="rect">
            <a:avLst/>
          </a:prstGeom>
          <a:noFill/>
          <a:ln w="9525" cap="flat" cmpd="sng" algn="ctr">
            <a:solidFill>
              <a:schemeClr val="tx2">
                <a:lumMod val="40000"/>
                <a:lumOff val="60000"/>
              </a:schemeClr>
            </a:solidFill>
            <a:prstDash val="solid"/>
            <a:round/>
            <a:headEnd type="none" w="med" len="med"/>
            <a:tailEnd type="none" w="med" len="med"/>
          </a:ln>
          <a:effectLst/>
        </p:spPr>
        <p:txBody>
          <a:bodyPr/>
          <a:lstStyle/>
          <a:p>
            <a:pPr>
              <a:defRPr/>
            </a:pPr>
            <a:endParaRPr lang="es-ES"/>
          </a:p>
        </p:txBody>
      </p:sp>
      <p:sp>
        <p:nvSpPr>
          <p:cNvPr id="23" name="Rectangle 22"/>
          <p:cNvSpPr/>
          <p:nvPr userDrawn="1"/>
        </p:nvSpPr>
        <p:spPr bwMode="auto">
          <a:xfrm>
            <a:off x="7458075" y="2130425"/>
            <a:ext cx="2000250" cy="1803400"/>
          </a:xfrm>
          <a:prstGeom prst="rect">
            <a:avLst/>
          </a:prstGeom>
          <a:noFill/>
          <a:ln w="9525" cap="flat" cmpd="sng" algn="ctr">
            <a:solidFill>
              <a:schemeClr val="tx2">
                <a:lumMod val="40000"/>
                <a:lumOff val="60000"/>
              </a:schemeClr>
            </a:solidFill>
            <a:prstDash val="solid"/>
            <a:round/>
            <a:headEnd type="none" w="med" len="med"/>
            <a:tailEnd type="none" w="med" len="med"/>
          </a:ln>
          <a:effectLst/>
        </p:spPr>
        <p:txBody>
          <a:bodyPr/>
          <a:lstStyle/>
          <a:p>
            <a:pPr>
              <a:defRPr/>
            </a:pPr>
            <a:endParaRPr lang="es-ES"/>
          </a:p>
        </p:txBody>
      </p:sp>
      <p:sp>
        <p:nvSpPr>
          <p:cNvPr id="24" name="Rectangle 23"/>
          <p:cNvSpPr/>
          <p:nvPr userDrawn="1"/>
        </p:nvSpPr>
        <p:spPr bwMode="auto">
          <a:xfrm>
            <a:off x="560388" y="4433888"/>
            <a:ext cx="2000250" cy="1803400"/>
          </a:xfrm>
          <a:prstGeom prst="rect">
            <a:avLst/>
          </a:prstGeom>
          <a:noFill/>
          <a:ln w="9525" cap="flat" cmpd="sng" algn="ctr">
            <a:solidFill>
              <a:schemeClr val="tx2">
                <a:lumMod val="40000"/>
                <a:lumOff val="60000"/>
              </a:schemeClr>
            </a:solidFill>
            <a:prstDash val="solid"/>
            <a:round/>
            <a:headEnd type="none" w="med" len="med"/>
            <a:tailEnd type="none" w="med" len="med"/>
          </a:ln>
          <a:effectLst/>
        </p:spPr>
        <p:txBody>
          <a:bodyPr/>
          <a:lstStyle/>
          <a:p>
            <a:pPr>
              <a:defRPr/>
            </a:pPr>
            <a:endParaRPr lang="es-ES"/>
          </a:p>
        </p:txBody>
      </p:sp>
      <p:sp>
        <p:nvSpPr>
          <p:cNvPr id="25" name="Rectangle 24"/>
          <p:cNvSpPr/>
          <p:nvPr userDrawn="1"/>
        </p:nvSpPr>
        <p:spPr bwMode="auto">
          <a:xfrm>
            <a:off x="2865438" y="4433888"/>
            <a:ext cx="2000250" cy="1803400"/>
          </a:xfrm>
          <a:prstGeom prst="rect">
            <a:avLst/>
          </a:prstGeom>
          <a:noFill/>
          <a:ln w="9525" cap="flat" cmpd="sng" algn="ctr">
            <a:solidFill>
              <a:schemeClr val="tx2">
                <a:lumMod val="40000"/>
                <a:lumOff val="60000"/>
              </a:schemeClr>
            </a:solidFill>
            <a:prstDash val="solid"/>
            <a:round/>
            <a:headEnd type="none" w="med" len="med"/>
            <a:tailEnd type="none" w="med" len="med"/>
          </a:ln>
          <a:effectLst/>
        </p:spPr>
        <p:txBody>
          <a:bodyPr/>
          <a:lstStyle/>
          <a:p>
            <a:pPr>
              <a:defRPr/>
            </a:pPr>
            <a:endParaRPr lang="es-ES"/>
          </a:p>
        </p:txBody>
      </p:sp>
      <p:sp>
        <p:nvSpPr>
          <p:cNvPr id="26" name="Rectangle 25"/>
          <p:cNvSpPr/>
          <p:nvPr userDrawn="1"/>
        </p:nvSpPr>
        <p:spPr bwMode="auto">
          <a:xfrm>
            <a:off x="5168900" y="4433888"/>
            <a:ext cx="2000250" cy="1803400"/>
          </a:xfrm>
          <a:prstGeom prst="rect">
            <a:avLst/>
          </a:prstGeom>
          <a:noFill/>
          <a:ln w="9525" cap="flat" cmpd="sng" algn="ctr">
            <a:solidFill>
              <a:schemeClr val="tx2">
                <a:lumMod val="40000"/>
                <a:lumOff val="60000"/>
              </a:schemeClr>
            </a:solidFill>
            <a:prstDash val="solid"/>
            <a:round/>
            <a:headEnd type="none" w="med" len="med"/>
            <a:tailEnd type="none" w="med" len="med"/>
          </a:ln>
          <a:effectLst/>
        </p:spPr>
        <p:txBody>
          <a:bodyPr/>
          <a:lstStyle/>
          <a:p>
            <a:pPr>
              <a:defRPr/>
            </a:pPr>
            <a:endParaRPr lang="es-ES"/>
          </a:p>
        </p:txBody>
      </p:sp>
      <p:sp>
        <p:nvSpPr>
          <p:cNvPr id="27" name="Rectangle 26"/>
          <p:cNvSpPr/>
          <p:nvPr userDrawn="1"/>
        </p:nvSpPr>
        <p:spPr bwMode="auto">
          <a:xfrm>
            <a:off x="7458075" y="4433888"/>
            <a:ext cx="2000250" cy="1803400"/>
          </a:xfrm>
          <a:prstGeom prst="rect">
            <a:avLst/>
          </a:prstGeom>
          <a:noFill/>
          <a:ln w="9525" cap="flat" cmpd="sng" algn="ctr">
            <a:solidFill>
              <a:schemeClr val="tx2">
                <a:lumMod val="40000"/>
                <a:lumOff val="60000"/>
              </a:schemeClr>
            </a:solidFill>
            <a:prstDash val="solid"/>
            <a:round/>
            <a:headEnd type="none" w="med" len="med"/>
            <a:tailEnd type="none" w="med" len="med"/>
          </a:ln>
          <a:effectLst/>
        </p:spPr>
        <p:txBody>
          <a:bodyPr/>
          <a:lstStyle/>
          <a:p>
            <a:pPr>
              <a:defRPr/>
            </a:pPr>
            <a:endParaRPr lang="es-ES"/>
          </a:p>
        </p:txBody>
      </p:sp>
      <p:pic>
        <p:nvPicPr>
          <p:cNvPr id="28" name="Picture 2" descr="C:\Documents and Settings\dsanchez\My Documents\Logos_informes\2204ty9g.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243013" y="2276475"/>
            <a:ext cx="636587"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 name="Picture 2" descr="C:\Documents and Settings\dsanchez\My Documents\Logos_informes\2204ty9g.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611563" y="2276475"/>
            <a:ext cx="636587"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 name="Picture 2" descr="C:\Documents and Settings\dsanchez\My Documents\Logos_informes\2204ty9g.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915025" y="2276475"/>
            <a:ext cx="636588"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2" descr="C:\Documents and Settings\dsanchez\My Documents\Logos_informes\2204ty9g.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204200" y="2276475"/>
            <a:ext cx="636588"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2" descr="C:\Documents and Settings\dsanchez\My Documents\Logos_informes\2204ty9g.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915025" y="4581525"/>
            <a:ext cx="636588"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2" descr="C:\Documents and Settings\dsanchez\My Documents\Logos_informes\2204ty9g.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611563" y="4581525"/>
            <a:ext cx="636587"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2" descr="C:\Documents and Settings\dsanchez\My Documents\Logos_informes\2204ty9g.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06513" y="4581525"/>
            <a:ext cx="636587"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 name="Picture 2" descr="C:\Documents and Settings\dsanchez\My Documents\Logos_informes\2204ty9g.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204200" y="4581525"/>
            <a:ext cx="636588"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Line 45"/>
          <p:cNvSpPr>
            <a:spLocks noChangeShapeType="1"/>
          </p:cNvSpPr>
          <p:nvPr userDrawn="1"/>
        </p:nvSpPr>
        <p:spPr bwMode="auto">
          <a:xfrm>
            <a:off x="560388" y="1628775"/>
            <a:ext cx="10367962" cy="0"/>
          </a:xfrm>
          <a:prstGeom prst="line">
            <a:avLst/>
          </a:prstGeom>
          <a:noFill/>
          <a:ln w="9525">
            <a:solidFill>
              <a:schemeClr val="accent6"/>
            </a:solidFill>
            <a:round/>
            <a:headEnd/>
            <a:tailEnd/>
          </a:ln>
          <a:effectLst/>
        </p:spPr>
        <p:txBody>
          <a:bodyPr/>
          <a:lstStyle/>
          <a:p>
            <a:pPr>
              <a:defRPr/>
            </a:pPr>
            <a:endParaRPr lang="en-US"/>
          </a:p>
        </p:txBody>
      </p:sp>
      <p:sp>
        <p:nvSpPr>
          <p:cNvPr id="43" name="Rectangle 43"/>
          <p:cNvSpPr>
            <a:spLocks noGrp="1" noChangeArrowheads="1"/>
          </p:cNvSpPr>
          <p:nvPr>
            <p:ph type="sldNum" sz="quarter" idx="32"/>
          </p:nvPr>
        </p:nvSpPr>
        <p:spPr/>
        <p:txBody>
          <a:bodyPr/>
          <a:lstStyle>
            <a:lvl1pPr>
              <a:defRPr/>
            </a:lvl1pPr>
          </a:lstStyle>
          <a:p>
            <a:pPr>
              <a:defRPr/>
            </a:pPr>
            <a:fld id="{07DB855A-050E-4F2D-9732-651F2C89817E}" type="slidenum">
              <a:rPr lang="en-GB"/>
              <a:pPr>
                <a:defRPr/>
              </a:pPr>
              <a:t>‹Nº›</a:t>
            </a:fld>
            <a:endParaRPr lang="en-GB"/>
          </a:p>
        </p:txBody>
      </p:sp>
      <p:sp>
        <p:nvSpPr>
          <p:cNvPr id="46" name="Title Placeholder 1"/>
          <p:cNvSpPr>
            <a:spLocks noGrp="1"/>
          </p:cNvSpPr>
          <p:nvPr>
            <p:ph type="title"/>
          </p:nvPr>
        </p:nvSpPr>
        <p:spPr>
          <a:xfrm>
            <a:off x="488504" y="1052736"/>
            <a:ext cx="8857108" cy="427509"/>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p>
        </p:txBody>
      </p:sp>
      <p:sp>
        <p:nvSpPr>
          <p:cNvPr id="38"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3" name="Text Placeholder 2"/>
          <p:cNvSpPr>
            <a:spLocks noGrp="1"/>
          </p:cNvSpPr>
          <p:nvPr>
            <p:ph type="body" sz="quarter" idx="47"/>
          </p:nvPr>
        </p:nvSpPr>
        <p:spPr>
          <a:xfrm>
            <a:off x="560388" y="1844824"/>
            <a:ext cx="2000250" cy="285601"/>
          </a:xfrm>
          <a:prstGeom prst="rect">
            <a:avLst/>
          </a:prstGeom>
        </p:spPr>
        <p:txBody>
          <a:bodyPr/>
          <a:lstStyle>
            <a:lvl1pPr marL="0" indent="0" algn="ctr">
              <a:buNone/>
              <a:defRPr sz="1000" b="1">
                <a:solidFill>
                  <a:schemeClr val="tx2"/>
                </a:solidFill>
              </a:defRPr>
            </a:lvl1pPr>
            <a:lvl2pPr marL="457200" indent="0">
              <a:buNone/>
              <a:defRPr sz="1000" b="1">
                <a:solidFill>
                  <a:schemeClr val="tx2"/>
                </a:solidFill>
              </a:defRPr>
            </a:lvl2pPr>
            <a:lvl3pPr marL="914400" indent="0">
              <a:buNone/>
              <a:defRPr sz="1000" b="1">
                <a:solidFill>
                  <a:schemeClr val="tx2"/>
                </a:solidFill>
              </a:defRPr>
            </a:lvl3pPr>
            <a:lvl4pPr marL="1371600" indent="0">
              <a:buNone/>
              <a:defRPr sz="1000" b="1">
                <a:solidFill>
                  <a:schemeClr val="tx2"/>
                </a:solidFill>
              </a:defRPr>
            </a:lvl4pPr>
            <a:lvl5pPr marL="1828800" indent="0">
              <a:buNone/>
              <a:defRPr sz="1000" b="1">
                <a:solidFill>
                  <a:schemeClr val="tx2"/>
                </a:solidFill>
              </a:defRPr>
            </a:lvl5pPr>
          </a:lstStyle>
          <a:p>
            <a:pPr lvl="0"/>
            <a:r>
              <a:rPr lang="es-ES"/>
              <a:t>Editar el estilo de texto del patrón</a:t>
            </a:r>
          </a:p>
        </p:txBody>
      </p:sp>
      <p:sp>
        <p:nvSpPr>
          <p:cNvPr id="42" name="Text Placeholder 2"/>
          <p:cNvSpPr>
            <a:spLocks noGrp="1"/>
          </p:cNvSpPr>
          <p:nvPr>
            <p:ph type="body" sz="quarter" idx="48"/>
          </p:nvPr>
        </p:nvSpPr>
        <p:spPr>
          <a:xfrm>
            <a:off x="2865438" y="1844824"/>
            <a:ext cx="2000250" cy="285601"/>
          </a:xfrm>
          <a:prstGeom prst="rect">
            <a:avLst/>
          </a:prstGeom>
        </p:spPr>
        <p:txBody>
          <a:bodyPr/>
          <a:lstStyle>
            <a:lvl1pPr marL="0" indent="0" algn="ctr">
              <a:buNone/>
              <a:defRPr sz="1000" b="1">
                <a:solidFill>
                  <a:schemeClr val="tx2"/>
                </a:solidFill>
              </a:defRPr>
            </a:lvl1pPr>
            <a:lvl2pPr marL="457200" indent="0">
              <a:buNone/>
              <a:defRPr sz="1000" b="1">
                <a:solidFill>
                  <a:schemeClr val="tx2"/>
                </a:solidFill>
              </a:defRPr>
            </a:lvl2pPr>
            <a:lvl3pPr marL="914400" indent="0">
              <a:buNone/>
              <a:defRPr sz="1000" b="1">
                <a:solidFill>
                  <a:schemeClr val="tx2"/>
                </a:solidFill>
              </a:defRPr>
            </a:lvl3pPr>
            <a:lvl4pPr marL="1371600" indent="0">
              <a:buNone/>
              <a:defRPr sz="1000" b="1">
                <a:solidFill>
                  <a:schemeClr val="tx2"/>
                </a:solidFill>
              </a:defRPr>
            </a:lvl4pPr>
            <a:lvl5pPr marL="1828800" indent="0">
              <a:buNone/>
              <a:defRPr sz="1000" b="1">
                <a:solidFill>
                  <a:schemeClr val="tx2"/>
                </a:solidFill>
              </a:defRPr>
            </a:lvl5pPr>
          </a:lstStyle>
          <a:p>
            <a:pPr lvl="0"/>
            <a:r>
              <a:rPr lang="es-ES"/>
              <a:t>Editar el estilo de texto del patrón</a:t>
            </a:r>
          </a:p>
        </p:txBody>
      </p:sp>
      <p:sp>
        <p:nvSpPr>
          <p:cNvPr id="44" name="Text Placeholder 2"/>
          <p:cNvSpPr>
            <a:spLocks noGrp="1"/>
          </p:cNvSpPr>
          <p:nvPr>
            <p:ph type="body" sz="quarter" idx="49"/>
          </p:nvPr>
        </p:nvSpPr>
        <p:spPr>
          <a:xfrm>
            <a:off x="5160055" y="1844824"/>
            <a:ext cx="2000250" cy="285601"/>
          </a:xfrm>
          <a:prstGeom prst="rect">
            <a:avLst/>
          </a:prstGeom>
        </p:spPr>
        <p:txBody>
          <a:bodyPr/>
          <a:lstStyle>
            <a:lvl1pPr marL="0" indent="0" algn="ctr">
              <a:buNone/>
              <a:defRPr sz="1000" b="1">
                <a:solidFill>
                  <a:schemeClr val="tx2"/>
                </a:solidFill>
              </a:defRPr>
            </a:lvl1pPr>
            <a:lvl2pPr marL="457200" indent="0">
              <a:buNone/>
              <a:defRPr sz="1000" b="1">
                <a:solidFill>
                  <a:schemeClr val="tx2"/>
                </a:solidFill>
              </a:defRPr>
            </a:lvl2pPr>
            <a:lvl3pPr marL="914400" indent="0">
              <a:buNone/>
              <a:defRPr sz="1000" b="1">
                <a:solidFill>
                  <a:schemeClr val="tx2"/>
                </a:solidFill>
              </a:defRPr>
            </a:lvl3pPr>
            <a:lvl4pPr marL="1371600" indent="0">
              <a:buNone/>
              <a:defRPr sz="1000" b="1">
                <a:solidFill>
                  <a:schemeClr val="tx2"/>
                </a:solidFill>
              </a:defRPr>
            </a:lvl4pPr>
            <a:lvl5pPr marL="1828800" indent="0">
              <a:buNone/>
              <a:defRPr sz="1000" b="1">
                <a:solidFill>
                  <a:schemeClr val="tx2"/>
                </a:solidFill>
              </a:defRPr>
            </a:lvl5pPr>
          </a:lstStyle>
          <a:p>
            <a:pPr lvl="0"/>
            <a:r>
              <a:rPr lang="es-ES"/>
              <a:t>Editar el estilo de texto del patrón</a:t>
            </a:r>
          </a:p>
        </p:txBody>
      </p:sp>
      <p:sp>
        <p:nvSpPr>
          <p:cNvPr id="47" name="Text Placeholder 2"/>
          <p:cNvSpPr>
            <a:spLocks noGrp="1"/>
          </p:cNvSpPr>
          <p:nvPr>
            <p:ph type="body" sz="quarter" idx="50"/>
          </p:nvPr>
        </p:nvSpPr>
        <p:spPr>
          <a:xfrm>
            <a:off x="7458075" y="1844824"/>
            <a:ext cx="2000250" cy="285601"/>
          </a:xfrm>
          <a:prstGeom prst="rect">
            <a:avLst/>
          </a:prstGeom>
        </p:spPr>
        <p:txBody>
          <a:bodyPr/>
          <a:lstStyle>
            <a:lvl1pPr marL="0" indent="0" algn="ctr">
              <a:buNone/>
              <a:defRPr sz="1000" b="1">
                <a:solidFill>
                  <a:schemeClr val="tx2"/>
                </a:solidFill>
              </a:defRPr>
            </a:lvl1pPr>
            <a:lvl2pPr marL="457200" indent="0">
              <a:buNone/>
              <a:defRPr sz="1000" b="1">
                <a:solidFill>
                  <a:schemeClr val="tx2"/>
                </a:solidFill>
              </a:defRPr>
            </a:lvl2pPr>
            <a:lvl3pPr marL="914400" indent="0">
              <a:buNone/>
              <a:defRPr sz="1000" b="1">
                <a:solidFill>
                  <a:schemeClr val="tx2"/>
                </a:solidFill>
              </a:defRPr>
            </a:lvl3pPr>
            <a:lvl4pPr marL="1371600" indent="0">
              <a:buNone/>
              <a:defRPr sz="1000" b="1">
                <a:solidFill>
                  <a:schemeClr val="tx2"/>
                </a:solidFill>
              </a:defRPr>
            </a:lvl4pPr>
            <a:lvl5pPr marL="1828800" indent="0">
              <a:buNone/>
              <a:defRPr sz="1000" b="1">
                <a:solidFill>
                  <a:schemeClr val="tx2"/>
                </a:solidFill>
              </a:defRPr>
            </a:lvl5pPr>
          </a:lstStyle>
          <a:p>
            <a:pPr lvl="0"/>
            <a:r>
              <a:rPr lang="es-ES"/>
              <a:t>Editar el estilo de texto del patrón</a:t>
            </a:r>
          </a:p>
        </p:txBody>
      </p:sp>
      <p:sp>
        <p:nvSpPr>
          <p:cNvPr id="48" name="Text Placeholder 2"/>
          <p:cNvSpPr>
            <a:spLocks noGrp="1"/>
          </p:cNvSpPr>
          <p:nvPr>
            <p:ph type="body" sz="quarter" idx="51"/>
          </p:nvPr>
        </p:nvSpPr>
        <p:spPr>
          <a:xfrm>
            <a:off x="560388" y="4148287"/>
            <a:ext cx="2000250" cy="285601"/>
          </a:xfrm>
          <a:prstGeom prst="rect">
            <a:avLst/>
          </a:prstGeom>
        </p:spPr>
        <p:txBody>
          <a:bodyPr/>
          <a:lstStyle>
            <a:lvl1pPr marL="0" indent="0" algn="ctr">
              <a:buNone/>
              <a:defRPr sz="1000" b="1">
                <a:solidFill>
                  <a:schemeClr val="tx2"/>
                </a:solidFill>
              </a:defRPr>
            </a:lvl1pPr>
            <a:lvl2pPr marL="457200" indent="0">
              <a:buNone/>
              <a:defRPr sz="1000" b="1">
                <a:solidFill>
                  <a:schemeClr val="tx2"/>
                </a:solidFill>
              </a:defRPr>
            </a:lvl2pPr>
            <a:lvl3pPr marL="914400" indent="0">
              <a:buNone/>
              <a:defRPr sz="1000" b="1">
                <a:solidFill>
                  <a:schemeClr val="tx2"/>
                </a:solidFill>
              </a:defRPr>
            </a:lvl3pPr>
            <a:lvl4pPr marL="1371600" indent="0">
              <a:buNone/>
              <a:defRPr sz="1000" b="1">
                <a:solidFill>
                  <a:schemeClr val="tx2"/>
                </a:solidFill>
              </a:defRPr>
            </a:lvl4pPr>
            <a:lvl5pPr marL="1828800" indent="0">
              <a:buNone/>
              <a:defRPr sz="1000" b="1">
                <a:solidFill>
                  <a:schemeClr val="tx2"/>
                </a:solidFill>
              </a:defRPr>
            </a:lvl5pPr>
          </a:lstStyle>
          <a:p>
            <a:pPr lvl="0"/>
            <a:r>
              <a:rPr lang="es-ES"/>
              <a:t>Editar el estilo de texto del patrón</a:t>
            </a:r>
          </a:p>
        </p:txBody>
      </p:sp>
      <p:sp>
        <p:nvSpPr>
          <p:cNvPr id="49" name="Text Placeholder 2"/>
          <p:cNvSpPr>
            <a:spLocks noGrp="1"/>
          </p:cNvSpPr>
          <p:nvPr>
            <p:ph type="body" sz="quarter" idx="52"/>
          </p:nvPr>
        </p:nvSpPr>
        <p:spPr>
          <a:xfrm>
            <a:off x="2880742" y="4148287"/>
            <a:ext cx="2000250" cy="285601"/>
          </a:xfrm>
          <a:prstGeom prst="rect">
            <a:avLst/>
          </a:prstGeom>
        </p:spPr>
        <p:txBody>
          <a:bodyPr/>
          <a:lstStyle>
            <a:lvl1pPr marL="0" indent="0" algn="ctr">
              <a:buNone/>
              <a:defRPr sz="1000" b="1">
                <a:solidFill>
                  <a:schemeClr val="tx2"/>
                </a:solidFill>
              </a:defRPr>
            </a:lvl1pPr>
            <a:lvl2pPr marL="457200" indent="0">
              <a:buNone/>
              <a:defRPr sz="1000" b="1">
                <a:solidFill>
                  <a:schemeClr val="tx2"/>
                </a:solidFill>
              </a:defRPr>
            </a:lvl2pPr>
            <a:lvl3pPr marL="914400" indent="0">
              <a:buNone/>
              <a:defRPr sz="1000" b="1">
                <a:solidFill>
                  <a:schemeClr val="tx2"/>
                </a:solidFill>
              </a:defRPr>
            </a:lvl3pPr>
            <a:lvl4pPr marL="1371600" indent="0">
              <a:buNone/>
              <a:defRPr sz="1000" b="1">
                <a:solidFill>
                  <a:schemeClr val="tx2"/>
                </a:solidFill>
              </a:defRPr>
            </a:lvl4pPr>
            <a:lvl5pPr marL="1828800" indent="0">
              <a:buNone/>
              <a:defRPr sz="1000" b="1">
                <a:solidFill>
                  <a:schemeClr val="tx2"/>
                </a:solidFill>
              </a:defRPr>
            </a:lvl5pPr>
          </a:lstStyle>
          <a:p>
            <a:pPr lvl="0"/>
            <a:r>
              <a:rPr lang="es-ES"/>
              <a:t>Editar el estilo de texto del patrón</a:t>
            </a:r>
          </a:p>
        </p:txBody>
      </p:sp>
      <p:sp>
        <p:nvSpPr>
          <p:cNvPr id="50" name="Text Placeholder 2"/>
          <p:cNvSpPr>
            <a:spLocks noGrp="1"/>
          </p:cNvSpPr>
          <p:nvPr>
            <p:ph type="body" sz="quarter" idx="53"/>
          </p:nvPr>
        </p:nvSpPr>
        <p:spPr>
          <a:xfrm>
            <a:off x="5168900" y="4148287"/>
            <a:ext cx="2000250" cy="285601"/>
          </a:xfrm>
          <a:prstGeom prst="rect">
            <a:avLst/>
          </a:prstGeom>
        </p:spPr>
        <p:txBody>
          <a:bodyPr/>
          <a:lstStyle>
            <a:lvl1pPr marL="0" indent="0">
              <a:buNone/>
              <a:defRPr sz="1000" b="1">
                <a:solidFill>
                  <a:schemeClr val="tx2"/>
                </a:solidFill>
              </a:defRPr>
            </a:lvl1pPr>
            <a:lvl2pPr marL="457200" indent="0">
              <a:buNone/>
              <a:defRPr sz="1000" b="1">
                <a:solidFill>
                  <a:schemeClr val="tx2"/>
                </a:solidFill>
              </a:defRPr>
            </a:lvl2pPr>
            <a:lvl3pPr marL="914400" indent="0">
              <a:buNone/>
              <a:defRPr sz="1000" b="1">
                <a:solidFill>
                  <a:schemeClr val="tx2"/>
                </a:solidFill>
              </a:defRPr>
            </a:lvl3pPr>
            <a:lvl4pPr marL="1371600" indent="0">
              <a:buNone/>
              <a:defRPr sz="1000" b="1">
                <a:solidFill>
                  <a:schemeClr val="tx2"/>
                </a:solidFill>
              </a:defRPr>
            </a:lvl4pPr>
            <a:lvl5pPr marL="1828800" indent="0">
              <a:buNone/>
              <a:defRPr sz="1000" b="1">
                <a:solidFill>
                  <a:schemeClr val="tx2"/>
                </a:solidFill>
              </a:defRPr>
            </a:lvl5pPr>
          </a:lstStyle>
          <a:p>
            <a:pPr lvl="0"/>
            <a:r>
              <a:rPr lang="es-ES"/>
              <a:t>Editar el estilo de texto del patrón</a:t>
            </a:r>
          </a:p>
        </p:txBody>
      </p:sp>
      <p:sp>
        <p:nvSpPr>
          <p:cNvPr id="52" name="Text Placeholder 2"/>
          <p:cNvSpPr>
            <a:spLocks noGrp="1"/>
          </p:cNvSpPr>
          <p:nvPr>
            <p:ph type="body" sz="quarter" idx="54"/>
          </p:nvPr>
        </p:nvSpPr>
        <p:spPr>
          <a:xfrm>
            <a:off x="7458075" y="4148287"/>
            <a:ext cx="2000250" cy="285601"/>
          </a:xfrm>
          <a:prstGeom prst="rect">
            <a:avLst/>
          </a:prstGeom>
        </p:spPr>
        <p:txBody>
          <a:bodyPr/>
          <a:lstStyle>
            <a:lvl1pPr marL="0" indent="0" algn="ctr">
              <a:buNone/>
              <a:defRPr sz="1000" b="1">
                <a:solidFill>
                  <a:schemeClr val="tx2"/>
                </a:solidFill>
              </a:defRPr>
            </a:lvl1pPr>
            <a:lvl2pPr marL="457200" indent="0">
              <a:buNone/>
              <a:defRPr sz="1000" b="1">
                <a:solidFill>
                  <a:schemeClr val="tx2"/>
                </a:solidFill>
              </a:defRPr>
            </a:lvl2pPr>
            <a:lvl3pPr marL="914400" indent="0">
              <a:buNone/>
              <a:defRPr sz="1000" b="1">
                <a:solidFill>
                  <a:schemeClr val="tx2"/>
                </a:solidFill>
              </a:defRPr>
            </a:lvl3pPr>
            <a:lvl4pPr marL="1371600" indent="0">
              <a:buNone/>
              <a:defRPr sz="1000" b="1">
                <a:solidFill>
                  <a:schemeClr val="tx2"/>
                </a:solidFill>
              </a:defRPr>
            </a:lvl4pPr>
            <a:lvl5pPr marL="1828800" indent="0">
              <a:buNone/>
              <a:defRPr sz="1000" b="1">
                <a:solidFill>
                  <a:schemeClr val="tx2"/>
                </a:solidFill>
              </a:defRPr>
            </a:lvl5pPr>
          </a:lstStyle>
          <a:p>
            <a:pPr lvl="0"/>
            <a:r>
              <a:rPr lang="es-ES"/>
              <a:t>Editar el estilo de texto del patrón</a:t>
            </a:r>
          </a:p>
        </p:txBody>
      </p:sp>
      <p:sp>
        <p:nvSpPr>
          <p:cNvPr id="5" name="Text Placeholder 4"/>
          <p:cNvSpPr>
            <a:spLocks noGrp="1"/>
          </p:cNvSpPr>
          <p:nvPr>
            <p:ph type="body" sz="quarter" idx="55"/>
          </p:nvPr>
        </p:nvSpPr>
        <p:spPr>
          <a:xfrm>
            <a:off x="704528" y="2852937"/>
            <a:ext cx="1728192" cy="50405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53" name="Text Placeholder 4"/>
          <p:cNvSpPr>
            <a:spLocks noGrp="1"/>
          </p:cNvSpPr>
          <p:nvPr>
            <p:ph type="body" sz="quarter" idx="56"/>
          </p:nvPr>
        </p:nvSpPr>
        <p:spPr>
          <a:xfrm>
            <a:off x="3001467" y="2852937"/>
            <a:ext cx="1728192" cy="50405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54" name="Text Placeholder 4"/>
          <p:cNvSpPr>
            <a:spLocks noGrp="1"/>
          </p:cNvSpPr>
          <p:nvPr>
            <p:ph type="body" sz="quarter" idx="57"/>
          </p:nvPr>
        </p:nvSpPr>
        <p:spPr>
          <a:xfrm>
            <a:off x="5304929" y="2852937"/>
            <a:ext cx="1728192" cy="50405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62" name="Text Placeholder 4"/>
          <p:cNvSpPr>
            <a:spLocks noGrp="1"/>
          </p:cNvSpPr>
          <p:nvPr>
            <p:ph type="body" sz="quarter" idx="58"/>
          </p:nvPr>
        </p:nvSpPr>
        <p:spPr>
          <a:xfrm>
            <a:off x="7594104" y="2852937"/>
            <a:ext cx="1728192" cy="50405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63" name="Text Placeholder 4"/>
          <p:cNvSpPr>
            <a:spLocks noGrp="1"/>
          </p:cNvSpPr>
          <p:nvPr>
            <p:ph type="body" sz="quarter" idx="59"/>
          </p:nvPr>
        </p:nvSpPr>
        <p:spPr>
          <a:xfrm>
            <a:off x="7594104" y="5157192"/>
            <a:ext cx="1728192" cy="50405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64" name="Text Placeholder 4"/>
          <p:cNvSpPr>
            <a:spLocks noGrp="1"/>
          </p:cNvSpPr>
          <p:nvPr>
            <p:ph type="body" sz="quarter" idx="60"/>
          </p:nvPr>
        </p:nvSpPr>
        <p:spPr>
          <a:xfrm>
            <a:off x="5304929" y="5157192"/>
            <a:ext cx="1728192" cy="50405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65" name="Text Placeholder 4"/>
          <p:cNvSpPr>
            <a:spLocks noGrp="1"/>
          </p:cNvSpPr>
          <p:nvPr>
            <p:ph type="body" sz="quarter" idx="61"/>
          </p:nvPr>
        </p:nvSpPr>
        <p:spPr>
          <a:xfrm>
            <a:off x="3001467" y="5157192"/>
            <a:ext cx="1728192" cy="50405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74" name="Text Placeholder 4"/>
          <p:cNvSpPr>
            <a:spLocks noGrp="1"/>
          </p:cNvSpPr>
          <p:nvPr>
            <p:ph type="body" sz="quarter" idx="62"/>
          </p:nvPr>
        </p:nvSpPr>
        <p:spPr>
          <a:xfrm>
            <a:off x="696417" y="5157192"/>
            <a:ext cx="1728192" cy="50405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Tree>
    <p:extLst>
      <p:ext uri="{BB962C8B-B14F-4D97-AF65-F5344CB8AC3E}">
        <p14:creationId xmlns:p14="http://schemas.microsoft.com/office/powerpoint/2010/main" val="18457820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ronograma">
    <p:spTree>
      <p:nvGrpSpPr>
        <p:cNvPr id="1" name=""/>
        <p:cNvGrpSpPr/>
        <p:nvPr/>
      </p:nvGrpSpPr>
      <p:grpSpPr>
        <a:xfrm>
          <a:off x="0" y="0"/>
          <a:ext cx="0" cy="0"/>
          <a:chOff x="0" y="0"/>
          <a:chExt cx="0" cy="0"/>
        </a:xfrm>
      </p:grpSpPr>
      <p:sp>
        <p:nvSpPr>
          <p:cNvPr id="4" name="Line 45"/>
          <p:cNvSpPr>
            <a:spLocks noChangeShapeType="1"/>
          </p:cNvSpPr>
          <p:nvPr userDrawn="1"/>
        </p:nvSpPr>
        <p:spPr bwMode="auto">
          <a:xfrm>
            <a:off x="560388" y="1628775"/>
            <a:ext cx="10367962" cy="0"/>
          </a:xfrm>
          <a:prstGeom prst="line">
            <a:avLst/>
          </a:prstGeom>
          <a:noFill/>
          <a:ln w="9525">
            <a:solidFill>
              <a:schemeClr val="accent6"/>
            </a:solidFill>
            <a:round/>
            <a:headEnd/>
            <a:tailEnd/>
          </a:ln>
          <a:effectLst/>
        </p:spPr>
        <p:txBody>
          <a:bodyPr/>
          <a:lstStyle/>
          <a:p>
            <a:pPr>
              <a:defRPr/>
            </a:pPr>
            <a:endParaRPr lang="en-US"/>
          </a:p>
        </p:txBody>
      </p:sp>
      <p:sp>
        <p:nvSpPr>
          <p:cNvPr id="5" name="Rectangle 43"/>
          <p:cNvSpPr>
            <a:spLocks noGrp="1" noChangeArrowheads="1"/>
          </p:cNvSpPr>
          <p:nvPr>
            <p:ph type="sldNum" sz="quarter" idx="14"/>
          </p:nvPr>
        </p:nvSpPr>
        <p:spPr/>
        <p:txBody>
          <a:bodyPr/>
          <a:lstStyle>
            <a:lvl1pPr>
              <a:defRPr/>
            </a:lvl1pPr>
          </a:lstStyle>
          <a:p>
            <a:pPr>
              <a:defRPr/>
            </a:pPr>
            <a:fld id="{3797ED83-1E0A-46FD-AFA9-6F428E2708FC}" type="slidenum">
              <a:rPr lang="en-GB"/>
              <a:pPr>
                <a:defRPr/>
              </a:pPr>
              <a:t>‹Nº›</a:t>
            </a:fld>
            <a:endParaRPr lang="en-GB"/>
          </a:p>
        </p:txBody>
      </p:sp>
      <p:sp>
        <p:nvSpPr>
          <p:cNvPr id="7" name="Title Placeholder 1"/>
          <p:cNvSpPr>
            <a:spLocks noGrp="1"/>
          </p:cNvSpPr>
          <p:nvPr>
            <p:ph type="title"/>
          </p:nvPr>
        </p:nvSpPr>
        <p:spPr>
          <a:xfrm>
            <a:off x="488504" y="1052736"/>
            <a:ext cx="8857108" cy="427509"/>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p>
        </p:txBody>
      </p:sp>
      <p:sp>
        <p:nvSpPr>
          <p:cNvPr id="8"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Tree>
    <p:extLst>
      <p:ext uri="{BB962C8B-B14F-4D97-AF65-F5344CB8AC3E}">
        <p14:creationId xmlns:p14="http://schemas.microsoft.com/office/powerpoint/2010/main" val="31772838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quipo de trabajo">
    <p:spTree>
      <p:nvGrpSpPr>
        <p:cNvPr id="1" name=""/>
        <p:cNvGrpSpPr/>
        <p:nvPr/>
      </p:nvGrpSpPr>
      <p:grpSpPr>
        <a:xfrm>
          <a:off x="0" y="0"/>
          <a:ext cx="0" cy="0"/>
          <a:chOff x="0" y="0"/>
          <a:chExt cx="0" cy="0"/>
        </a:xfrm>
      </p:grpSpPr>
      <p:sp>
        <p:nvSpPr>
          <p:cNvPr id="5" name="Line 45"/>
          <p:cNvSpPr>
            <a:spLocks noChangeShapeType="1"/>
          </p:cNvSpPr>
          <p:nvPr userDrawn="1"/>
        </p:nvSpPr>
        <p:spPr bwMode="auto">
          <a:xfrm>
            <a:off x="560388" y="1628775"/>
            <a:ext cx="10367962" cy="0"/>
          </a:xfrm>
          <a:prstGeom prst="line">
            <a:avLst/>
          </a:prstGeom>
          <a:noFill/>
          <a:ln w="9525">
            <a:solidFill>
              <a:schemeClr val="accent6"/>
            </a:solidFill>
            <a:round/>
            <a:headEnd/>
            <a:tailEnd/>
          </a:ln>
          <a:effectLst/>
        </p:spPr>
        <p:txBody>
          <a:bodyPr/>
          <a:lstStyle/>
          <a:p>
            <a:pPr>
              <a:defRPr/>
            </a:pPr>
            <a:endParaRPr lang="en-US"/>
          </a:p>
        </p:txBody>
      </p:sp>
      <p:sp>
        <p:nvSpPr>
          <p:cNvPr id="6" name="Rectangle 43"/>
          <p:cNvSpPr>
            <a:spLocks noGrp="1" noChangeArrowheads="1"/>
          </p:cNvSpPr>
          <p:nvPr>
            <p:ph type="sldNum" sz="quarter" idx="14"/>
          </p:nvPr>
        </p:nvSpPr>
        <p:spPr/>
        <p:txBody>
          <a:bodyPr/>
          <a:lstStyle>
            <a:lvl1pPr>
              <a:defRPr/>
            </a:lvl1pPr>
          </a:lstStyle>
          <a:p>
            <a:pPr>
              <a:defRPr/>
            </a:pPr>
            <a:fld id="{800346D6-EC7E-4957-8B52-ED163251C5D3}" type="slidenum">
              <a:rPr lang="en-GB"/>
              <a:pPr>
                <a:defRPr/>
              </a:pPr>
              <a:t>‹Nº›</a:t>
            </a:fld>
            <a:endParaRPr lang="en-GB"/>
          </a:p>
        </p:txBody>
      </p:sp>
      <p:sp>
        <p:nvSpPr>
          <p:cNvPr id="9" name="Title Placeholder 1"/>
          <p:cNvSpPr>
            <a:spLocks noGrp="1"/>
          </p:cNvSpPr>
          <p:nvPr>
            <p:ph type="title"/>
          </p:nvPr>
        </p:nvSpPr>
        <p:spPr>
          <a:xfrm>
            <a:off x="488504" y="1052736"/>
            <a:ext cx="8857108" cy="427509"/>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p>
        </p:txBody>
      </p:sp>
      <p:sp>
        <p:nvSpPr>
          <p:cNvPr id="10"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4" name="Text Placeholder 3"/>
          <p:cNvSpPr>
            <a:spLocks noGrp="1"/>
          </p:cNvSpPr>
          <p:nvPr>
            <p:ph type="body" sz="quarter" idx="21"/>
          </p:nvPr>
        </p:nvSpPr>
        <p:spPr>
          <a:xfrm>
            <a:off x="560388" y="1772816"/>
            <a:ext cx="8785100" cy="648072"/>
          </a:xfrm>
          <a:prstGeom prst="rect">
            <a:avLst/>
          </a:prstGeom>
        </p:spPr>
        <p:txBody>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s-ES"/>
              <a:t>Editar el estilo de texto del patrón</a:t>
            </a:r>
          </a:p>
        </p:txBody>
      </p:sp>
      <p:sp>
        <p:nvSpPr>
          <p:cNvPr id="12" name="Text Placeholder 11"/>
          <p:cNvSpPr>
            <a:spLocks noGrp="1"/>
          </p:cNvSpPr>
          <p:nvPr>
            <p:ph type="body" sz="quarter" idx="22"/>
          </p:nvPr>
        </p:nvSpPr>
        <p:spPr>
          <a:xfrm>
            <a:off x="704528" y="2780928"/>
            <a:ext cx="8712968" cy="3456384"/>
          </a:xfrm>
          <a:prstGeom prst="rect">
            <a:avLst/>
          </a:prstGeom>
        </p:spPr>
        <p:txBody>
          <a:bodyPr/>
          <a:lstStyle>
            <a:lvl1pPr marL="514800" indent="-514800">
              <a:lnSpc>
                <a:spcPct val="150000"/>
              </a:lnSpc>
              <a:spcAft>
                <a:spcPts val="600"/>
              </a:spcAft>
              <a:buClr>
                <a:schemeClr val="tx2"/>
              </a:buClr>
              <a:buFont typeface="Arial" pitchFamily="34" charset="0"/>
              <a:buChar char="•"/>
              <a:defRPr sz="1600"/>
            </a:lvl1pPr>
            <a:lvl2pPr marL="742950" indent="-285750">
              <a:buClr>
                <a:schemeClr val="tx2"/>
              </a:buClr>
              <a:buFont typeface="Arial" pitchFamily="34" charset="0"/>
              <a:buChar char="•"/>
              <a:defRPr sz="1600"/>
            </a:lvl2pPr>
            <a:lvl3pPr marL="1143000" indent="-228600">
              <a:buClr>
                <a:schemeClr val="tx2"/>
              </a:buClr>
              <a:buFont typeface="Arial" pitchFamily="34" charset="0"/>
              <a:buChar char="•"/>
              <a:defRPr sz="1600"/>
            </a:lvl3pPr>
            <a:lvl4pPr marL="1600200" indent="-228600">
              <a:buClr>
                <a:schemeClr val="tx2"/>
              </a:buClr>
              <a:buFont typeface="Arial" pitchFamily="34" charset="0"/>
              <a:buChar char="•"/>
              <a:defRPr sz="1600"/>
            </a:lvl4pPr>
            <a:lvl5pPr marL="2057400" indent="-228600">
              <a:buClr>
                <a:schemeClr val="tx2"/>
              </a:buClr>
              <a:buFont typeface="Arial" pitchFamily="34" charset="0"/>
              <a:buChar char="•"/>
              <a:defRPr sz="1600"/>
            </a:lvl5pPr>
          </a:lstStyle>
          <a:p>
            <a:pPr lvl="0"/>
            <a:r>
              <a:rPr lang="es-ES"/>
              <a:t>Editar el estilo de texto del patrón</a:t>
            </a:r>
          </a:p>
        </p:txBody>
      </p:sp>
    </p:spTree>
    <p:extLst>
      <p:ext uri="{BB962C8B-B14F-4D97-AF65-F5344CB8AC3E}">
        <p14:creationId xmlns:p14="http://schemas.microsoft.com/office/powerpoint/2010/main" val="3441396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ortada (con logo de Afi + 1 cliente)">
    <p:spTree>
      <p:nvGrpSpPr>
        <p:cNvPr id="1" name=""/>
        <p:cNvGrpSpPr/>
        <p:nvPr/>
      </p:nvGrpSpPr>
      <p:grpSpPr>
        <a:xfrm>
          <a:off x="0" y="0"/>
          <a:ext cx="0" cy="0"/>
          <a:chOff x="0" y="0"/>
          <a:chExt cx="0" cy="0"/>
        </a:xfrm>
      </p:grpSpPr>
      <p:grpSp>
        <p:nvGrpSpPr>
          <p:cNvPr id="8" name="Group 9"/>
          <p:cNvGrpSpPr>
            <a:grpSpLocks/>
          </p:cNvGrpSpPr>
          <p:nvPr userDrawn="1"/>
        </p:nvGrpSpPr>
        <p:grpSpPr bwMode="auto">
          <a:xfrm>
            <a:off x="-301625" y="6165850"/>
            <a:ext cx="10439400" cy="84138"/>
            <a:chOff x="4860000" y="3542818"/>
            <a:chExt cx="5307000" cy="84901"/>
          </a:xfrm>
        </p:grpSpPr>
        <p:sp>
          <p:nvSpPr>
            <p:cNvPr id="9" name="Rectangle 31"/>
            <p:cNvSpPr>
              <a:spLocks noChangeArrowheads="1"/>
            </p:cNvSpPr>
            <p:nvPr userDrawn="1"/>
          </p:nvSpPr>
          <p:spPr bwMode="auto">
            <a:xfrm>
              <a:off x="4860000" y="3542818"/>
              <a:ext cx="5307000" cy="4645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10" name="Rectangle 31"/>
            <p:cNvSpPr>
              <a:spLocks noChangeArrowheads="1"/>
            </p:cNvSpPr>
            <p:nvPr userDrawn="1"/>
          </p:nvSpPr>
          <p:spPr bwMode="auto">
            <a:xfrm>
              <a:off x="4860000" y="3581264"/>
              <a:ext cx="5307000" cy="46455"/>
            </a:xfrm>
            <a:prstGeom prst="rect">
              <a:avLst/>
            </a:prstGeom>
            <a:solidFill>
              <a:schemeClr val="accent6"/>
            </a:solidFill>
            <a:ln w="9525">
              <a:noFill/>
              <a:miter lim="800000"/>
              <a:headEnd/>
              <a:tailEnd/>
            </a:ln>
            <a:effectLst/>
          </p:spPr>
          <p:txBody>
            <a:bodyPr wrap="none" anchor="ctr"/>
            <a:lstStyle/>
            <a:p>
              <a:pPr>
                <a:defRPr/>
              </a:pPr>
              <a:endParaRPr lang="en-US"/>
            </a:p>
          </p:txBody>
        </p:sp>
      </p:grpSp>
      <p:sp>
        <p:nvSpPr>
          <p:cNvPr id="7" name="Content Placeholder 2"/>
          <p:cNvSpPr>
            <a:spLocks noGrp="1"/>
          </p:cNvSpPr>
          <p:nvPr>
            <p:ph idx="1"/>
          </p:nvPr>
        </p:nvSpPr>
        <p:spPr>
          <a:xfrm>
            <a:off x="4304928" y="4437112"/>
            <a:ext cx="5328592" cy="432048"/>
          </a:xfrm>
          <a:prstGeom prst="rect">
            <a:avLst/>
          </a:prstGeom>
        </p:spPr>
        <p:txBody>
          <a:bodyPr vert="horz" wrap="square" lIns="0" tIns="0" anchor="t" anchorCtr="0"/>
          <a:lstStyle>
            <a:lvl1pPr marL="0" algn="r">
              <a:buNone/>
              <a:defRPr sz="16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8" name="Content Placeholder 2"/>
          <p:cNvSpPr>
            <a:spLocks noGrp="1"/>
          </p:cNvSpPr>
          <p:nvPr>
            <p:ph idx="11"/>
          </p:nvPr>
        </p:nvSpPr>
        <p:spPr>
          <a:xfrm>
            <a:off x="4304928" y="6381328"/>
            <a:ext cx="5328592" cy="432048"/>
          </a:xfrm>
          <a:prstGeom prst="rect">
            <a:avLst/>
          </a:prstGeom>
        </p:spPr>
        <p:txBody>
          <a:bodyPr vert="horz" wrap="square" lIns="0" tIns="0" anchor="t" anchorCtr="0"/>
          <a:lstStyle>
            <a:lvl1pPr marL="0" marR="0" indent="-342900" algn="r" defTabSz="914400" rtl="0" eaLnBrk="0" fontAlgn="base" latinLnBrk="0" hangingPunct="0">
              <a:lnSpc>
                <a:spcPct val="100000"/>
              </a:lnSpc>
              <a:spcBef>
                <a:spcPct val="20000"/>
              </a:spcBef>
              <a:spcAft>
                <a:spcPct val="0"/>
              </a:spcAft>
              <a:buClrTx/>
              <a:buSzTx/>
              <a:buFontTx/>
              <a:buNone/>
              <a:tabLst/>
              <a:defRPr sz="16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6" name="Title 1"/>
          <p:cNvSpPr>
            <a:spLocks noGrp="1"/>
          </p:cNvSpPr>
          <p:nvPr>
            <p:ph type="ctrTitle"/>
          </p:nvPr>
        </p:nvSpPr>
        <p:spPr>
          <a:xfrm>
            <a:off x="2504728" y="2348880"/>
            <a:ext cx="7128792" cy="1470025"/>
          </a:xfrm>
          <a:prstGeom prst="rect">
            <a:avLst/>
          </a:prstGeom>
        </p:spPr>
        <p:txBody>
          <a:bodyPr/>
          <a:lstStyle>
            <a:lvl1pPr algn="r">
              <a:defRPr/>
            </a:lvl1pPr>
          </a:lstStyle>
          <a:p>
            <a:r>
              <a:rPr lang="es-ES"/>
              <a:t>Haga clic para modificar el estilo de título del patrón</a:t>
            </a:r>
          </a:p>
        </p:txBody>
      </p:sp>
      <p:sp>
        <p:nvSpPr>
          <p:cNvPr id="19" name="Subtitle 2"/>
          <p:cNvSpPr>
            <a:spLocks noGrp="1"/>
          </p:cNvSpPr>
          <p:nvPr>
            <p:ph type="subTitle" idx="13"/>
          </p:nvPr>
        </p:nvSpPr>
        <p:spPr>
          <a:xfrm>
            <a:off x="3872880" y="3861048"/>
            <a:ext cx="5768578" cy="648072"/>
          </a:xfrm>
          <a:prstGeom prst="rect">
            <a:avLst/>
          </a:prstGeom>
        </p:spPr>
        <p:txBody>
          <a:bodyPr/>
          <a:lstStyle>
            <a:lvl1pPr marL="0" indent="0" algn="r">
              <a:buNone/>
              <a:defRPr sz="24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s-ES" dirty="0"/>
          </a:p>
        </p:txBody>
      </p:sp>
      <p:pic>
        <p:nvPicPr>
          <p:cNvPr id="17" name="Imagen 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29264" y="234095"/>
            <a:ext cx="2341177" cy="99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329680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Resumen">
    <p:spTree>
      <p:nvGrpSpPr>
        <p:cNvPr id="1" name=""/>
        <p:cNvGrpSpPr/>
        <p:nvPr/>
      </p:nvGrpSpPr>
      <p:grpSpPr>
        <a:xfrm>
          <a:off x="0" y="0"/>
          <a:ext cx="0" cy="0"/>
          <a:chOff x="0" y="0"/>
          <a:chExt cx="0" cy="0"/>
        </a:xfrm>
      </p:grpSpPr>
      <p:sp>
        <p:nvSpPr>
          <p:cNvPr id="4" name="Rectangle 11"/>
          <p:cNvSpPr>
            <a:spLocks noChangeArrowheads="1"/>
          </p:cNvSpPr>
          <p:nvPr userDrawn="1"/>
        </p:nvSpPr>
        <p:spPr bwMode="auto">
          <a:xfrm>
            <a:off x="-160338" y="-171450"/>
            <a:ext cx="10298113" cy="7272338"/>
          </a:xfrm>
          <a:prstGeom prst="rect">
            <a:avLst/>
          </a:prstGeom>
          <a:solidFill>
            <a:schemeClr val="tx2"/>
          </a:solidFill>
          <a:ln>
            <a:noFill/>
          </a:ln>
          <a:extLst>
            <a:ext uri="{91240B29-F687-4F45-9708-019B960494DF}">
              <a14:hiddenLine xmlns:a14="http://schemas.microsoft.com/office/drawing/2010/main" w="9525" algn="ctr">
                <a:solidFill>
                  <a:srgbClr val="000000"/>
                </a:solidFill>
                <a:round/>
                <a:headEnd/>
                <a:tailEnd/>
              </a14:hiddenLine>
            </a:ext>
          </a:extLst>
        </p:spPr>
        <p:txBody>
          <a:bodyPr/>
          <a:lstStyle/>
          <a:p>
            <a:endParaRPr lang="en-US"/>
          </a:p>
        </p:txBody>
      </p:sp>
      <p:sp>
        <p:nvSpPr>
          <p:cNvPr id="8" name="Title 1"/>
          <p:cNvSpPr>
            <a:spLocks noGrp="1"/>
          </p:cNvSpPr>
          <p:nvPr>
            <p:ph type="ctrTitle"/>
          </p:nvPr>
        </p:nvSpPr>
        <p:spPr>
          <a:xfrm>
            <a:off x="272480" y="188640"/>
            <a:ext cx="9433048" cy="648072"/>
          </a:xfrm>
          <a:prstGeom prst="rect">
            <a:avLst/>
          </a:prstGeom>
        </p:spPr>
        <p:txBody>
          <a:bodyPr/>
          <a:lstStyle>
            <a:lvl1pPr algn="l">
              <a:defRPr sz="2400">
                <a:solidFill>
                  <a:schemeClr val="bg1"/>
                </a:solidFill>
              </a:defRPr>
            </a:lvl1pPr>
          </a:lstStyle>
          <a:p>
            <a:r>
              <a:rPr lang="es-ES"/>
              <a:t>Haga clic para modificar el estilo de título del patrón</a:t>
            </a:r>
          </a:p>
        </p:txBody>
      </p:sp>
      <p:sp>
        <p:nvSpPr>
          <p:cNvPr id="3" name="Text Placeholder 2"/>
          <p:cNvSpPr>
            <a:spLocks noGrp="1"/>
          </p:cNvSpPr>
          <p:nvPr>
            <p:ph type="body" sz="quarter" idx="14"/>
          </p:nvPr>
        </p:nvSpPr>
        <p:spPr>
          <a:xfrm>
            <a:off x="344488" y="1124744"/>
            <a:ext cx="9073008" cy="5256584"/>
          </a:xfrm>
          <a:prstGeom prst="rect">
            <a:avLst/>
          </a:prstGeom>
        </p:spPr>
        <p:txBody>
          <a:bodyPr/>
          <a:lstStyle>
            <a:lvl1pPr>
              <a:defRPr sz="2800">
                <a:solidFill>
                  <a:schemeClr val="bg1"/>
                </a:solidFill>
              </a:defRPr>
            </a:lvl1pPr>
            <a:lvl2pPr>
              <a:defRPr sz="2800">
                <a:solidFill>
                  <a:schemeClr val="bg1"/>
                </a:solidFill>
              </a:defRPr>
            </a:lvl2pPr>
            <a:lvl3pPr>
              <a:defRPr sz="2800">
                <a:solidFill>
                  <a:schemeClr val="bg1"/>
                </a:solidFill>
              </a:defRPr>
            </a:lvl3pPr>
            <a:lvl4pPr>
              <a:defRPr sz="2800">
                <a:solidFill>
                  <a:schemeClr val="bg1"/>
                </a:solidFill>
              </a:defRPr>
            </a:lvl4pPr>
            <a:lvl5pPr>
              <a:defRPr sz="2800">
                <a:solidFill>
                  <a:schemeClr val="bg1"/>
                </a:solidFill>
              </a:defRPr>
            </a:lvl5pPr>
          </a:lstStyle>
          <a:p>
            <a:pPr lvl="0"/>
            <a:r>
              <a:rPr lang="es-ES"/>
              <a:t>Editar el estilo de texto del patrón</a:t>
            </a:r>
          </a:p>
        </p:txBody>
      </p:sp>
    </p:spTree>
    <p:extLst>
      <p:ext uri="{BB962C8B-B14F-4D97-AF65-F5344CB8AC3E}">
        <p14:creationId xmlns:p14="http://schemas.microsoft.com/office/powerpoint/2010/main" val="117259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sp>
        <p:nvSpPr>
          <p:cNvPr id="2" name="Text Box 40"/>
          <p:cNvSpPr txBox="1">
            <a:spLocks noChangeArrowheads="1"/>
          </p:cNvSpPr>
          <p:nvPr userDrawn="1"/>
        </p:nvSpPr>
        <p:spPr bwMode="auto">
          <a:xfrm>
            <a:off x="4881563" y="3686175"/>
            <a:ext cx="5024437" cy="247650"/>
          </a:xfrm>
          <a:prstGeom prst="rect">
            <a:avLst/>
          </a:prstGeom>
          <a:noFill/>
          <a:ln>
            <a:noFill/>
          </a:ln>
        </p:spPr>
        <p:txBody>
          <a:bodyPr>
            <a:spAutoFit/>
          </a:bodyPr>
          <a:lstStyle>
            <a:lvl1pPr eaLnBrk="0" hangingPunct="0">
              <a:defRPr sz="2400">
                <a:solidFill>
                  <a:schemeClr val="tx1"/>
                </a:solidFill>
                <a:latin typeface="Arial" charset="0"/>
              </a:defRPr>
            </a:lvl1pPr>
            <a:lvl2pPr marL="742950" indent="-285750" eaLnBrk="0" hangingPunct="0">
              <a:defRPr sz="2400">
                <a:solidFill>
                  <a:schemeClr val="tx1"/>
                </a:solidFill>
                <a:latin typeface="Arial" charset="0"/>
              </a:defRPr>
            </a:lvl2pPr>
            <a:lvl3pPr marL="1143000" indent="-228600" eaLnBrk="0" hangingPunct="0">
              <a:defRPr sz="2400">
                <a:solidFill>
                  <a:schemeClr val="tx1"/>
                </a:solidFill>
                <a:latin typeface="Arial" charset="0"/>
              </a:defRPr>
            </a:lvl3pPr>
            <a:lvl4pPr marL="1600200" indent="-228600" eaLnBrk="0" hangingPunct="0">
              <a:defRPr sz="2400">
                <a:solidFill>
                  <a:schemeClr val="tx1"/>
                </a:solidFill>
                <a:latin typeface="Arial" charset="0"/>
              </a:defRPr>
            </a:lvl4pPr>
            <a:lvl5pPr marL="2057400" indent="-228600" eaLnBrk="0" hangingPunct="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r" eaLnBrk="1" hangingPunct="1">
              <a:spcBef>
                <a:spcPct val="50000"/>
              </a:spcBef>
              <a:defRPr/>
            </a:pPr>
            <a:r>
              <a:rPr lang="es-ES" sz="1000" dirty="0"/>
              <a:t>© 2017 </a:t>
            </a:r>
            <a:r>
              <a:rPr lang="es-ES" sz="1000" dirty="0" err="1"/>
              <a:t>Afi</a:t>
            </a:r>
            <a:r>
              <a:rPr lang="es-ES" sz="1000" dirty="0"/>
              <a:t>. Todos los derechos reservados.</a:t>
            </a:r>
          </a:p>
        </p:txBody>
      </p:sp>
      <p:grpSp>
        <p:nvGrpSpPr>
          <p:cNvPr id="3" name="Group 9"/>
          <p:cNvGrpSpPr>
            <a:grpSpLocks/>
          </p:cNvGrpSpPr>
          <p:nvPr userDrawn="1"/>
        </p:nvGrpSpPr>
        <p:grpSpPr bwMode="auto">
          <a:xfrm>
            <a:off x="4016375" y="2751138"/>
            <a:ext cx="1447800" cy="1031875"/>
            <a:chOff x="352425" y="334963"/>
            <a:chExt cx="1447800" cy="1031875"/>
          </a:xfrm>
        </p:grpSpPr>
        <p:sp>
          <p:nvSpPr>
            <p:cNvPr id="4" name="Freeform 38"/>
            <p:cNvSpPr>
              <a:spLocks/>
            </p:cNvSpPr>
            <p:nvPr userDrawn="1"/>
          </p:nvSpPr>
          <p:spPr bwMode="auto">
            <a:xfrm>
              <a:off x="1519238" y="657225"/>
              <a:ext cx="280987" cy="404813"/>
            </a:xfrm>
            <a:custGeom>
              <a:avLst/>
              <a:gdLst>
                <a:gd name="T0" fmla="*/ 2147483647 w 177"/>
                <a:gd name="T1" fmla="*/ 2147483647 h 255"/>
                <a:gd name="T2" fmla="*/ 2147483647 w 177"/>
                <a:gd name="T3" fmla="*/ 2147483647 h 255"/>
                <a:gd name="T4" fmla="*/ 2147483647 w 177"/>
                <a:gd name="T5" fmla="*/ 2147483647 h 255"/>
                <a:gd name="T6" fmla="*/ 2147483647 w 177"/>
                <a:gd name="T7" fmla="*/ 0 h 255"/>
                <a:gd name="T8" fmla="*/ 2147483647 w 177"/>
                <a:gd name="T9" fmla="*/ 2147483647 h 255"/>
                <a:gd name="T10" fmla="*/ 2147483647 w 177"/>
                <a:gd name="T11" fmla="*/ 2147483647 h 255"/>
                <a:gd name="T12" fmla="*/ 2147483647 w 177"/>
                <a:gd name="T13" fmla="*/ 2147483647 h 255"/>
                <a:gd name="T14" fmla="*/ 2147483647 w 177"/>
                <a:gd name="T15" fmla="*/ 2147483647 h 255"/>
                <a:gd name="T16" fmla="*/ 2147483647 w 177"/>
                <a:gd name="T17" fmla="*/ 2147483647 h 255"/>
                <a:gd name="T18" fmla="*/ 2147483647 w 177"/>
                <a:gd name="T19" fmla="*/ 2147483647 h 255"/>
                <a:gd name="T20" fmla="*/ 2147483647 w 177"/>
                <a:gd name="T21" fmla="*/ 2147483647 h 255"/>
                <a:gd name="T22" fmla="*/ 2147483647 w 177"/>
                <a:gd name="T23" fmla="*/ 2147483647 h 255"/>
                <a:gd name="T24" fmla="*/ 2147483647 w 177"/>
                <a:gd name="T25" fmla="*/ 2147483647 h 255"/>
                <a:gd name="T26" fmla="*/ 2147483647 w 177"/>
                <a:gd name="T27" fmla="*/ 2147483647 h 255"/>
                <a:gd name="T28" fmla="*/ 2147483647 w 177"/>
                <a:gd name="T29" fmla="*/ 2147483647 h 255"/>
                <a:gd name="T30" fmla="*/ 2147483647 w 177"/>
                <a:gd name="T31" fmla="*/ 2147483647 h 255"/>
                <a:gd name="T32" fmla="*/ 2147483647 w 177"/>
                <a:gd name="T33" fmla="*/ 2147483647 h 255"/>
                <a:gd name="T34" fmla="*/ 2147483647 w 177"/>
                <a:gd name="T35" fmla="*/ 2147483647 h 255"/>
                <a:gd name="T36" fmla="*/ 2147483647 w 177"/>
                <a:gd name="T37" fmla="*/ 2147483647 h 255"/>
                <a:gd name="T38" fmla="*/ 2147483647 w 177"/>
                <a:gd name="T39" fmla="*/ 2147483647 h 255"/>
                <a:gd name="T40" fmla="*/ 2147483647 w 177"/>
                <a:gd name="T41" fmla="*/ 2147483647 h 255"/>
                <a:gd name="T42" fmla="*/ 2147483647 w 177"/>
                <a:gd name="T43" fmla="*/ 2147483647 h 255"/>
                <a:gd name="T44" fmla="*/ 2147483647 w 177"/>
                <a:gd name="T45" fmla="*/ 2147483647 h 255"/>
                <a:gd name="T46" fmla="*/ 2147483647 w 177"/>
                <a:gd name="T47" fmla="*/ 2147483647 h 255"/>
                <a:gd name="T48" fmla="*/ 2147483647 w 177"/>
                <a:gd name="T49" fmla="*/ 2147483647 h 255"/>
                <a:gd name="T50" fmla="*/ 2147483647 w 177"/>
                <a:gd name="T51" fmla="*/ 2147483647 h 255"/>
                <a:gd name="T52" fmla="*/ 2147483647 w 177"/>
                <a:gd name="T53" fmla="*/ 2147483647 h 255"/>
                <a:gd name="T54" fmla="*/ 2147483647 w 177"/>
                <a:gd name="T55" fmla="*/ 2147483647 h 255"/>
                <a:gd name="T56" fmla="*/ 2147483647 w 177"/>
                <a:gd name="T57" fmla="*/ 2147483647 h 255"/>
                <a:gd name="T58" fmla="*/ 2147483647 w 177"/>
                <a:gd name="T59" fmla="*/ 2147483647 h 255"/>
                <a:gd name="T60" fmla="*/ 2147483647 w 177"/>
                <a:gd name="T61" fmla="*/ 2147483647 h 255"/>
                <a:gd name="T62" fmla="*/ 2147483647 w 177"/>
                <a:gd name="T63" fmla="*/ 2147483647 h 255"/>
                <a:gd name="T64" fmla="*/ 2147483647 w 177"/>
                <a:gd name="T65" fmla="*/ 2147483647 h 255"/>
                <a:gd name="T66" fmla="*/ 2147483647 w 177"/>
                <a:gd name="T67" fmla="*/ 2147483647 h 255"/>
                <a:gd name="T68" fmla="*/ 2147483647 w 177"/>
                <a:gd name="T69" fmla="*/ 2147483647 h 255"/>
                <a:gd name="T70" fmla="*/ 2147483647 w 177"/>
                <a:gd name="T71" fmla="*/ 2147483647 h 255"/>
                <a:gd name="T72" fmla="*/ 2147483647 w 177"/>
                <a:gd name="T73" fmla="*/ 2147483647 h 255"/>
                <a:gd name="T74" fmla="*/ 2147483647 w 177"/>
                <a:gd name="T75" fmla="*/ 2147483647 h 255"/>
                <a:gd name="T76" fmla="*/ 2147483647 w 177"/>
                <a:gd name="T77" fmla="*/ 2147483647 h 255"/>
                <a:gd name="T78" fmla="*/ 2147483647 w 177"/>
                <a:gd name="T79" fmla="*/ 2147483647 h 255"/>
                <a:gd name="T80" fmla="*/ 2147483647 w 177"/>
                <a:gd name="T81" fmla="*/ 2147483647 h 255"/>
                <a:gd name="T82" fmla="*/ 2147483647 w 177"/>
                <a:gd name="T83" fmla="*/ 2147483647 h 255"/>
                <a:gd name="T84" fmla="*/ 2147483647 w 177"/>
                <a:gd name="T85" fmla="*/ 2147483647 h 255"/>
                <a:gd name="T86" fmla="*/ 2147483647 w 177"/>
                <a:gd name="T87" fmla="*/ 2147483647 h 255"/>
                <a:gd name="T88" fmla="*/ 2147483647 w 177"/>
                <a:gd name="T89" fmla="*/ 2147483647 h 255"/>
                <a:gd name="T90" fmla="*/ 2147483647 w 177"/>
                <a:gd name="T91" fmla="*/ 2147483647 h 255"/>
                <a:gd name="T92" fmla="*/ 2147483647 w 177"/>
                <a:gd name="T93" fmla="*/ 2147483647 h 255"/>
                <a:gd name="T94" fmla="*/ 2147483647 w 177"/>
                <a:gd name="T95" fmla="*/ 2147483647 h 255"/>
                <a:gd name="T96" fmla="*/ 2147483647 w 177"/>
                <a:gd name="T97" fmla="*/ 2147483647 h 255"/>
                <a:gd name="T98" fmla="*/ 2147483647 w 177"/>
                <a:gd name="T99" fmla="*/ 2147483647 h 25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77"/>
                <a:gd name="T151" fmla="*/ 0 h 255"/>
                <a:gd name="T152" fmla="*/ 177 w 177"/>
                <a:gd name="T153" fmla="*/ 255 h 255"/>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77" h="255">
                  <a:moveTo>
                    <a:pt x="0" y="124"/>
                  </a:moveTo>
                  <a:lnTo>
                    <a:pt x="0" y="114"/>
                  </a:lnTo>
                  <a:lnTo>
                    <a:pt x="23" y="114"/>
                  </a:lnTo>
                  <a:lnTo>
                    <a:pt x="23" y="77"/>
                  </a:lnTo>
                  <a:lnTo>
                    <a:pt x="24" y="68"/>
                  </a:lnTo>
                  <a:lnTo>
                    <a:pt x="26" y="58"/>
                  </a:lnTo>
                  <a:lnTo>
                    <a:pt x="28" y="49"/>
                  </a:lnTo>
                  <a:lnTo>
                    <a:pt x="30" y="40"/>
                  </a:lnTo>
                  <a:lnTo>
                    <a:pt x="34" y="32"/>
                  </a:lnTo>
                  <a:lnTo>
                    <a:pt x="39" y="24"/>
                  </a:lnTo>
                  <a:lnTo>
                    <a:pt x="45" y="17"/>
                  </a:lnTo>
                  <a:lnTo>
                    <a:pt x="51" y="12"/>
                  </a:lnTo>
                  <a:lnTo>
                    <a:pt x="59" y="7"/>
                  </a:lnTo>
                  <a:lnTo>
                    <a:pt x="68" y="4"/>
                  </a:lnTo>
                  <a:lnTo>
                    <a:pt x="77" y="2"/>
                  </a:lnTo>
                  <a:lnTo>
                    <a:pt x="88" y="0"/>
                  </a:lnTo>
                  <a:lnTo>
                    <a:pt x="98" y="1"/>
                  </a:lnTo>
                  <a:lnTo>
                    <a:pt x="109" y="3"/>
                  </a:lnTo>
                  <a:lnTo>
                    <a:pt x="118" y="6"/>
                  </a:lnTo>
                  <a:lnTo>
                    <a:pt x="126" y="10"/>
                  </a:lnTo>
                  <a:lnTo>
                    <a:pt x="133" y="15"/>
                  </a:lnTo>
                  <a:lnTo>
                    <a:pt x="139" y="19"/>
                  </a:lnTo>
                  <a:lnTo>
                    <a:pt x="143" y="25"/>
                  </a:lnTo>
                  <a:lnTo>
                    <a:pt x="148" y="30"/>
                  </a:lnTo>
                  <a:lnTo>
                    <a:pt x="151" y="36"/>
                  </a:lnTo>
                  <a:lnTo>
                    <a:pt x="154" y="41"/>
                  </a:lnTo>
                  <a:lnTo>
                    <a:pt x="155" y="46"/>
                  </a:lnTo>
                  <a:lnTo>
                    <a:pt x="155" y="50"/>
                  </a:lnTo>
                  <a:lnTo>
                    <a:pt x="155" y="54"/>
                  </a:lnTo>
                  <a:lnTo>
                    <a:pt x="155" y="58"/>
                  </a:lnTo>
                  <a:lnTo>
                    <a:pt x="154" y="61"/>
                  </a:lnTo>
                  <a:lnTo>
                    <a:pt x="154" y="64"/>
                  </a:lnTo>
                  <a:lnTo>
                    <a:pt x="152" y="66"/>
                  </a:lnTo>
                  <a:lnTo>
                    <a:pt x="151" y="68"/>
                  </a:lnTo>
                  <a:lnTo>
                    <a:pt x="149" y="70"/>
                  </a:lnTo>
                  <a:lnTo>
                    <a:pt x="147" y="73"/>
                  </a:lnTo>
                  <a:lnTo>
                    <a:pt x="145" y="74"/>
                  </a:lnTo>
                  <a:lnTo>
                    <a:pt x="143" y="75"/>
                  </a:lnTo>
                  <a:lnTo>
                    <a:pt x="140" y="75"/>
                  </a:lnTo>
                  <a:lnTo>
                    <a:pt x="137" y="75"/>
                  </a:lnTo>
                  <a:lnTo>
                    <a:pt x="134" y="75"/>
                  </a:lnTo>
                  <a:lnTo>
                    <a:pt x="131" y="75"/>
                  </a:lnTo>
                  <a:lnTo>
                    <a:pt x="128" y="74"/>
                  </a:lnTo>
                  <a:lnTo>
                    <a:pt x="126" y="73"/>
                  </a:lnTo>
                  <a:lnTo>
                    <a:pt x="124" y="70"/>
                  </a:lnTo>
                  <a:lnTo>
                    <a:pt x="122" y="68"/>
                  </a:lnTo>
                  <a:lnTo>
                    <a:pt x="121" y="66"/>
                  </a:lnTo>
                  <a:lnTo>
                    <a:pt x="120" y="64"/>
                  </a:lnTo>
                  <a:lnTo>
                    <a:pt x="118" y="62"/>
                  </a:lnTo>
                  <a:lnTo>
                    <a:pt x="118" y="59"/>
                  </a:lnTo>
                  <a:lnTo>
                    <a:pt x="118" y="56"/>
                  </a:lnTo>
                  <a:lnTo>
                    <a:pt x="117" y="53"/>
                  </a:lnTo>
                  <a:lnTo>
                    <a:pt x="118" y="49"/>
                  </a:lnTo>
                  <a:lnTo>
                    <a:pt x="118" y="47"/>
                  </a:lnTo>
                  <a:lnTo>
                    <a:pt x="120" y="43"/>
                  </a:lnTo>
                  <a:lnTo>
                    <a:pt x="122" y="41"/>
                  </a:lnTo>
                  <a:lnTo>
                    <a:pt x="124" y="38"/>
                  </a:lnTo>
                  <a:lnTo>
                    <a:pt x="126" y="36"/>
                  </a:lnTo>
                  <a:lnTo>
                    <a:pt x="128" y="35"/>
                  </a:lnTo>
                  <a:lnTo>
                    <a:pt x="130" y="34"/>
                  </a:lnTo>
                  <a:lnTo>
                    <a:pt x="132" y="32"/>
                  </a:lnTo>
                  <a:lnTo>
                    <a:pt x="133" y="31"/>
                  </a:lnTo>
                  <a:lnTo>
                    <a:pt x="134" y="30"/>
                  </a:lnTo>
                  <a:lnTo>
                    <a:pt x="134" y="28"/>
                  </a:lnTo>
                  <a:lnTo>
                    <a:pt x="134" y="27"/>
                  </a:lnTo>
                  <a:lnTo>
                    <a:pt x="133" y="25"/>
                  </a:lnTo>
                  <a:lnTo>
                    <a:pt x="131" y="24"/>
                  </a:lnTo>
                  <a:lnTo>
                    <a:pt x="128" y="22"/>
                  </a:lnTo>
                  <a:lnTo>
                    <a:pt x="125" y="20"/>
                  </a:lnTo>
                  <a:lnTo>
                    <a:pt x="122" y="19"/>
                  </a:lnTo>
                  <a:lnTo>
                    <a:pt x="118" y="17"/>
                  </a:lnTo>
                  <a:lnTo>
                    <a:pt x="115" y="16"/>
                  </a:lnTo>
                  <a:lnTo>
                    <a:pt x="111" y="15"/>
                  </a:lnTo>
                  <a:lnTo>
                    <a:pt x="107" y="14"/>
                  </a:lnTo>
                  <a:lnTo>
                    <a:pt x="103" y="13"/>
                  </a:lnTo>
                  <a:lnTo>
                    <a:pt x="100" y="13"/>
                  </a:lnTo>
                  <a:lnTo>
                    <a:pt x="93" y="13"/>
                  </a:lnTo>
                  <a:lnTo>
                    <a:pt x="87" y="15"/>
                  </a:lnTo>
                  <a:lnTo>
                    <a:pt x="81" y="17"/>
                  </a:lnTo>
                  <a:lnTo>
                    <a:pt x="76" y="20"/>
                  </a:lnTo>
                  <a:lnTo>
                    <a:pt x="71" y="24"/>
                  </a:lnTo>
                  <a:lnTo>
                    <a:pt x="68" y="29"/>
                  </a:lnTo>
                  <a:lnTo>
                    <a:pt x="64" y="35"/>
                  </a:lnTo>
                  <a:lnTo>
                    <a:pt x="62" y="42"/>
                  </a:lnTo>
                  <a:lnTo>
                    <a:pt x="60" y="49"/>
                  </a:lnTo>
                  <a:lnTo>
                    <a:pt x="59" y="58"/>
                  </a:lnTo>
                  <a:lnTo>
                    <a:pt x="58" y="66"/>
                  </a:lnTo>
                  <a:lnTo>
                    <a:pt x="58" y="76"/>
                  </a:lnTo>
                  <a:lnTo>
                    <a:pt x="58" y="114"/>
                  </a:lnTo>
                  <a:lnTo>
                    <a:pt x="75" y="114"/>
                  </a:lnTo>
                  <a:lnTo>
                    <a:pt x="89" y="114"/>
                  </a:lnTo>
                  <a:lnTo>
                    <a:pt x="102" y="113"/>
                  </a:lnTo>
                  <a:lnTo>
                    <a:pt x="112" y="113"/>
                  </a:lnTo>
                  <a:lnTo>
                    <a:pt x="122" y="112"/>
                  </a:lnTo>
                  <a:lnTo>
                    <a:pt x="129" y="111"/>
                  </a:lnTo>
                  <a:lnTo>
                    <a:pt x="135" y="110"/>
                  </a:lnTo>
                  <a:lnTo>
                    <a:pt x="141" y="109"/>
                  </a:lnTo>
                  <a:lnTo>
                    <a:pt x="144" y="109"/>
                  </a:lnTo>
                  <a:lnTo>
                    <a:pt x="148" y="108"/>
                  </a:lnTo>
                  <a:lnTo>
                    <a:pt x="150" y="108"/>
                  </a:lnTo>
                  <a:lnTo>
                    <a:pt x="151" y="107"/>
                  </a:lnTo>
                  <a:lnTo>
                    <a:pt x="152" y="108"/>
                  </a:lnTo>
                  <a:lnTo>
                    <a:pt x="153" y="108"/>
                  </a:lnTo>
                  <a:lnTo>
                    <a:pt x="154" y="108"/>
                  </a:lnTo>
                  <a:lnTo>
                    <a:pt x="154" y="109"/>
                  </a:lnTo>
                  <a:lnTo>
                    <a:pt x="155" y="110"/>
                  </a:lnTo>
                  <a:lnTo>
                    <a:pt x="155" y="111"/>
                  </a:lnTo>
                  <a:lnTo>
                    <a:pt x="155" y="113"/>
                  </a:lnTo>
                  <a:lnTo>
                    <a:pt x="155" y="119"/>
                  </a:lnTo>
                  <a:lnTo>
                    <a:pt x="155" y="124"/>
                  </a:lnTo>
                  <a:lnTo>
                    <a:pt x="155" y="129"/>
                  </a:lnTo>
                  <a:lnTo>
                    <a:pt x="155" y="135"/>
                  </a:lnTo>
                  <a:lnTo>
                    <a:pt x="155" y="139"/>
                  </a:lnTo>
                  <a:lnTo>
                    <a:pt x="154" y="145"/>
                  </a:lnTo>
                  <a:lnTo>
                    <a:pt x="154" y="150"/>
                  </a:lnTo>
                  <a:lnTo>
                    <a:pt x="154" y="155"/>
                  </a:lnTo>
                  <a:lnTo>
                    <a:pt x="154" y="160"/>
                  </a:lnTo>
                  <a:lnTo>
                    <a:pt x="154" y="165"/>
                  </a:lnTo>
                  <a:lnTo>
                    <a:pt x="154" y="171"/>
                  </a:lnTo>
                  <a:lnTo>
                    <a:pt x="154" y="175"/>
                  </a:lnTo>
                  <a:lnTo>
                    <a:pt x="154" y="237"/>
                  </a:lnTo>
                  <a:lnTo>
                    <a:pt x="154" y="239"/>
                  </a:lnTo>
                  <a:lnTo>
                    <a:pt x="154" y="240"/>
                  </a:lnTo>
                  <a:lnTo>
                    <a:pt x="155" y="241"/>
                  </a:lnTo>
                  <a:lnTo>
                    <a:pt x="156" y="242"/>
                  </a:lnTo>
                  <a:lnTo>
                    <a:pt x="157" y="243"/>
                  </a:lnTo>
                  <a:lnTo>
                    <a:pt x="158" y="244"/>
                  </a:lnTo>
                  <a:lnTo>
                    <a:pt x="160" y="244"/>
                  </a:lnTo>
                  <a:lnTo>
                    <a:pt x="161" y="245"/>
                  </a:lnTo>
                  <a:lnTo>
                    <a:pt x="163" y="246"/>
                  </a:lnTo>
                  <a:lnTo>
                    <a:pt x="164" y="246"/>
                  </a:lnTo>
                  <a:lnTo>
                    <a:pt x="165" y="246"/>
                  </a:lnTo>
                  <a:lnTo>
                    <a:pt x="166" y="246"/>
                  </a:lnTo>
                  <a:lnTo>
                    <a:pt x="177" y="246"/>
                  </a:lnTo>
                  <a:lnTo>
                    <a:pt x="177" y="255"/>
                  </a:lnTo>
                  <a:lnTo>
                    <a:pt x="97" y="255"/>
                  </a:lnTo>
                  <a:lnTo>
                    <a:pt x="97" y="246"/>
                  </a:lnTo>
                  <a:lnTo>
                    <a:pt x="108" y="246"/>
                  </a:lnTo>
                  <a:lnTo>
                    <a:pt x="109" y="246"/>
                  </a:lnTo>
                  <a:lnTo>
                    <a:pt x="111" y="246"/>
                  </a:lnTo>
                  <a:lnTo>
                    <a:pt x="112" y="246"/>
                  </a:lnTo>
                  <a:lnTo>
                    <a:pt x="113" y="245"/>
                  </a:lnTo>
                  <a:lnTo>
                    <a:pt x="114" y="244"/>
                  </a:lnTo>
                  <a:lnTo>
                    <a:pt x="116" y="244"/>
                  </a:lnTo>
                  <a:lnTo>
                    <a:pt x="117" y="243"/>
                  </a:lnTo>
                  <a:lnTo>
                    <a:pt x="118" y="242"/>
                  </a:lnTo>
                  <a:lnTo>
                    <a:pt x="119" y="241"/>
                  </a:lnTo>
                  <a:lnTo>
                    <a:pt x="120" y="240"/>
                  </a:lnTo>
                  <a:lnTo>
                    <a:pt x="120" y="239"/>
                  </a:lnTo>
                  <a:lnTo>
                    <a:pt x="120" y="237"/>
                  </a:lnTo>
                  <a:lnTo>
                    <a:pt x="120" y="139"/>
                  </a:lnTo>
                  <a:lnTo>
                    <a:pt x="120" y="137"/>
                  </a:lnTo>
                  <a:lnTo>
                    <a:pt x="120" y="135"/>
                  </a:lnTo>
                  <a:lnTo>
                    <a:pt x="120" y="133"/>
                  </a:lnTo>
                  <a:lnTo>
                    <a:pt x="119" y="132"/>
                  </a:lnTo>
                  <a:lnTo>
                    <a:pt x="118" y="130"/>
                  </a:lnTo>
                  <a:lnTo>
                    <a:pt x="117" y="128"/>
                  </a:lnTo>
                  <a:lnTo>
                    <a:pt x="116" y="128"/>
                  </a:lnTo>
                  <a:lnTo>
                    <a:pt x="115" y="126"/>
                  </a:lnTo>
                  <a:lnTo>
                    <a:pt x="113" y="126"/>
                  </a:lnTo>
                  <a:lnTo>
                    <a:pt x="111" y="125"/>
                  </a:lnTo>
                  <a:lnTo>
                    <a:pt x="110" y="125"/>
                  </a:lnTo>
                  <a:lnTo>
                    <a:pt x="107" y="124"/>
                  </a:lnTo>
                  <a:lnTo>
                    <a:pt x="58" y="124"/>
                  </a:lnTo>
                  <a:lnTo>
                    <a:pt x="58" y="235"/>
                  </a:lnTo>
                  <a:lnTo>
                    <a:pt x="58" y="237"/>
                  </a:lnTo>
                  <a:lnTo>
                    <a:pt x="58" y="239"/>
                  </a:lnTo>
                  <a:lnTo>
                    <a:pt x="59" y="240"/>
                  </a:lnTo>
                  <a:lnTo>
                    <a:pt x="60" y="242"/>
                  </a:lnTo>
                  <a:lnTo>
                    <a:pt x="61" y="243"/>
                  </a:lnTo>
                  <a:lnTo>
                    <a:pt x="62" y="244"/>
                  </a:lnTo>
                  <a:lnTo>
                    <a:pt x="63" y="244"/>
                  </a:lnTo>
                  <a:lnTo>
                    <a:pt x="64" y="245"/>
                  </a:lnTo>
                  <a:lnTo>
                    <a:pt x="66" y="246"/>
                  </a:lnTo>
                  <a:lnTo>
                    <a:pt x="67" y="246"/>
                  </a:lnTo>
                  <a:lnTo>
                    <a:pt x="68" y="246"/>
                  </a:lnTo>
                  <a:lnTo>
                    <a:pt x="69" y="246"/>
                  </a:lnTo>
                  <a:lnTo>
                    <a:pt x="81" y="246"/>
                  </a:lnTo>
                  <a:lnTo>
                    <a:pt x="81" y="255"/>
                  </a:lnTo>
                  <a:lnTo>
                    <a:pt x="0" y="255"/>
                  </a:lnTo>
                  <a:lnTo>
                    <a:pt x="0" y="246"/>
                  </a:lnTo>
                  <a:lnTo>
                    <a:pt x="13" y="246"/>
                  </a:lnTo>
                  <a:lnTo>
                    <a:pt x="14" y="246"/>
                  </a:lnTo>
                  <a:lnTo>
                    <a:pt x="15" y="246"/>
                  </a:lnTo>
                  <a:lnTo>
                    <a:pt x="17" y="246"/>
                  </a:lnTo>
                  <a:lnTo>
                    <a:pt x="18" y="245"/>
                  </a:lnTo>
                  <a:lnTo>
                    <a:pt x="19" y="244"/>
                  </a:lnTo>
                  <a:lnTo>
                    <a:pt x="20" y="244"/>
                  </a:lnTo>
                  <a:lnTo>
                    <a:pt x="21" y="243"/>
                  </a:lnTo>
                  <a:lnTo>
                    <a:pt x="22" y="242"/>
                  </a:lnTo>
                  <a:lnTo>
                    <a:pt x="23" y="240"/>
                  </a:lnTo>
                  <a:lnTo>
                    <a:pt x="23" y="239"/>
                  </a:lnTo>
                  <a:lnTo>
                    <a:pt x="23" y="237"/>
                  </a:lnTo>
                  <a:lnTo>
                    <a:pt x="23" y="235"/>
                  </a:lnTo>
                  <a:lnTo>
                    <a:pt x="23" y="124"/>
                  </a:lnTo>
                  <a:lnTo>
                    <a:pt x="0" y="124"/>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s-ES"/>
            </a:p>
          </p:txBody>
        </p:sp>
        <p:sp>
          <p:nvSpPr>
            <p:cNvPr id="5" name="Freeform 39"/>
            <p:cNvSpPr>
              <a:spLocks noEditPoints="1"/>
            </p:cNvSpPr>
            <p:nvPr userDrawn="1"/>
          </p:nvSpPr>
          <p:spPr bwMode="auto">
            <a:xfrm>
              <a:off x="1192213" y="693738"/>
              <a:ext cx="365125" cy="368300"/>
            </a:xfrm>
            <a:custGeom>
              <a:avLst/>
              <a:gdLst>
                <a:gd name="T0" fmla="*/ 2147483647 w 230"/>
                <a:gd name="T1" fmla="*/ 2147483647 h 232"/>
                <a:gd name="T2" fmla="*/ 2147483647 w 230"/>
                <a:gd name="T3" fmla="*/ 2147483647 h 232"/>
                <a:gd name="T4" fmla="*/ 2147483647 w 230"/>
                <a:gd name="T5" fmla="*/ 2147483647 h 232"/>
                <a:gd name="T6" fmla="*/ 2147483647 w 230"/>
                <a:gd name="T7" fmla="*/ 2147483647 h 232"/>
                <a:gd name="T8" fmla="*/ 2147483647 w 230"/>
                <a:gd name="T9" fmla="*/ 2147483647 h 232"/>
                <a:gd name="T10" fmla="*/ 2147483647 w 230"/>
                <a:gd name="T11" fmla="*/ 2147483647 h 232"/>
                <a:gd name="T12" fmla="*/ 2147483647 w 230"/>
                <a:gd name="T13" fmla="*/ 2147483647 h 232"/>
                <a:gd name="T14" fmla="*/ 2147483647 w 230"/>
                <a:gd name="T15" fmla="*/ 2147483647 h 232"/>
                <a:gd name="T16" fmla="*/ 2147483647 w 230"/>
                <a:gd name="T17" fmla="*/ 2147483647 h 232"/>
                <a:gd name="T18" fmla="*/ 2147483647 w 230"/>
                <a:gd name="T19" fmla="*/ 2147483647 h 232"/>
                <a:gd name="T20" fmla="*/ 2147483647 w 230"/>
                <a:gd name="T21" fmla="*/ 2147483647 h 232"/>
                <a:gd name="T22" fmla="*/ 2147483647 w 230"/>
                <a:gd name="T23" fmla="*/ 2147483647 h 232"/>
                <a:gd name="T24" fmla="*/ 2147483647 w 230"/>
                <a:gd name="T25" fmla="*/ 2147483647 h 232"/>
                <a:gd name="T26" fmla="*/ 2147483647 w 230"/>
                <a:gd name="T27" fmla="*/ 2147483647 h 232"/>
                <a:gd name="T28" fmla="*/ 2147483647 w 230"/>
                <a:gd name="T29" fmla="*/ 2147483647 h 232"/>
                <a:gd name="T30" fmla="*/ 2147483647 w 230"/>
                <a:gd name="T31" fmla="*/ 2147483647 h 232"/>
                <a:gd name="T32" fmla="*/ 2147483647 w 230"/>
                <a:gd name="T33" fmla="*/ 2147483647 h 232"/>
                <a:gd name="T34" fmla="*/ 2147483647 w 230"/>
                <a:gd name="T35" fmla="*/ 2147483647 h 232"/>
                <a:gd name="T36" fmla="*/ 2147483647 w 230"/>
                <a:gd name="T37" fmla="*/ 2147483647 h 232"/>
                <a:gd name="T38" fmla="*/ 2147483647 w 230"/>
                <a:gd name="T39" fmla="*/ 2147483647 h 232"/>
                <a:gd name="T40" fmla="*/ 2147483647 w 230"/>
                <a:gd name="T41" fmla="*/ 2147483647 h 232"/>
                <a:gd name="T42" fmla="*/ 2147483647 w 230"/>
                <a:gd name="T43" fmla="*/ 2147483647 h 232"/>
                <a:gd name="T44" fmla="*/ 2147483647 w 230"/>
                <a:gd name="T45" fmla="*/ 2147483647 h 232"/>
                <a:gd name="T46" fmla="*/ 2147483647 w 230"/>
                <a:gd name="T47" fmla="*/ 2147483647 h 232"/>
                <a:gd name="T48" fmla="*/ 2147483647 w 230"/>
                <a:gd name="T49" fmla="*/ 2147483647 h 232"/>
                <a:gd name="T50" fmla="*/ 2147483647 w 230"/>
                <a:gd name="T51" fmla="*/ 2147483647 h 232"/>
                <a:gd name="T52" fmla="*/ 2147483647 w 230"/>
                <a:gd name="T53" fmla="*/ 0 h 232"/>
                <a:gd name="T54" fmla="*/ 2147483647 w 230"/>
                <a:gd name="T55" fmla="*/ 2147483647 h 232"/>
                <a:gd name="T56" fmla="*/ 2147483647 w 230"/>
                <a:gd name="T57" fmla="*/ 2147483647 h 232"/>
                <a:gd name="T58" fmla="*/ 2147483647 w 230"/>
                <a:gd name="T59" fmla="*/ 2147483647 h 232"/>
                <a:gd name="T60" fmla="*/ 2147483647 w 230"/>
                <a:gd name="T61" fmla="*/ 2147483647 h 232"/>
                <a:gd name="T62" fmla="*/ 0 w 230"/>
                <a:gd name="T63" fmla="*/ 2147483647 h 232"/>
                <a:gd name="T64" fmla="*/ 2147483647 w 230"/>
                <a:gd name="T65" fmla="*/ 2147483647 h 232"/>
                <a:gd name="T66" fmla="*/ 2147483647 w 230"/>
                <a:gd name="T67" fmla="*/ 2147483647 h 232"/>
                <a:gd name="T68" fmla="*/ 2147483647 w 230"/>
                <a:gd name="T69" fmla="*/ 2147483647 h 232"/>
                <a:gd name="T70" fmla="*/ 2147483647 w 230"/>
                <a:gd name="T71" fmla="*/ 2147483647 h 232"/>
                <a:gd name="T72" fmla="*/ 2147483647 w 230"/>
                <a:gd name="T73" fmla="*/ 2147483647 h 232"/>
                <a:gd name="T74" fmla="*/ 2147483647 w 230"/>
                <a:gd name="T75" fmla="*/ 2147483647 h 232"/>
                <a:gd name="T76" fmla="*/ 2147483647 w 230"/>
                <a:gd name="T77" fmla="*/ 2147483647 h 232"/>
                <a:gd name="T78" fmla="*/ 2147483647 w 230"/>
                <a:gd name="T79" fmla="*/ 2147483647 h 232"/>
                <a:gd name="T80" fmla="*/ 2147483647 w 230"/>
                <a:gd name="T81" fmla="*/ 2147483647 h 232"/>
                <a:gd name="T82" fmla="*/ 2147483647 w 230"/>
                <a:gd name="T83" fmla="*/ 2147483647 h 23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30"/>
                <a:gd name="T127" fmla="*/ 0 h 232"/>
                <a:gd name="T128" fmla="*/ 230 w 230"/>
                <a:gd name="T129" fmla="*/ 232 h 232"/>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30" h="232">
                  <a:moveTo>
                    <a:pt x="69" y="232"/>
                  </a:moveTo>
                  <a:lnTo>
                    <a:pt x="69" y="223"/>
                  </a:lnTo>
                  <a:lnTo>
                    <a:pt x="64" y="223"/>
                  </a:lnTo>
                  <a:lnTo>
                    <a:pt x="59" y="223"/>
                  </a:lnTo>
                  <a:lnTo>
                    <a:pt x="55" y="223"/>
                  </a:lnTo>
                  <a:lnTo>
                    <a:pt x="52" y="222"/>
                  </a:lnTo>
                  <a:lnTo>
                    <a:pt x="49" y="222"/>
                  </a:lnTo>
                  <a:lnTo>
                    <a:pt x="47" y="221"/>
                  </a:lnTo>
                  <a:lnTo>
                    <a:pt x="45" y="220"/>
                  </a:lnTo>
                  <a:lnTo>
                    <a:pt x="43" y="219"/>
                  </a:lnTo>
                  <a:lnTo>
                    <a:pt x="43" y="218"/>
                  </a:lnTo>
                  <a:lnTo>
                    <a:pt x="42" y="217"/>
                  </a:lnTo>
                  <a:lnTo>
                    <a:pt x="42" y="215"/>
                  </a:lnTo>
                  <a:lnTo>
                    <a:pt x="41" y="213"/>
                  </a:lnTo>
                  <a:lnTo>
                    <a:pt x="42" y="212"/>
                  </a:lnTo>
                  <a:lnTo>
                    <a:pt x="42" y="211"/>
                  </a:lnTo>
                  <a:lnTo>
                    <a:pt x="42" y="210"/>
                  </a:lnTo>
                  <a:lnTo>
                    <a:pt x="42" y="209"/>
                  </a:lnTo>
                  <a:lnTo>
                    <a:pt x="43" y="208"/>
                  </a:lnTo>
                  <a:lnTo>
                    <a:pt x="43" y="207"/>
                  </a:lnTo>
                  <a:lnTo>
                    <a:pt x="43" y="206"/>
                  </a:lnTo>
                  <a:lnTo>
                    <a:pt x="43" y="205"/>
                  </a:lnTo>
                  <a:lnTo>
                    <a:pt x="44" y="204"/>
                  </a:lnTo>
                  <a:lnTo>
                    <a:pt x="45" y="203"/>
                  </a:lnTo>
                  <a:lnTo>
                    <a:pt x="45" y="202"/>
                  </a:lnTo>
                  <a:lnTo>
                    <a:pt x="60" y="159"/>
                  </a:lnTo>
                  <a:lnTo>
                    <a:pt x="62" y="158"/>
                  </a:lnTo>
                  <a:lnTo>
                    <a:pt x="62" y="156"/>
                  </a:lnTo>
                  <a:lnTo>
                    <a:pt x="63" y="155"/>
                  </a:lnTo>
                  <a:lnTo>
                    <a:pt x="64" y="153"/>
                  </a:lnTo>
                  <a:lnTo>
                    <a:pt x="65" y="152"/>
                  </a:lnTo>
                  <a:lnTo>
                    <a:pt x="67" y="151"/>
                  </a:lnTo>
                  <a:lnTo>
                    <a:pt x="68" y="150"/>
                  </a:lnTo>
                  <a:lnTo>
                    <a:pt x="69" y="150"/>
                  </a:lnTo>
                  <a:lnTo>
                    <a:pt x="71" y="149"/>
                  </a:lnTo>
                  <a:lnTo>
                    <a:pt x="73" y="149"/>
                  </a:lnTo>
                  <a:lnTo>
                    <a:pt x="74" y="149"/>
                  </a:lnTo>
                  <a:lnTo>
                    <a:pt x="76" y="148"/>
                  </a:lnTo>
                  <a:lnTo>
                    <a:pt x="131" y="148"/>
                  </a:lnTo>
                  <a:lnTo>
                    <a:pt x="150" y="200"/>
                  </a:lnTo>
                  <a:lnTo>
                    <a:pt x="151" y="201"/>
                  </a:lnTo>
                  <a:lnTo>
                    <a:pt x="152" y="202"/>
                  </a:lnTo>
                  <a:lnTo>
                    <a:pt x="152" y="204"/>
                  </a:lnTo>
                  <a:lnTo>
                    <a:pt x="152" y="206"/>
                  </a:lnTo>
                  <a:lnTo>
                    <a:pt x="153" y="207"/>
                  </a:lnTo>
                  <a:lnTo>
                    <a:pt x="153" y="208"/>
                  </a:lnTo>
                  <a:lnTo>
                    <a:pt x="154" y="209"/>
                  </a:lnTo>
                  <a:lnTo>
                    <a:pt x="154" y="210"/>
                  </a:lnTo>
                  <a:lnTo>
                    <a:pt x="154" y="211"/>
                  </a:lnTo>
                  <a:lnTo>
                    <a:pt x="154" y="212"/>
                  </a:lnTo>
                  <a:lnTo>
                    <a:pt x="154" y="213"/>
                  </a:lnTo>
                  <a:lnTo>
                    <a:pt x="154" y="215"/>
                  </a:lnTo>
                  <a:lnTo>
                    <a:pt x="154" y="217"/>
                  </a:lnTo>
                  <a:lnTo>
                    <a:pt x="152" y="217"/>
                  </a:lnTo>
                  <a:lnTo>
                    <a:pt x="152" y="219"/>
                  </a:lnTo>
                  <a:lnTo>
                    <a:pt x="150" y="220"/>
                  </a:lnTo>
                  <a:lnTo>
                    <a:pt x="148" y="221"/>
                  </a:lnTo>
                  <a:lnTo>
                    <a:pt x="146" y="221"/>
                  </a:lnTo>
                  <a:lnTo>
                    <a:pt x="142" y="222"/>
                  </a:lnTo>
                  <a:lnTo>
                    <a:pt x="139" y="223"/>
                  </a:lnTo>
                  <a:lnTo>
                    <a:pt x="135" y="223"/>
                  </a:lnTo>
                  <a:lnTo>
                    <a:pt x="131" y="223"/>
                  </a:lnTo>
                  <a:lnTo>
                    <a:pt x="126" y="223"/>
                  </a:lnTo>
                  <a:lnTo>
                    <a:pt x="126" y="232"/>
                  </a:lnTo>
                  <a:lnTo>
                    <a:pt x="230" y="232"/>
                  </a:lnTo>
                  <a:lnTo>
                    <a:pt x="230" y="223"/>
                  </a:lnTo>
                  <a:lnTo>
                    <a:pt x="226" y="223"/>
                  </a:lnTo>
                  <a:lnTo>
                    <a:pt x="222" y="223"/>
                  </a:lnTo>
                  <a:lnTo>
                    <a:pt x="219" y="222"/>
                  </a:lnTo>
                  <a:lnTo>
                    <a:pt x="216" y="221"/>
                  </a:lnTo>
                  <a:lnTo>
                    <a:pt x="213" y="221"/>
                  </a:lnTo>
                  <a:lnTo>
                    <a:pt x="210" y="219"/>
                  </a:lnTo>
                  <a:lnTo>
                    <a:pt x="208" y="218"/>
                  </a:lnTo>
                  <a:lnTo>
                    <a:pt x="206" y="217"/>
                  </a:lnTo>
                  <a:lnTo>
                    <a:pt x="204" y="215"/>
                  </a:lnTo>
                  <a:lnTo>
                    <a:pt x="203" y="212"/>
                  </a:lnTo>
                  <a:lnTo>
                    <a:pt x="202" y="209"/>
                  </a:lnTo>
                  <a:lnTo>
                    <a:pt x="199" y="206"/>
                  </a:lnTo>
                  <a:lnTo>
                    <a:pt x="120" y="0"/>
                  </a:lnTo>
                  <a:lnTo>
                    <a:pt x="111" y="0"/>
                  </a:lnTo>
                  <a:lnTo>
                    <a:pt x="28" y="210"/>
                  </a:lnTo>
                  <a:lnTo>
                    <a:pt x="27" y="212"/>
                  </a:lnTo>
                  <a:lnTo>
                    <a:pt x="26" y="215"/>
                  </a:lnTo>
                  <a:lnTo>
                    <a:pt x="24" y="216"/>
                  </a:lnTo>
                  <a:lnTo>
                    <a:pt x="22" y="217"/>
                  </a:lnTo>
                  <a:lnTo>
                    <a:pt x="20" y="219"/>
                  </a:lnTo>
                  <a:lnTo>
                    <a:pt x="18" y="219"/>
                  </a:lnTo>
                  <a:lnTo>
                    <a:pt x="15" y="221"/>
                  </a:lnTo>
                  <a:lnTo>
                    <a:pt x="13" y="221"/>
                  </a:lnTo>
                  <a:lnTo>
                    <a:pt x="10" y="222"/>
                  </a:lnTo>
                  <a:lnTo>
                    <a:pt x="7" y="222"/>
                  </a:lnTo>
                  <a:lnTo>
                    <a:pt x="4" y="223"/>
                  </a:lnTo>
                  <a:lnTo>
                    <a:pt x="0" y="223"/>
                  </a:lnTo>
                  <a:lnTo>
                    <a:pt x="0" y="232"/>
                  </a:lnTo>
                  <a:lnTo>
                    <a:pt x="69" y="232"/>
                  </a:lnTo>
                  <a:close/>
                  <a:moveTo>
                    <a:pt x="72" y="128"/>
                  </a:moveTo>
                  <a:lnTo>
                    <a:pt x="98" y="60"/>
                  </a:lnTo>
                  <a:lnTo>
                    <a:pt x="99" y="60"/>
                  </a:lnTo>
                  <a:lnTo>
                    <a:pt x="127" y="137"/>
                  </a:lnTo>
                  <a:lnTo>
                    <a:pt x="77" y="137"/>
                  </a:lnTo>
                  <a:lnTo>
                    <a:pt x="76" y="137"/>
                  </a:lnTo>
                  <a:lnTo>
                    <a:pt x="75" y="137"/>
                  </a:lnTo>
                  <a:lnTo>
                    <a:pt x="74" y="137"/>
                  </a:lnTo>
                  <a:lnTo>
                    <a:pt x="73" y="137"/>
                  </a:lnTo>
                  <a:lnTo>
                    <a:pt x="72" y="137"/>
                  </a:lnTo>
                  <a:lnTo>
                    <a:pt x="72" y="136"/>
                  </a:lnTo>
                  <a:lnTo>
                    <a:pt x="71" y="135"/>
                  </a:lnTo>
                  <a:lnTo>
                    <a:pt x="71" y="134"/>
                  </a:lnTo>
                  <a:lnTo>
                    <a:pt x="71" y="133"/>
                  </a:lnTo>
                  <a:lnTo>
                    <a:pt x="71" y="132"/>
                  </a:lnTo>
                  <a:lnTo>
                    <a:pt x="71" y="131"/>
                  </a:lnTo>
                  <a:lnTo>
                    <a:pt x="72" y="130"/>
                  </a:lnTo>
                  <a:lnTo>
                    <a:pt x="72" y="129"/>
                  </a:lnTo>
                  <a:lnTo>
                    <a:pt x="72" y="128"/>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s-ES"/>
            </a:p>
          </p:txBody>
        </p:sp>
        <p:sp>
          <p:nvSpPr>
            <p:cNvPr id="6" name="Freeform 40"/>
            <p:cNvSpPr>
              <a:spLocks noEditPoints="1"/>
            </p:cNvSpPr>
            <p:nvPr userDrawn="1"/>
          </p:nvSpPr>
          <p:spPr bwMode="auto">
            <a:xfrm>
              <a:off x="352425" y="334963"/>
              <a:ext cx="676275" cy="1031875"/>
            </a:xfrm>
            <a:custGeom>
              <a:avLst/>
              <a:gdLst>
                <a:gd name="T0" fmla="*/ 2147483647 w 426"/>
                <a:gd name="T1" fmla="*/ 2147483647 h 650"/>
                <a:gd name="T2" fmla="*/ 2147483647 w 426"/>
                <a:gd name="T3" fmla="*/ 2147483647 h 650"/>
                <a:gd name="T4" fmla="*/ 2147483647 w 426"/>
                <a:gd name="T5" fmla="*/ 2147483647 h 650"/>
                <a:gd name="T6" fmla="*/ 2147483647 w 426"/>
                <a:gd name="T7" fmla="*/ 2147483647 h 650"/>
                <a:gd name="T8" fmla="*/ 2147483647 w 426"/>
                <a:gd name="T9" fmla="*/ 2147483647 h 650"/>
                <a:gd name="T10" fmla="*/ 2147483647 w 426"/>
                <a:gd name="T11" fmla="*/ 2147483647 h 650"/>
                <a:gd name="T12" fmla="*/ 2147483647 w 426"/>
                <a:gd name="T13" fmla="*/ 2147483647 h 650"/>
                <a:gd name="T14" fmla="*/ 2147483647 w 426"/>
                <a:gd name="T15" fmla="*/ 2147483647 h 650"/>
                <a:gd name="T16" fmla="*/ 0 w 426"/>
                <a:gd name="T17" fmla="*/ 2147483647 h 650"/>
                <a:gd name="T18" fmla="*/ 2147483647 w 426"/>
                <a:gd name="T19" fmla="*/ 2147483647 h 650"/>
                <a:gd name="T20" fmla="*/ 2147483647 w 426"/>
                <a:gd name="T21" fmla="*/ 2147483647 h 650"/>
                <a:gd name="T22" fmla="*/ 2147483647 w 426"/>
                <a:gd name="T23" fmla="*/ 2147483647 h 650"/>
                <a:gd name="T24" fmla="*/ 2147483647 w 426"/>
                <a:gd name="T25" fmla="*/ 2147483647 h 650"/>
                <a:gd name="T26" fmla="*/ 2147483647 w 426"/>
                <a:gd name="T27" fmla="*/ 2147483647 h 650"/>
                <a:gd name="T28" fmla="*/ 2147483647 w 426"/>
                <a:gd name="T29" fmla="*/ 2147483647 h 650"/>
                <a:gd name="T30" fmla="*/ 2147483647 w 426"/>
                <a:gd name="T31" fmla="*/ 2147483647 h 650"/>
                <a:gd name="T32" fmla="*/ 2147483647 w 426"/>
                <a:gd name="T33" fmla="*/ 2147483647 h 650"/>
                <a:gd name="T34" fmla="*/ 2147483647 w 426"/>
                <a:gd name="T35" fmla="*/ 2147483647 h 650"/>
                <a:gd name="T36" fmla="*/ 2147483647 w 426"/>
                <a:gd name="T37" fmla="*/ 2147483647 h 650"/>
                <a:gd name="T38" fmla="*/ 2147483647 w 426"/>
                <a:gd name="T39" fmla="*/ 2147483647 h 650"/>
                <a:gd name="T40" fmla="*/ 2147483647 w 426"/>
                <a:gd name="T41" fmla="*/ 2147483647 h 650"/>
                <a:gd name="T42" fmla="*/ 2147483647 w 426"/>
                <a:gd name="T43" fmla="*/ 2147483647 h 650"/>
                <a:gd name="T44" fmla="*/ 2147483647 w 426"/>
                <a:gd name="T45" fmla="*/ 2147483647 h 650"/>
                <a:gd name="T46" fmla="*/ 2147483647 w 426"/>
                <a:gd name="T47" fmla="*/ 2147483647 h 650"/>
                <a:gd name="T48" fmla="*/ 2147483647 w 426"/>
                <a:gd name="T49" fmla="*/ 2147483647 h 650"/>
                <a:gd name="T50" fmla="*/ 2147483647 w 426"/>
                <a:gd name="T51" fmla="*/ 2147483647 h 650"/>
                <a:gd name="T52" fmla="*/ 2147483647 w 426"/>
                <a:gd name="T53" fmla="*/ 2147483647 h 650"/>
                <a:gd name="T54" fmla="*/ 2147483647 w 426"/>
                <a:gd name="T55" fmla="*/ 2147483647 h 650"/>
                <a:gd name="T56" fmla="*/ 2147483647 w 426"/>
                <a:gd name="T57" fmla="*/ 2147483647 h 650"/>
                <a:gd name="T58" fmla="*/ 2147483647 w 426"/>
                <a:gd name="T59" fmla="*/ 2147483647 h 650"/>
                <a:gd name="T60" fmla="*/ 2147483647 w 426"/>
                <a:gd name="T61" fmla="*/ 2147483647 h 650"/>
                <a:gd name="T62" fmla="*/ 2147483647 w 426"/>
                <a:gd name="T63" fmla="*/ 2147483647 h 650"/>
                <a:gd name="T64" fmla="*/ 2147483647 w 426"/>
                <a:gd name="T65" fmla="*/ 2147483647 h 650"/>
                <a:gd name="T66" fmla="*/ 2147483647 w 426"/>
                <a:gd name="T67" fmla="*/ 2147483647 h 650"/>
                <a:gd name="T68" fmla="*/ 2147483647 w 426"/>
                <a:gd name="T69" fmla="*/ 2147483647 h 650"/>
                <a:gd name="T70" fmla="*/ 2147483647 w 426"/>
                <a:gd name="T71" fmla="*/ 2147483647 h 650"/>
                <a:gd name="T72" fmla="*/ 2147483647 w 426"/>
                <a:gd name="T73" fmla="*/ 2147483647 h 650"/>
                <a:gd name="T74" fmla="*/ 2147483647 w 426"/>
                <a:gd name="T75" fmla="*/ 2147483647 h 650"/>
                <a:gd name="T76" fmla="*/ 2147483647 w 426"/>
                <a:gd name="T77" fmla="*/ 2147483647 h 650"/>
                <a:gd name="T78" fmla="*/ 2147483647 w 426"/>
                <a:gd name="T79" fmla="*/ 2147483647 h 650"/>
                <a:gd name="T80" fmla="*/ 2147483647 w 426"/>
                <a:gd name="T81" fmla="*/ 2147483647 h 650"/>
                <a:gd name="T82" fmla="*/ 2147483647 w 426"/>
                <a:gd name="T83" fmla="*/ 2147483647 h 650"/>
                <a:gd name="T84" fmla="*/ 2147483647 w 426"/>
                <a:gd name="T85" fmla="*/ 2147483647 h 650"/>
                <a:gd name="T86" fmla="*/ 2147483647 w 426"/>
                <a:gd name="T87" fmla="*/ 2147483647 h 650"/>
                <a:gd name="T88" fmla="*/ 2147483647 w 426"/>
                <a:gd name="T89" fmla="*/ 2147483647 h 650"/>
                <a:gd name="T90" fmla="*/ 2147483647 w 426"/>
                <a:gd name="T91" fmla="*/ 2147483647 h 650"/>
                <a:gd name="T92" fmla="*/ 2147483647 w 426"/>
                <a:gd name="T93" fmla="*/ 2147483647 h 650"/>
                <a:gd name="T94" fmla="*/ 2147483647 w 426"/>
                <a:gd name="T95" fmla="*/ 2147483647 h 650"/>
                <a:gd name="T96" fmla="*/ 2147483647 w 426"/>
                <a:gd name="T97" fmla="*/ 2147483647 h 650"/>
                <a:gd name="T98" fmla="*/ 2147483647 w 426"/>
                <a:gd name="T99" fmla="*/ 2147483647 h 650"/>
                <a:gd name="T100" fmla="*/ 2147483647 w 426"/>
                <a:gd name="T101" fmla="*/ 2147483647 h 650"/>
                <a:gd name="T102" fmla="*/ 2147483647 w 426"/>
                <a:gd name="T103" fmla="*/ 2147483647 h 650"/>
                <a:gd name="T104" fmla="*/ 2147483647 w 426"/>
                <a:gd name="T105" fmla="*/ 2147483647 h 650"/>
                <a:gd name="T106" fmla="*/ 2147483647 w 426"/>
                <a:gd name="T107" fmla="*/ 2147483647 h 650"/>
                <a:gd name="T108" fmla="*/ 2147483647 w 426"/>
                <a:gd name="T109" fmla="*/ 2147483647 h 650"/>
                <a:gd name="T110" fmla="*/ 2147483647 w 426"/>
                <a:gd name="T111" fmla="*/ 2147483647 h 65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426"/>
                <a:gd name="T169" fmla="*/ 0 h 650"/>
                <a:gd name="T170" fmla="*/ 426 w 426"/>
                <a:gd name="T171" fmla="*/ 650 h 650"/>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426" h="650">
                  <a:moveTo>
                    <a:pt x="298" y="315"/>
                  </a:moveTo>
                  <a:lnTo>
                    <a:pt x="326" y="287"/>
                  </a:lnTo>
                  <a:lnTo>
                    <a:pt x="332" y="282"/>
                  </a:lnTo>
                  <a:lnTo>
                    <a:pt x="338" y="274"/>
                  </a:lnTo>
                  <a:lnTo>
                    <a:pt x="344" y="266"/>
                  </a:lnTo>
                  <a:lnTo>
                    <a:pt x="350" y="257"/>
                  </a:lnTo>
                  <a:lnTo>
                    <a:pt x="356" y="248"/>
                  </a:lnTo>
                  <a:lnTo>
                    <a:pt x="362" y="237"/>
                  </a:lnTo>
                  <a:lnTo>
                    <a:pt x="367" y="226"/>
                  </a:lnTo>
                  <a:lnTo>
                    <a:pt x="372" y="215"/>
                  </a:lnTo>
                  <a:lnTo>
                    <a:pt x="375" y="203"/>
                  </a:lnTo>
                  <a:lnTo>
                    <a:pt x="379" y="192"/>
                  </a:lnTo>
                  <a:lnTo>
                    <a:pt x="381" y="180"/>
                  </a:lnTo>
                  <a:lnTo>
                    <a:pt x="381" y="168"/>
                  </a:lnTo>
                  <a:lnTo>
                    <a:pt x="379" y="145"/>
                  </a:lnTo>
                  <a:lnTo>
                    <a:pt x="375" y="123"/>
                  </a:lnTo>
                  <a:lnTo>
                    <a:pt x="368" y="103"/>
                  </a:lnTo>
                  <a:lnTo>
                    <a:pt x="358" y="83"/>
                  </a:lnTo>
                  <a:lnTo>
                    <a:pt x="346" y="66"/>
                  </a:lnTo>
                  <a:lnTo>
                    <a:pt x="332" y="49"/>
                  </a:lnTo>
                  <a:lnTo>
                    <a:pt x="316" y="36"/>
                  </a:lnTo>
                  <a:lnTo>
                    <a:pt x="298" y="23"/>
                  </a:lnTo>
                  <a:lnTo>
                    <a:pt x="278" y="14"/>
                  </a:lnTo>
                  <a:lnTo>
                    <a:pt x="258" y="6"/>
                  </a:lnTo>
                  <a:lnTo>
                    <a:pt x="236" y="2"/>
                  </a:lnTo>
                  <a:lnTo>
                    <a:pt x="213" y="0"/>
                  </a:lnTo>
                  <a:lnTo>
                    <a:pt x="191" y="2"/>
                  </a:lnTo>
                  <a:lnTo>
                    <a:pt x="169" y="6"/>
                  </a:lnTo>
                  <a:lnTo>
                    <a:pt x="148" y="14"/>
                  </a:lnTo>
                  <a:lnTo>
                    <a:pt x="129" y="23"/>
                  </a:lnTo>
                  <a:lnTo>
                    <a:pt x="111" y="36"/>
                  </a:lnTo>
                  <a:lnTo>
                    <a:pt x="95" y="49"/>
                  </a:lnTo>
                  <a:lnTo>
                    <a:pt x="81" y="66"/>
                  </a:lnTo>
                  <a:lnTo>
                    <a:pt x="69" y="83"/>
                  </a:lnTo>
                  <a:lnTo>
                    <a:pt x="60" y="103"/>
                  </a:lnTo>
                  <a:lnTo>
                    <a:pt x="52" y="123"/>
                  </a:lnTo>
                  <a:lnTo>
                    <a:pt x="48" y="145"/>
                  </a:lnTo>
                  <a:lnTo>
                    <a:pt x="46" y="168"/>
                  </a:lnTo>
                  <a:lnTo>
                    <a:pt x="47" y="180"/>
                  </a:lnTo>
                  <a:lnTo>
                    <a:pt x="49" y="192"/>
                  </a:lnTo>
                  <a:lnTo>
                    <a:pt x="52" y="204"/>
                  </a:lnTo>
                  <a:lnTo>
                    <a:pt x="56" y="216"/>
                  </a:lnTo>
                  <a:lnTo>
                    <a:pt x="61" y="227"/>
                  </a:lnTo>
                  <a:lnTo>
                    <a:pt x="67" y="238"/>
                  </a:lnTo>
                  <a:lnTo>
                    <a:pt x="73" y="249"/>
                  </a:lnTo>
                  <a:lnTo>
                    <a:pt x="79" y="259"/>
                  </a:lnTo>
                  <a:lnTo>
                    <a:pt x="86" y="268"/>
                  </a:lnTo>
                  <a:lnTo>
                    <a:pt x="92" y="277"/>
                  </a:lnTo>
                  <a:lnTo>
                    <a:pt x="98" y="284"/>
                  </a:lnTo>
                  <a:lnTo>
                    <a:pt x="104" y="290"/>
                  </a:lnTo>
                  <a:lnTo>
                    <a:pt x="105" y="291"/>
                  </a:lnTo>
                  <a:lnTo>
                    <a:pt x="107" y="293"/>
                  </a:lnTo>
                  <a:lnTo>
                    <a:pt x="108" y="294"/>
                  </a:lnTo>
                  <a:lnTo>
                    <a:pt x="110" y="296"/>
                  </a:lnTo>
                  <a:lnTo>
                    <a:pt x="112" y="299"/>
                  </a:lnTo>
                  <a:lnTo>
                    <a:pt x="115" y="301"/>
                  </a:lnTo>
                  <a:lnTo>
                    <a:pt x="118" y="303"/>
                  </a:lnTo>
                  <a:lnTo>
                    <a:pt x="120" y="307"/>
                  </a:lnTo>
                  <a:lnTo>
                    <a:pt x="123" y="310"/>
                  </a:lnTo>
                  <a:lnTo>
                    <a:pt x="126" y="312"/>
                  </a:lnTo>
                  <a:lnTo>
                    <a:pt x="128" y="315"/>
                  </a:lnTo>
                  <a:lnTo>
                    <a:pt x="0" y="438"/>
                  </a:lnTo>
                  <a:lnTo>
                    <a:pt x="213" y="650"/>
                  </a:lnTo>
                  <a:lnTo>
                    <a:pt x="426" y="438"/>
                  </a:lnTo>
                  <a:lnTo>
                    <a:pt x="298" y="315"/>
                  </a:lnTo>
                  <a:close/>
                  <a:moveTo>
                    <a:pt x="257" y="329"/>
                  </a:moveTo>
                  <a:lnTo>
                    <a:pt x="259" y="331"/>
                  </a:lnTo>
                  <a:lnTo>
                    <a:pt x="265" y="336"/>
                  </a:lnTo>
                  <a:lnTo>
                    <a:pt x="272" y="344"/>
                  </a:lnTo>
                  <a:lnTo>
                    <a:pt x="282" y="353"/>
                  </a:lnTo>
                  <a:lnTo>
                    <a:pt x="293" y="364"/>
                  </a:lnTo>
                  <a:lnTo>
                    <a:pt x="306" y="376"/>
                  </a:lnTo>
                  <a:lnTo>
                    <a:pt x="319" y="389"/>
                  </a:lnTo>
                  <a:lnTo>
                    <a:pt x="332" y="400"/>
                  </a:lnTo>
                  <a:lnTo>
                    <a:pt x="344" y="413"/>
                  </a:lnTo>
                  <a:lnTo>
                    <a:pt x="356" y="423"/>
                  </a:lnTo>
                  <a:lnTo>
                    <a:pt x="364" y="432"/>
                  </a:lnTo>
                  <a:lnTo>
                    <a:pt x="371" y="438"/>
                  </a:lnTo>
                  <a:lnTo>
                    <a:pt x="364" y="445"/>
                  </a:lnTo>
                  <a:lnTo>
                    <a:pt x="353" y="456"/>
                  </a:lnTo>
                  <a:lnTo>
                    <a:pt x="341" y="469"/>
                  </a:lnTo>
                  <a:lnTo>
                    <a:pt x="326" y="484"/>
                  </a:lnTo>
                  <a:lnTo>
                    <a:pt x="309" y="501"/>
                  </a:lnTo>
                  <a:lnTo>
                    <a:pt x="292" y="518"/>
                  </a:lnTo>
                  <a:lnTo>
                    <a:pt x="276" y="534"/>
                  </a:lnTo>
                  <a:lnTo>
                    <a:pt x="259" y="550"/>
                  </a:lnTo>
                  <a:lnTo>
                    <a:pt x="244" y="565"/>
                  </a:lnTo>
                  <a:lnTo>
                    <a:pt x="231" y="578"/>
                  </a:lnTo>
                  <a:lnTo>
                    <a:pt x="221" y="589"/>
                  </a:lnTo>
                  <a:lnTo>
                    <a:pt x="213" y="595"/>
                  </a:lnTo>
                  <a:lnTo>
                    <a:pt x="206" y="589"/>
                  </a:lnTo>
                  <a:lnTo>
                    <a:pt x="196" y="578"/>
                  </a:lnTo>
                  <a:lnTo>
                    <a:pt x="183" y="565"/>
                  </a:lnTo>
                  <a:lnTo>
                    <a:pt x="168" y="550"/>
                  </a:lnTo>
                  <a:lnTo>
                    <a:pt x="152" y="534"/>
                  </a:lnTo>
                  <a:lnTo>
                    <a:pt x="135" y="518"/>
                  </a:lnTo>
                  <a:lnTo>
                    <a:pt x="118" y="501"/>
                  </a:lnTo>
                  <a:lnTo>
                    <a:pt x="101" y="484"/>
                  </a:lnTo>
                  <a:lnTo>
                    <a:pt x="86" y="469"/>
                  </a:lnTo>
                  <a:lnTo>
                    <a:pt x="73" y="456"/>
                  </a:lnTo>
                  <a:lnTo>
                    <a:pt x="62" y="445"/>
                  </a:lnTo>
                  <a:lnTo>
                    <a:pt x="55" y="438"/>
                  </a:lnTo>
                  <a:lnTo>
                    <a:pt x="60" y="433"/>
                  </a:lnTo>
                  <a:lnTo>
                    <a:pt x="67" y="427"/>
                  </a:lnTo>
                  <a:lnTo>
                    <a:pt x="75" y="419"/>
                  </a:lnTo>
                  <a:lnTo>
                    <a:pt x="83" y="411"/>
                  </a:lnTo>
                  <a:lnTo>
                    <a:pt x="93" y="402"/>
                  </a:lnTo>
                  <a:lnTo>
                    <a:pt x="103" y="393"/>
                  </a:lnTo>
                  <a:lnTo>
                    <a:pt x="113" y="384"/>
                  </a:lnTo>
                  <a:lnTo>
                    <a:pt x="122" y="374"/>
                  </a:lnTo>
                  <a:lnTo>
                    <a:pt x="132" y="366"/>
                  </a:lnTo>
                  <a:lnTo>
                    <a:pt x="141" y="357"/>
                  </a:lnTo>
                  <a:lnTo>
                    <a:pt x="149" y="349"/>
                  </a:lnTo>
                  <a:lnTo>
                    <a:pt x="156" y="342"/>
                  </a:lnTo>
                  <a:lnTo>
                    <a:pt x="158" y="345"/>
                  </a:lnTo>
                  <a:lnTo>
                    <a:pt x="161" y="347"/>
                  </a:lnTo>
                  <a:lnTo>
                    <a:pt x="164" y="350"/>
                  </a:lnTo>
                  <a:lnTo>
                    <a:pt x="167" y="353"/>
                  </a:lnTo>
                  <a:lnTo>
                    <a:pt x="169" y="355"/>
                  </a:lnTo>
                  <a:lnTo>
                    <a:pt x="172" y="357"/>
                  </a:lnTo>
                  <a:lnTo>
                    <a:pt x="175" y="360"/>
                  </a:lnTo>
                  <a:lnTo>
                    <a:pt x="178" y="363"/>
                  </a:lnTo>
                  <a:lnTo>
                    <a:pt x="180" y="366"/>
                  </a:lnTo>
                  <a:lnTo>
                    <a:pt x="183" y="368"/>
                  </a:lnTo>
                  <a:lnTo>
                    <a:pt x="185" y="370"/>
                  </a:lnTo>
                  <a:lnTo>
                    <a:pt x="187" y="372"/>
                  </a:lnTo>
                  <a:lnTo>
                    <a:pt x="182" y="378"/>
                  </a:lnTo>
                  <a:lnTo>
                    <a:pt x="176" y="384"/>
                  </a:lnTo>
                  <a:lnTo>
                    <a:pt x="169" y="391"/>
                  </a:lnTo>
                  <a:lnTo>
                    <a:pt x="161" y="399"/>
                  </a:lnTo>
                  <a:lnTo>
                    <a:pt x="153" y="407"/>
                  </a:lnTo>
                  <a:lnTo>
                    <a:pt x="145" y="415"/>
                  </a:lnTo>
                  <a:lnTo>
                    <a:pt x="137" y="423"/>
                  </a:lnTo>
                  <a:lnTo>
                    <a:pt x="130" y="430"/>
                  </a:lnTo>
                  <a:lnTo>
                    <a:pt x="124" y="436"/>
                  </a:lnTo>
                  <a:lnTo>
                    <a:pt x="119" y="441"/>
                  </a:lnTo>
                  <a:lnTo>
                    <a:pt x="116" y="444"/>
                  </a:lnTo>
                  <a:lnTo>
                    <a:pt x="114" y="445"/>
                  </a:lnTo>
                  <a:lnTo>
                    <a:pt x="214" y="544"/>
                  </a:lnTo>
                  <a:lnTo>
                    <a:pt x="315" y="445"/>
                  </a:lnTo>
                  <a:lnTo>
                    <a:pt x="228" y="358"/>
                  </a:lnTo>
                  <a:lnTo>
                    <a:pt x="169" y="301"/>
                  </a:lnTo>
                  <a:lnTo>
                    <a:pt x="131" y="263"/>
                  </a:lnTo>
                  <a:lnTo>
                    <a:pt x="127" y="258"/>
                  </a:lnTo>
                  <a:lnTo>
                    <a:pt x="122" y="252"/>
                  </a:lnTo>
                  <a:lnTo>
                    <a:pt x="118" y="246"/>
                  </a:lnTo>
                  <a:lnTo>
                    <a:pt x="112" y="239"/>
                  </a:lnTo>
                  <a:lnTo>
                    <a:pt x="107" y="231"/>
                  </a:lnTo>
                  <a:lnTo>
                    <a:pt x="102" y="222"/>
                  </a:lnTo>
                  <a:lnTo>
                    <a:pt x="97" y="213"/>
                  </a:lnTo>
                  <a:lnTo>
                    <a:pt x="93" y="204"/>
                  </a:lnTo>
                  <a:lnTo>
                    <a:pt x="90" y="195"/>
                  </a:lnTo>
                  <a:lnTo>
                    <a:pt x="87" y="186"/>
                  </a:lnTo>
                  <a:lnTo>
                    <a:pt x="85" y="177"/>
                  </a:lnTo>
                  <a:lnTo>
                    <a:pt x="84" y="168"/>
                  </a:lnTo>
                  <a:lnTo>
                    <a:pt x="86" y="151"/>
                  </a:lnTo>
                  <a:lnTo>
                    <a:pt x="89" y="134"/>
                  </a:lnTo>
                  <a:lnTo>
                    <a:pt x="94" y="118"/>
                  </a:lnTo>
                  <a:lnTo>
                    <a:pt x="102" y="103"/>
                  </a:lnTo>
                  <a:lnTo>
                    <a:pt x="111" y="89"/>
                  </a:lnTo>
                  <a:lnTo>
                    <a:pt x="122" y="77"/>
                  </a:lnTo>
                  <a:lnTo>
                    <a:pt x="135" y="66"/>
                  </a:lnTo>
                  <a:lnTo>
                    <a:pt x="148" y="57"/>
                  </a:lnTo>
                  <a:lnTo>
                    <a:pt x="163" y="49"/>
                  </a:lnTo>
                  <a:lnTo>
                    <a:pt x="179" y="44"/>
                  </a:lnTo>
                  <a:lnTo>
                    <a:pt x="196" y="40"/>
                  </a:lnTo>
                  <a:lnTo>
                    <a:pt x="213" y="39"/>
                  </a:lnTo>
                  <a:lnTo>
                    <a:pt x="231" y="40"/>
                  </a:lnTo>
                  <a:lnTo>
                    <a:pt x="248" y="44"/>
                  </a:lnTo>
                  <a:lnTo>
                    <a:pt x="263" y="49"/>
                  </a:lnTo>
                  <a:lnTo>
                    <a:pt x="278" y="57"/>
                  </a:lnTo>
                  <a:lnTo>
                    <a:pt x="293" y="66"/>
                  </a:lnTo>
                  <a:lnTo>
                    <a:pt x="305" y="77"/>
                  </a:lnTo>
                  <a:lnTo>
                    <a:pt x="316" y="89"/>
                  </a:lnTo>
                  <a:lnTo>
                    <a:pt x="326" y="103"/>
                  </a:lnTo>
                  <a:lnTo>
                    <a:pt x="333" y="118"/>
                  </a:lnTo>
                  <a:lnTo>
                    <a:pt x="338" y="134"/>
                  </a:lnTo>
                  <a:lnTo>
                    <a:pt x="342" y="151"/>
                  </a:lnTo>
                  <a:lnTo>
                    <a:pt x="343" y="168"/>
                  </a:lnTo>
                  <a:lnTo>
                    <a:pt x="343" y="177"/>
                  </a:lnTo>
                  <a:lnTo>
                    <a:pt x="341" y="185"/>
                  </a:lnTo>
                  <a:lnTo>
                    <a:pt x="338" y="194"/>
                  </a:lnTo>
                  <a:lnTo>
                    <a:pt x="335" y="203"/>
                  </a:lnTo>
                  <a:lnTo>
                    <a:pt x="332" y="211"/>
                  </a:lnTo>
                  <a:lnTo>
                    <a:pt x="328" y="220"/>
                  </a:lnTo>
                  <a:lnTo>
                    <a:pt x="323" y="228"/>
                  </a:lnTo>
                  <a:lnTo>
                    <a:pt x="318" y="236"/>
                  </a:lnTo>
                  <a:lnTo>
                    <a:pt x="313" y="243"/>
                  </a:lnTo>
                  <a:lnTo>
                    <a:pt x="308" y="250"/>
                  </a:lnTo>
                  <a:lnTo>
                    <a:pt x="304" y="255"/>
                  </a:lnTo>
                  <a:lnTo>
                    <a:pt x="299" y="260"/>
                  </a:lnTo>
                  <a:lnTo>
                    <a:pt x="270" y="288"/>
                  </a:lnTo>
                  <a:lnTo>
                    <a:pt x="268" y="286"/>
                  </a:lnTo>
                  <a:lnTo>
                    <a:pt x="266" y="283"/>
                  </a:lnTo>
                  <a:lnTo>
                    <a:pt x="263" y="280"/>
                  </a:lnTo>
                  <a:lnTo>
                    <a:pt x="260" y="278"/>
                  </a:lnTo>
                  <a:lnTo>
                    <a:pt x="257" y="274"/>
                  </a:lnTo>
                  <a:lnTo>
                    <a:pt x="255" y="271"/>
                  </a:lnTo>
                  <a:lnTo>
                    <a:pt x="252" y="269"/>
                  </a:lnTo>
                  <a:lnTo>
                    <a:pt x="249" y="266"/>
                  </a:lnTo>
                  <a:lnTo>
                    <a:pt x="246" y="263"/>
                  </a:lnTo>
                  <a:lnTo>
                    <a:pt x="244" y="261"/>
                  </a:lnTo>
                  <a:lnTo>
                    <a:pt x="242" y="258"/>
                  </a:lnTo>
                  <a:lnTo>
                    <a:pt x="239" y="256"/>
                  </a:lnTo>
                  <a:lnTo>
                    <a:pt x="241" y="254"/>
                  </a:lnTo>
                  <a:lnTo>
                    <a:pt x="243" y="252"/>
                  </a:lnTo>
                  <a:lnTo>
                    <a:pt x="245" y="250"/>
                  </a:lnTo>
                  <a:lnTo>
                    <a:pt x="247" y="248"/>
                  </a:lnTo>
                  <a:lnTo>
                    <a:pt x="249" y="246"/>
                  </a:lnTo>
                  <a:lnTo>
                    <a:pt x="251" y="244"/>
                  </a:lnTo>
                  <a:lnTo>
                    <a:pt x="252" y="243"/>
                  </a:lnTo>
                  <a:lnTo>
                    <a:pt x="253" y="241"/>
                  </a:lnTo>
                  <a:lnTo>
                    <a:pt x="254" y="241"/>
                  </a:lnTo>
                  <a:lnTo>
                    <a:pt x="255" y="240"/>
                  </a:lnTo>
                  <a:lnTo>
                    <a:pt x="255" y="239"/>
                  </a:lnTo>
                  <a:lnTo>
                    <a:pt x="262" y="232"/>
                  </a:lnTo>
                  <a:lnTo>
                    <a:pt x="268" y="225"/>
                  </a:lnTo>
                  <a:lnTo>
                    <a:pt x="274" y="219"/>
                  </a:lnTo>
                  <a:lnTo>
                    <a:pt x="278" y="212"/>
                  </a:lnTo>
                  <a:lnTo>
                    <a:pt x="283" y="206"/>
                  </a:lnTo>
                  <a:lnTo>
                    <a:pt x="287" y="200"/>
                  </a:lnTo>
                  <a:lnTo>
                    <a:pt x="289" y="194"/>
                  </a:lnTo>
                  <a:lnTo>
                    <a:pt x="292" y="188"/>
                  </a:lnTo>
                  <a:lnTo>
                    <a:pt x="294" y="181"/>
                  </a:lnTo>
                  <a:lnTo>
                    <a:pt x="296" y="175"/>
                  </a:lnTo>
                  <a:lnTo>
                    <a:pt x="296" y="169"/>
                  </a:lnTo>
                  <a:lnTo>
                    <a:pt x="296" y="163"/>
                  </a:lnTo>
                  <a:lnTo>
                    <a:pt x="296" y="152"/>
                  </a:lnTo>
                  <a:lnTo>
                    <a:pt x="293" y="141"/>
                  </a:lnTo>
                  <a:lnTo>
                    <a:pt x="290" y="130"/>
                  </a:lnTo>
                  <a:lnTo>
                    <a:pt x="285" y="121"/>
                  </a:lnTo>
                  <a:lnTo>
                    <a:pt x="279" y="112"/>
                  </a:lnTo>
                  <a:lnTo>
                    <a:pt x="272" y="104"/>
                  </a:lnTo>
                  <a:lnTo>
                    <a:pt x="263" y="96"/>
                  </a:lnTo>
                  <a:lnTo>
                    <a:pt x="255" y="90"/>
                  </a:lnTo>
                  <a:lnTo>
                    <a:pt x="245" y="85"/>
                  </a:lnTo>
                  <a:lnTo>
                    <a:pt x="234" y="82"/>
                  </a:lnTo>
                  <a:lnTo>
                    <a:pt x="223" y="80"/>
                  </a:lnTo>
                  <a:lnTo>
                    <a:pt x="212" y="78"/>
                  </a:lnTo>
                  <a:lnTo>
                    <a:pt x="201" y="80"/>
                  </a:lnTo>
                  <a:lnTo>
                    <a:pt x="190" y="82"/>
                  </a:lnTo>
                  <a:lnTo>
                    <a:pt x="180" y="85"/>
                  </a:lnTo>
                  <a:lnTo>
                    <a:pt x="169" y="90"/>
                  </a:lnTo>
                  <a:lnTo>
                    <a:pt x="161" y="96"/>
                  </a:lnTo>
                  <a:lnTo>
                    <a:pt x="152" y="104"/>
                  </a:lnTo>
                  <a:lnTo>
                    <a:pt x="146" y="112"/>
                  </a:lnTo>
                  <a:lnTo>
                    <a:pt x="139" y="121"/>
                  </a:lnTo>
                  <a:lnTo>
                    <a:pt x="135" y="130"/>
                  </a:lnTo>
                  <a:lnTo>
                    <a:pt x="131" y="141"/>
                  </a:lnTo>
                  <a:lnTo>
                    <a:pt x="129" y="152"/>
                  </a:lnTo>
                  <a:lnTo>
                    <a:pt x="128" y="163"/>
                  </a:lnTo>
                  <a:lnTo>
                    <a:pt x="128" y="169"/>
                  </a:lnTo>
                  <a:lnTo>
                    <a:pt x="129" y="175"/>
                  </a:lnTo>
                  <a:lnTo>
                    <a:pt x="131" y="181"/>
                  </a:lnTo>
                  <a:lnTo>
                    <a:pt x="133" y="187"/>
                  </a:lnTo>
                  <a:lnTo>
                    <a:pt x="135" y="193"/>
                  </a:lnTo>
                  <a:lnTo>
                    <a:pt x="138" y="199"/>
                  </a:lnTo>
                  <a:lnTo>
                    <a:pt x="141" y="206"/>
                  </a:lnTo>
                  <a:lnTo>
                    <a:pt x="146" y="212"/>
                  </a:lnTo>
                  <a:lnTo>
                    <a:pt x="151" y="219"/>
                  </a:lnTo>
                  <a:lnTo>
                    <a:pt x="156" y="225"/>
                  </a:lnTo>
                  <a:lnTo>
                    <a:pt x="163" y="232"/>
                  </a:lnTo>
                  <a:lnTo>
                    <a:pt x="169" y="239"/>
                  </a:lnTo>
                  <a:lnTo>
                    <a:pt x="198" y="269"/>
                  </a:lnTo>
                  <a:lnTo>
                    <a:pt x="199" y="270"/>
                  </a:lnTo>
                  <a:lnTo>
                    <a:pt x="203" y="273"/>
                  </a:lnTo>
                  <a:lnTo>
                    <a:pt x="208" y="278"/>
                  </a:lnTo>
                  <a:lnTo>
                    <a:pt x="214" y="284"/>
                  </a:lnTo>
                  <a:lnTo>
                    <a:pt x="221" y="292"/>
                  </a:lnTo>
                  <a:lnTo>
                    <a:pt x="227" y="299"/>
                  </a:lnTo>
                  <a:lnTo>
                    <a:pt x="235" y="306"/>
                  </a:lnTo>
                  <a:lnTo>
                    <a:pt x="242" y="314"/>
                  </a:lnTo>
                  <a:lnTo>
                    <a:pt x="248" y="320"/>
                  </a:lnTo>
                  <a:lnTo>
                    <a:pt x="253" y="325"/>
                  </a:lnTo>
                  <a:lnTo>
                    <a:pt x="256" y="328"/>
                  </a:lnTo>
                  <a:lnTo>
                    <a:pt x="257" y="329"/>
                  </a:lnTo>
                  <a:close/>
                  <a:moveTo>
                    <a:pt x="214" y="399"/>
                  </a:moveTo>
                  <a:lnTo>
                    <a:pt x="218" y="403"/>
                  </a:lnTo>
                  <a:lnTo>
                    <a:pt x="222" y="406"/>
                  </a:lnTo>
                  <a:lnTo>
                    <a:pt x="226" y="411"/>
                  </a:lnTo>
                  <a:lnTo>
                    <a:pt x="229" y="414"/>
                  </a:lnTo>
                  <a:lnTo>
                    <a:pt x="233" y="418"/>
                  </a:lnTo>
                  <a:lnTo>
                    <a:pt x="238" y="422"/>
                  </a:lnTo>
                  <a:lnTo>
                    <a:pt x="242" y="426"/>
                  </a:lnTo>
                  <a:lnTo>
                    <a:pt x="246" y="430"/>
                  </a:lnTo>
                  <a:lnTo>
                    <a:pt x="249" y="434"/>
                  </a:lnTo>
                  <a:lnTo>
                    <a:pt x="253" y="438"/>
                  </a:lnTo>
                  <a:lnTo>
                    <a:pt x="257" y="441"/>
                  </a:lnTo>
                  <a:lnTo>
                    <a:pt x="260" y="445"/>
                  </a:lnTo>
                  <a:lnTo>
                    <a:pt x="257" y="449"/>
                  </a:lnTo>
                  <a:lnTo>
                    <a:pt x="253" y="452"/>
                  </a:lnTo>
                  <a:lnTo>
                    <a:pt x="249" y="456"/>
                  </a:lnTo>
                  <a:lnTo>
                    <a:pt x="246" y="460"/>
                  </a:lnTo>
                  <a:lnTo>
                    <a:pt x="242" y="464"/>
                  </a:lnTo>
                  <a:lnTo>
                    <a:pt x="238" y="468"/>
                  </a:lnTo>
                  <a:lnTo>
                    <a:pt x="233" y="472"/>
                  </a:lnTo>
                  <a:lnTo>
                    <a:pt x="229" y="475"/>
                  </a:lnTo>
                  <a:lnTo>
                    <a:pt x="226" y="479"/>
                  </a:lnTo>
                  <a:lnTo>
                    <a:pt x="222" y="483"/>
                  </a:lnTo>
                  <a:lnTo>
                    <a:pt x="218" y="487"/>
                  </a:lnTo>
                  <a:lnTo>
                    <a:pt x="214" y="490"/>
                  </a:lnTo>
                  <a:lnTo>
                    <a:pt x="211" y="487"/>
                  </a:lnTo>
                  <a:lnTo>
                    <a:pt x="208" y="483"/>
                  </a:lnTo>
                  <a:lnTo>
                    <a:pt x="204" y="479"/>
                  </a:lnTo>
                  <a:lnTo>
                    <a:pt x="200" y="475"/>
                  </a:lnTo>
                  <a:lnTo>
                    <a:pt x="196" y="472"/>
                  </a:lnTo>
                  <a:lnTo>
                    <a:pt x="192" y="468"/>
                  </a:lnTo>
                  <a:lnTo>
                    <a:pt x="188" y="464"/>
                  </a:lnTo>
                  <a:lnTo>
                    <a:pt x="184" y="460"/>
                  </a:lnTo>
                  <a:lnTo>
                    <a:pt x="180" y="456"/>
                  </a:lnTo>
                  <a:lnTo>
                    <a:pt x="176" y="452"/>
                  </a:lnTo>
                  <a:lnTo>
                    <a:pt x="173" y="449"/>
                  </a:lnTo>
                  <a:lnTo>
                    <a:pt x="169" y="445"/>
                  </a:lnTo>
                  <a:lnTo>
                    <a:pt x="214" y="399"/>
                  </a:lnTo>
                  <a:close/>
                  <a:moveTo>
                    <a:pt x="228" y="211"/>
                  </a:moveTo>
                  <a:lnTo>
                    <a:pt x="228" y="212"/>
                  </a:lnTo>
                  <a:lnTo>
                    <a:pt x="228" y="213"/>
                  </a:lnTo>
                  <a:lnTo>
                    <a:pt x="227" y="213"/>
                  </a:lnTo>
                  <a:lnTo>
                    <a:pt x="226" y="214"/>
                  </a:lnTo>
                  <a:lnTo>
                    <a:pt x="225" y="216"/>
                  </a:lnTo>
                  <a:lnTo>
                    <a:pt x="223" y="217"/>
                  </a:lnTo>
                  <a:lnTo>
                    <a:pt x="222" y="219"/>
                  </a:lnTo>
                  <a:lnTo>
                    <a:pt x="220" y="220"/>
                  </a:lnTo>
                  <a:lnTo>
                    <a:pt x="218" y="222"/>
                  </a:lnTo>
                  <a:lnTo>
                    <a:pt x="216" y="224"/>
                  </a:lnTo>
                  <a:lnTo>
                    <a:pt x="214" y="226"/>
                  </a:lnTo>
                  <a:lnTo>
                    <a:pt x="212" y="228"/>
                  </a:lnTo>
                  <a:lnTo>
                    <a:pt x="210" y="226"/>
                  </a:lnTo>
                  <a:lnTo>
                    <a:pt x="208" y="224"/>
                  </a:lnTo>
                  <a:lnTo>
                    <a:pt x="206" y="222"/>
                  </a:lnTo>
                  <a:lnTo>
                    <a:pt x="205" y="220"/>
                  </a:lnTo>
                  <a:lnTo>
                    <a:pt x="203" y="219"/>
                  </a:lnTo>
                  <a:lnTo>
                    <a:pt x="201" y="217"/>
                  </a:lnTo>
                  <a:lnTo>
                    <a:pt x="200" y="216"/>
                  </a:lnTo>
                  <a:lnTo>
                    <a:pt x="199" y="214"/>
                  </a:lnTo>
                  <a:lnTo>
                    <a:pt x="198" y="213"/>
                  </a:lnTo>
                  <a:lnTo>
                    <a:pt x="197" y="213"/>
                  </a:lnTo>
                  <a:lnTo>
                    <a:pt x="197" y="212"/>
                  </a:lnTo>
                  <a:lnTo>
                    <a:pt x="196" y="211"/>
                  </a:lnTo>
                  <a:lnTo>
                    <a:pt x="191" y="207"/>
                  </a:lnTo>
                  <a:lnTo>
                    <a:pt x="187" y="202"/>
                  </a:lnTo>
                  <a:lnTo>
                    <a:pt x="183" y="198"/>
                  </a:lnTo>
                  <a:lnTo>
                    <a:pt x="180" y="193"/>
                  </a:lnTo>
                  <a:lnTo>
                    <a:pt x="176" y="189"/>
                  </a:lnTo>
                  <a:lnTo>
                    <a:pt x="173" y="185"/>
                  </a:lnTo>
                  <a:lnTo>
                    <a:pt x="171" y="181"/>
                  </a:lnTo>
                  <a:lnTo>
                    <a:pt x="169" y="177"/>
                  </a:lnTo>
                  <a:lnTo>
                    <a:pt x="168" y="173"/>
                  </a:lnTo>
                  <a:lnTo>
                    <a:pt x="167" y="170"/>
                  </a:lnTo>
                  <a:lnTo>
                    <a:pt x="167" y="166"/>
                  </a:lnTo>
                  <a:lnTo>
                    <a:pt x="166" y="163"/>
                  </a:lnTo>
                  <a:lnTo>
                    <a:pt x="167" y="157"/>
                  </a:lnTo>
                  <a:lnTo>
                    <a:pt x="168" y="151"/>
                  </a:lnTo>
                  <a:lnTo>
                    <a:pt x="170" y="145"/>
                  </a:lnTo>
                  <a:lnTo>
                    <a:pt x="173" y="140"/>
                  </a:lnTo>
                  <a:lnTo>
                    <a:pt x="176" y="135"/>
                  </a:lnTo>
                  <a:lnTo>
                    <a:pt x="180" y="130"/>
                  </a:lnTo>
                  <a:lnTo>
                    <a:pt x="184" y="127"/>
                  </a:lnTo>
                  <a:lnTo>
                    <a:pt x="189" y="123"/>
                  </a:lnTo>
                  <a:lnTo>
                    <a:pt x="194" y="121"/>
                  </a:lnTo>
                  <a:lnTo>
                    <a:pt x="200" y="119"/>
                  </a:lnTo>
                  <a:lnTo>
                    <a:pt x="206" y="117"/>
                  </a:lnTo>
                  <a:lnTo>
                    <a:pt x="212" y="117"/>
                  </a:lnTo>
                  <a:lnTo>
                    <a:pt x="218" y="117"/>
                  </a:lnTo>
                  <a:lnTo>
                    <a:pt x="224" y="119"/>
                  </a:lnTo>
                  <a:lnTo>
                    <a:pt x="230" y="121"/>
                  </a:lnTo>
                  <a:lnTo>
                    <a:pt x="235" y="123"/>
                  </a:lnTo>
                  <a:lnTo>
                    <a:pt x="240" y="127"/>
                  </a:lnTo>
                  <a:lnTo>
                    <a:pt x="244" y="130"/>
                  </a:lnTo>
                  <a:lnTo>
                    <a:pt x="248" y="135"/>
                  </a:lnTo>
                  <a:lnTo>
                    <a:pt x="251" y="140"/>
                  </a:lnTo>
                  <a:lnTo>
                    <a:pt x="254" y="145"/>
                  </a:lnTo>
                  <a:lnTo>
                    <a:pt x="256" y="151"/>
                  </a:lnTo>
                  <a:lnTo>
                    <a:pt x="257" y="157"/>
                  </a:lnTo>
                  <a:lnTo>
                    <a:pt x="257" y="163"/>
                  </a:lnTo>
                  <a:lnTo>
                    <a:pt x="257" y="166"/>
                  </a:lnTo>
                  <a:lnTo>
                    <a:pt x="257" y="170"/>
                  </a:lnTo>
                  <a:lnTo>
                    <a:pt x="256" y="173"/>
                  </a:lnTo>
                  <a:lnTo>
                    <a:pt x="255" y="177"/>
                  </a:lnTo>
                  <a:lnTo>
                    <a:pt x="253" y="181"/>
                  </a:lnTo>
                  <a:lnTo>
                    <a:pt x="251" y="185"/>
                  </a:lnTo>
                  <a:lnTo>
                    <a:pt x="248" y="189"/>
                  </a:lnTo>
                  <a:lnTo>
                    <a:pt x="245" y="193"/>
                  </a:lnTo>
                  <a:lnTo>
                    <a:pt x="241" y="198"/>
                  </a:lnTo>
                  <a:lnTo>
                    <a:pt x="238" y="202"/>
                  </a:lnTo>
                  <a:lnTo>
                    <a:pt x="233" y="207"/>
                  </a:lnTo>
                  <a:lnTo>
                    <a:pt x="228" y="211"/>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s-ES"/>
            </a:p>
          </p:txBody>
        </p:sp>
      </p:grpSp>
      <p:sp>
        <p:nvSpPr>
          <p:cNvPr id="7" name="Rectangle 44"/>
          <p:cNvSpPr>
            <a:spLocks noChangeArrowheads="1"/>
          </p:cNvSpPr>
          <p:nvPr userDrawn="1"/>
        </p:nvSpPr>
        <p:spPr bwMode="auto">
          <a:xfrm>
            <a:off x="-519113" y="-242888"/>
            <a:ext cx="10656888" cy="18716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8" name="Rectangle 44"/>
          <p:cNvSpPr>
            <a:spLocks noChangeArrowheads="1"/>
          </p:cNvSpPr>
          <p:nvPr userDrawn="1"/>
        </p:nvSpPr>
        <p:spPr bwMode="auto">
          <a:xfrm>
            <a:off x="-592138" y="5013325"/>
            <a:ext cx="11104563" cy="30241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grpSp>
        <p:nvGrpSpPr>
          <p:cNvPr id="9" name="Group 15"/>
          <p:cNvGrpSpPr>
            <a:grpSpLocks/>
          </p:cNvGrpSpPr>
          <p:nvPr userDrawn="1"/>
        </p:nvGrpSpPr>
        <p:grpSpPr bwMode="auto">
          <a:xfrm>
            <a:off x="4859338" y="3543300"/>
            <a:ext cx="5307012" cy="84138"/>
            <a:chOff x="4860000" y="3542818"/>
            <a:chExt cx="5307000" cy="84901"/>
          </a:xfrm>
        </p:grpSpPr>
        <p:sp>
          <p:nvSpPr>
            <p:cNvPr id="10" name="Rectangle 31"/>
            <p:cNvSpPr>
              <a:spLocks noChangeArrowheads="1"/>
            </p:cNvSpPr>
            <p:nvPr userDrawn="1"/>
          </p:nvSpPr>
          <p:spPr bwMode="auto">
            <a:xfrm>
              <a:off x="4860000" y="3542818"/>
              <a:ext cx="5307000" cy="4645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11" name="Rectangle 31"/>
            <p:cNvSpPr>
              <a:spLocks noChangeArrowheads="1"/>
            </p:cNvSpPr>
            <p:nvPr userDrawn="1"/>
          </p:nvSpPr>
          <p:spPr bwMode="auto">
            <a:xfrm>
              <a:off x="4860000" y="3581264"/>
              <a:ext cx="5307000" cy="46455"/>
            </a:xfrm>
            <a:prstGeom prst="rect">
              <a:avLst/>
            </a:prstGeom>
            <a:solidFill>
              <a:schemeClr val="accent6"/>
            </a:solidFill>
            <a:ln w="9525">
              <a:noFill/>
              <a:miter lim="800000"/>
              <a:headEnd/>
              <a:tailEnd/>
            </a:ln>
            <a:effectLst/>
          </p:spPr>
          <p:txBody>
            <a:bodyPr wrap="none" anchor="ctr"/>
            <a:lstStyle/>
            <a:p>
              <a:pPr>
                <a:defRPr/>
              </a:pPr>
              <a:endParaRPr lang="en-US"/>
            </a:p>
          </p:txBody>
        </p:sp>
      </p:grpSp>
    </p:spTree>
    <p:extLst>
      <p:ext uri="{BB962C8B-B14F-4D97-AF65-F5344CB8AC3E}">
        <p14:creationId xmlns:p14="http://schemas.microsoft.com/office/powerpoint/2010/main" val="3309621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ortada (logo de Afi + de 1 cliente)">
    <p:spTree>
      <p:nvGrpSpPr>
        <p:cNvPr id="1" name=""/>
        <p:cNvGrpSpPr/>
        <p:nvPr/>
      </p:nvGrpSpPr>
      <p:grpSpPr>
        <a:xfrm>
          <a:off x="0" y="0"/>
          <a:ext cx="0" cy="0"/>
          <a:chOff x="0" y="0"/>
          <a:chExt cx="0" cy="0"/>
        </a:xfrm>
      </p:grpSpPr>
      <p:grpSp>
        <p:nvGrpSpPr>
          <p:cNvPr id="8" name="Group 9"/>
          <p:cNvGrpSpPr>
            <a:grpSpLocks/>
          </p:cNvGrpSpPr>
          <p:nvPr userDrawn="1"/>
        </p:nvGrpSpPr>
        <p:grpSpPr bwMode="auto">
          <a:xfrm>
            <a:off x="-301625" y="6165850"/>
            <a:ext cx="10439400" cy="84138"/>
            <a:chOff x="4860000" y="3542818"/>
            <a:chExt cx="5307000" cy="84901"/>
          </a:xfrm>
        </p:grpSpPr>
        <p:sp>
          <p:nvSpPr>
            <p:cNvPr id="9" name="Rectangle 31"/>
            <p:cNvSpPr>
              <a:spLocks noChangeArrowheads="1"/>
            </p:cNvSpPr>
            <p:nvPr userDrawn="1"/>
          </p:nvSpPr>
          <p:spPr bwMode="auto">
            <a:xfrm>
              <a:off x="4860000" y="3542818"/>
              <a:ext cx="5307000" cy="4645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10" name="Rectangle 31"/>
            <p:cNvSpPr>
              <a:spLocks noChangeArrowheads="1"/>
            </p:cNvSpPr>
            <p:nvPr userDrawn="1"/>
          </p:nvSpPr>
          <p:spPr bwMode="auto">
            <a:xfrm>
              <a:off x="4860000" y="3581264"/>
              <a:ext cx="5307000" cy="46455"/>
            </a:xfrm>
            <a:prstGeom prst="rect">
              <a:avLst/>
            </a:prstGeom>
            <a:solidFill>
              <a:schemeClr val="accent6"/>
            </a:solidFill>
            <a:ln w="9525">
              <a:noFill/>
              <a:miter lim="800000"/>
              <a:headEnd/>
              <a:tailEnd/>
            </a:ln>
            <a:effectLst/>
          </p:spPr>
          <p:txBody>
            <a:bodyPr wrap="none" anchor="ctr"/>
            <a:lstStyle/>
            <a:p>
              <a:pPr>
                <a:defRPr/>
              </a:pPr>
              <a:endParaRPr lang="en-US"/>
            </a:p>
          </p:txBody>
        </p:sp>
      </p:grpSp>
      <p:sp>
        <p:nvSpPr>
          <p:cNvPr id="7" name="Content Placeholder 2"/>
          <p:cNvSpPr>
            <a:spLocks noGrp="1"/>
          </p:cNvSpPr>
          <p:nvPr>
            <p:ph idx="1"/>
          </p:nvPr>
        </p:nvSpPr>
        <p:spPr>
          <a:xfrm>
            <a:off x="4304928" y="4437112"/>
            <a:ext cx="5328592" cy="432048"/>
          </a:xfrm>
          <a:prstGeom prst="rect">
            <a:avLst/>
          </a:prstGeom>
        </p:spPr>
        <p:txBody>
          <a:bodyPr vert="horz" wrap="square" lIns="0" tIns="0" anchor="t" anchorCtr="0"/>
          <a:lstStyle>
            <a:lvl1pPr marL="0" algn="r">
              <a:buNone/>
              <a:defRPr sz="16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18" name="Content Placeholder 2"/>
          <p:cNvSpPr>
            <a:spLocks noGrp="1"/>
          </p:cNvSpPr>
          <p:nvPr>
            <p:ph idx="11"/>
          </p:nvPr>
        </p:nvSpPr>
        <p:spPr>
          <a:xfrm>
            <a:off x="4304928" y="6381328"/>
            <a:ext cx="5328592" cy="432048"/>
          </a:xfrm>
          <a:prstGeom prst="rect">
            <a:avLst/>
          </a:prstGeom>
        </p:spPr>
        <p:txBody>
          <a:bodyPr vert="horz" wrap="square" lIns="0" tIns="0" anchor="t" anchorCtr="0"/>
          <a:lstStyle>
            <a:lvl1pPr marL="0" marR="0" indent="-342900" algn="r" defTabSz="914400" rtl="0" eaLnBrk="0" fontAlgn="base" latinLnBrk="0" hangingPunct="0">
              <a:lnSpc>
                <a:spcPct val="100000"/>
              </a:lnSpc>
              <a:spcBef>
                <a:spcPct val="20000"/>
              </a:spcBef>
              <a:spcAft>
                <a:spcPct val="0"/>
              </a:spcAft>
              <a:buClrTx/>
              <a:buSzTx/>
              <a:buFontTx/>
              <a:buNone/>
              <a:tabLst/>
              <a:defRPr sz="1600" baseline="0">
                <a:solidFill>
                  <a:schemeClr val="tx1"/>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21" name="Title 1"/>
          <p:cNvSpPr>
            <a:spLocks noGrp="1"/>
          </p:cNvSpPr>
          <p:nvPr>
            <p:ph type="ctrTitle"/>
          </p:nvPr>
        </p:nvSpPr>
        <p:spPr>
          <a:xfrm>
            <a:off x="2504728" y="2348880"/>
            <a:ext cx="7128792" cy="1470025"/>
          </a:xfrm>
          <a:prstGeom prst="rect">
            <a:avLst/>
          </a:prstGeom>
        </p:spPr>
        <p:txBody>
          <a:bodyPr/>
          <a:lstStyle>
            <a:lvl1pPr algn="r">
              <a:defRPr/>
            </a:lvl1pPr>
          </a:lstStyle>
          <a:p>
            <a:r>
              <a:rPr lang="es-ES"/>
              <a:t>Haga clic para modificar el estilo de título del patrón</a:t>
            </a:r>
          </a:p>
        </p:txBody>
      </p:sp>
      <p:sp>
        <p:nvSpPr>
          <p:cNvPr id="22" name="Subtitle 2"/>
          <p:cNvSpPr>
            <a:spLocks noGrp="1"/>
          </p:cNvSpPr>
          <p:nvPr>
            <p:ph type="subTitle" idx="13"/>
          </p:nvPr>
        </p:nvSpPr>
        <p:spPr>
          <a:xfrm>
            <a:off x="3872880" y="3861048"/>
            <a:ext cx="5768578" cy="648072"/>
          </a:xfrm>
          <a:prstGeom prst="rect">
            <a:avLst/>
          </a:prstGeom>
        </p:spPr>
        <p:txBody>
          <a:bodyPr/>
          <a:lstStyle>
            <a:lvl1pPr marL="0" indent="0" algn="r">
              <a:buNone/>
              <a:defRPr sz="24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s-ES" dirty="0"/>
          </a:p>
        </p:txBody>
      </p:sp>
      <p:grpSp>
        <p:nvGrpSpPr>
          <p:cNvPr id="26" name="Group 25"/>
          <p:cNvGrpSpPr/>
          <p:nvPr userDrawn="1"/>
        </p:nvGrpSpPr>
        <p:grpSpPr>
          <a:xfrm>
            <a:off x="7969498" y="5462265"/>
            <a:ext cx="1656854" cy="465781"/>
            <a:chOff x="488504" y="511175"/>
            <a:chExt cx="1512170" cy="535628"/>
          </a:xfrm>
        </p:grpSpPr>
        <p:sp>
          <p:nvSpPr>
            <p:cNvPr id="27" name="Rectangle 26"/>
            <p:cNvSpPr/>
            <p:nvPr userDrawn="1"/>
          </p:nvSpPr>
          <p:spPr bwMode="auto">
            <a:xfrm>
              <a:off x="488504" y="511175"/>
              <a:ext cx="1512168" cy="535628"/>
            </a:xfrm>
            <a:prstGeom prst="rect">
              <a:avLst/>
            </a:prstGeom>
            <a:no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s-ES" sz="2400" b="0" i="0" u="none" strike="noStrike" cap="none" normalizeH="0" baseline="0">
                <a:ln>
                  <a:noFill/>
                </a:ln>
                <a:solidFill>
                  <a:schemeClr val="tx1"/>
                </a:solidFill>
                <a:effectLst/>
                <a:latin typeface="Arial" pitchFamily="34" charset="0"/>
              </a:endParaRPr>
            </a:p>
          </p:txBody>
        </p:sp>
        <p:sp>
          <p:nvSpPr>
            <p:cNvPr id="28" name="TextBox 27"/>
            <p:cNvSpPr txBox="1"/>
            <p:nvPr userDrawn="1"/>
          </p:nvSpPr>
          <p:spPr>
            <a:xfrm>
              <a:off x="488505" y="572027"/>
              <a:ext cx="1512169" cy="474776"/>
            </a:xfrm>
            <a:prstGeom prst="rect">
              <a:avLst/>
            </a:prstGeom>
            <a:noFill/>
          </p:spPr>
          <p:txBody>
            <a:bodyPr wrap="square" rtlCol="0">
              <a:spAutoFit/>
            </a:bodyPr>
            <a:lstStyle/>
            <a:p>
              <a:r>
                <a:rPr lang="es-ES" sz="1400" dirty="0"/>
                <a:t>Logo de cliente</a:t>
              </a:r>
            </a:p>
          </p:txBody>
        </p:sp>
      </p:grpSp>
      <p:grpSp>
        <p:nvGrpSpPr>
          <p:cNvPr id="29" name="Group 28"/>
          <p:cNvGrpSpPr/>
          <p:nvPr userDrawn="1"/>
        </p:nvGrpSpPr>
        <p:grpSpPr>
          <a:xfrm>
            <a:off x="6033120" y="5462264"/>
            <a:ext cx="1656854" cy="465781"/>
            <a:chOff x="488504" y="511175"/>
            <a:chExt cx="1512170" cy="535628"/>
          </a:xfrm>
        </p:grpSpPr>
        <p:sp>
          <p:nvSpPr>
            <p:cNvPr id="30" name="Rectangle 29"/>
            <p:cNvSpPr/>
            <p:nvPr userDrawn="1"/>
          </p:nvSpPr>
          <p:spPr bwMode="auto">
            <a:xfrm>
              <a:off x="488504" y="511175"/>
              <a:ext cx="1512168" cy="535628"/>
            </a:xfrm>
            <a:prstGeom prst="rect">
              <a:avLst/>
            </a:prstGeom>
            <a:no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s-ES" sz="2400" b="0" i="0" u="none" strike="noStrike" cap="none" normalizeH="0" baseline="0">
                <a:ln>
                  <a:noFill/>
                </a:ln>
                <a:solidFill>
                  <a:schemeClr val="tx1"/>
                </a:solidFill>
                <a:effectLst/>
                <a:latin typeface="Arial" pitchFamily="34" charset="0"/>
              </a:endParaRPr>
            </a:p>
          </p:txBody>
        </p:sp>
        <p:sp>
          <p:nvSpPr>
            <p:cNvPr id="31" name="TextBox 30"/>
            <p:cNvSpPr txBox="1"/>
            <p:nvPr userDrawn="1"/>
          </p:nvSpPr>
          <p:spPr>
            <a:xfrm>
              <a:off x="488505" y="572027"/>
              <a:ext cx="1512169" cy="474776"/>
            </a:xfrm>
            <a:prstGeom prst="rect">
              <a:avLst/>
            </a:prstGeom>
            <a:noFill/>
          </p:spPr>
          <p:txBody>
            <a:bodyPr wrap="square" rtlCol="0">
              <a:spAutoFit/>
            </a:bodyPr>
            <a:lstStyle/>
            <a:p>
              <a:r>
                <a:rPr lang="es-ES" sz="1400" dirty="0"/>
                <a:t>Logo de cliente</a:t>
              </a:r>
            </a:p>
          </p:txBody>
        </p:sp>
      </p:grpSp>
      <p:grpSp>
        <p:nvGrpSpPr>
          <p:cNvPr id="32" name="Group 31"/>
          <p:cNvGrpSpPr/>
          <p:nvPr userDrawn="1"/>
        </p:nvGrpSpPr>
        <p:grpSpPr>
          <a:xfrm>
            <a:off x="4089648" y="5462264"/>
            <a:ext cx="1656854" cy="465781"/>
            <a:chOff x="488504" y="511175"/>
            <a:chExt cx="1512170" cy="535628"/>
          </a:xfrm>
        </p:grpSpPr>
        <p:sp>
          <p:nvSpPr>
            <p:cNvPr id="33" name="Rectangle 32"/>
            <p:cNvSpPr/>
            <p:nvPr userDrawn="1"/>
          </p:nvSpPr>
          <p:spPr bwMode="auto">
            <a:xfrm>
              <a:off x="488504" y="511175"/>
              <a:ext cx="1512168" cy="535628"/>
            </a:xfrm>
            <a:prstGeom prst="rect">
              <a:avLst/>
            </a:prstGeom>
            <a:no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s-ES" sz="2400" b="0" i="0" u="none" strike="noStrike" cap="none" normalizeH="0" baseline="0">
                <a:ln>
                  <a:noFill/>
                </a:ln>
                <a:solidFill>
                  <a:schemeClr val="tx1"/>
                </a:solidFill>
                <a:effectLst/>
                <a:latin typeface="Arial" pitchFamily="34" charset="0"/>
              </a:endParaRPr>
            </a:p>
          </p:txBody>
        </p:sp>
        <p:sp>
          <p:nvSpPr>
            <p:cNvPr id="34" name="TextBox 33"/>
            <p:cNvSpPr txBox="1"/>
            <p:nvPr userDrawn="1"/>
          </p:nvSpPr>
          <p:spPr>
            <a:xfrm>
              <a:off x="488505" y="572027"/>
              <a:ext cx="1512169" cy="474776"/>
            </a:xfrm>
            <a:prstGeom prst="rect">
              <a:avLst/>
            </a:prstGeom>
            <a:noFill/>
          </p:spPr>
          <p:txBody>
            <a:bodyPr wrap="square" rtlCol="0">
              <a:spAutoFit/>
            </a:bodyPr>
            <a:lstStyle/>
            <a:p>
              <a:r>
                <a:rPr lang="es-ES" sz="1400" dirty="0"/>
                <a:t>Logo de cliente</a:t>
              </a:r>
            </a:p>
          </p:txBody>
        </p:sp>
      </p:grpSp>
      <p:grpSp>
        <p:nvGrpSpPr>
          <p:cNvPr id="35" name="Group 34"/>
          <p:cNvGrpSpPr/>
          <p:nvPr userDrawn="1"/>
        </p:nvGrpSpPr>
        <p:grpSpPr>
          <a:xfrm>
            <a:off x="2144688" y="5462264"/>
            <a:ext cx="1656854" cy="465781"/>
            <a:chOff x="488504" y="511175"/>
            <a:chExt cx="1512170" cy="535628"/>
          </a:xfrm>
        </p:grpSpPr>
        <p:sp>
          <p:nvSpPr>
            <p:cNvPr id="36" name="Rectangle 35"/>
            <p:cNvSpPr/>
            <p:nvPr userDrawn="1"/>
          </p:nvSpPr>
          <p:spPr bwMode="auto">
            <a:xfrm>
              <a:off x="488504" y="511175"/>
              <a:ext cx="1512168" cy="535628"/>
            </a:xfrm>
            <a:prstGeom prst="rect">
              <a:avLst/>
            </a:prstGeom>
            <a:no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s-ES" sz="2400" b="0" i="0" u="none" strike="noStrike" cap="none" normalizeH="0" baseline="0">
                <a:ln>
                  <a:noFill/>
                </a:ln>
                <a:solidFill>
                  <a:schemeClr val="tx1"/>
                </a:solidFill>
                <a:effectLst/>
                <a:latin typeface="Arial" pitchFamily="34" charset="0"/>
              </a:endParaRPr>
            </a:p>
          </p:txBody>
        </p:sp>
        <p:sp>
          <p:nvSpPr>
            <p:cNvPr id="37" name="TextBox 36"/>
            <p:cNvSpPr txBox="1"/>
            <p:nvPr userDrawn="1"/>
          </p:nvSpPr>
          <p:spPr>
            <a:xfrm>
              <a:off x="488505" y="572027"/>
              <a:ext cx="1512169" cy="474776"/>
            </a:xfrm>
            <a:prstGeom prst="rect">
              <a:avLst/>
            </a:prstGeom>
            <a:noFill/>
          </p:spPr>
          <p:txBody>
            <a:bodyPr wrap="square" rtlCol="0">
              <a:spAutoFit/>
            </a:bodyPr>
            <a:lstStyle/>
            <a:p>
              <a:r>
                <a:rPr lang="es-ES" sz="1400" dirty="0"/>
                <a:t>Logo de cliente</a:t>
              </a:r>
            </a:p>
          </p:txBody>
        </p:sp>
      </p:grpSp>
      <p:pic>
        <p:nvPicPr>
          <p:cNvPr id="25" name="Imagen 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29264" y="234095"/>
            <a:ext cx="2341177" cy="99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95120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Índice">
    <p:spTree>
      <p:nvGrpSpPr>
        <p:cNvPr id="1" name=""/>
        <p:cNvGrpSpPr/>
        <p:nvPr/>
      </p:nvGrpSpPr>
      <p:grpSpPr>
        <a:xfrm>
          <a:off x="0" y="0"/>
          <a:ext cx="0" cy="0"/>
          <a:chOff x="0" y="0"/>
          <a:chExt cx="0" cy="0"/>
        </a:xfrm>
      </p:grpSpPr>
      <p:sp>
        <p:nvSpPr>
          <p:cNvPr id="4" name="Line 45"/>
          <p:cNvSpPr>
            <a:spLocks noChangeShapeType="1"/>
          </p:cNvSpPr>
          <p:nvPr userDrawn="1"/>
        </p:nvSpPr>
        <p:spPr bwMode="auto">
          <a:xfrm>
            <a:off x="560388" y="1628775"/>
            <a:ext cx="10367962" cy="0"/>
          </a:xfrm>
          <a:prstGeom prst="line">
            <a:avLst/>
          </a:prstGeom>
          <a:noFill/>
          <a:ln w="9525">
            <a:solidFill>
              <a:schemeClr val="accent6"/>
            </a:solidFill>
            <a:round/>
            <a:headEnd/>
            <a:tailEnd/>
          </a:ln>
          <a:effectLst/>
        </p:spPr>
        <p:txBody>
          <a:bodyPr/>
          <a:lstStyle/>
          <a:p>
            <a:pPr>
              <a:defRPr/>
            </a:pPr>
            <a:endParaRPr lang="en-US"/>
          </a:p>
        </p:txBody>
      </p:sp>
      <p:sp>
        <p:nvSpPr>
          <p:cNvPr id="3" name="Content Placeholder 2"/>
          <p:cNvSpPr>
            <a:spLocks noGrp="1"/>
          </p:cNvSpPr>
          <p:nvPr>
            <p:ph idx="1"/>
          </p:nvPr>
        </p:nvSpPr>
        <p:spPr>
          <a:xfrm>
            <a:off x="632520" y="2060848"/>
            <a:ext cx="8771384" cy="4176464"/>
          </a:xfrm>
          <a:prstGeom prst="rect">
            <a:avLst/>
          </a:prstGeom>
        </p:spPr>
        <p:txBody>
          <a:bodyPr/>
          <a:lstStyle>
            <a:lvl1pPr marL="514350" indent="-514350" algn="just">
              <a:lnSpc>
                <a:spcPct val="100000"/>
              </a:lnSpc>
              <a:spcAft>
                <a:spcPts val="600"/>
              </a:spcAft>
              <a:buClr>
                <a:schemeClr val="tx2"/>
              </a:buClr>
              <a:buFont typeface="+mj-lt"/>
              <a:buAutoNum type="arabicPeriod"/>
              <a:defRPr sz="1800">
                <a:solidFill>
                  <a:schemeClr val="tx2"/>
                </a:solidFill>
                <a:latin typeface="+mn-lt"/>
                <a:cs typeface="Arial" pitchFamily="34" charset="0"/>
              </a:defRPr>
            </a:lvl1pPr>
            <a:lvl2pPr>
              <a:buNone/>
              <a:defRPr/>
            </a:lvl2pPr>
            <a:lvl3pPr>
              <a:buNone/>
              <a:defRPr/>
            </a:lvl3pPr>
            <a:lvl4pPr>
              <a:buNone/>
              <a:defRPr/>
            </a:lvl4pPr>
            <a:lvl5pPr>
              <a:buNone/>
              <a:defRPr/>
            </a:lvl5pPr>
          </a:lstStyle>
          <a:p>
            <a:pPr lvl="0"/>
            <a:r>
              <a:rPr lang="es-ES"/>
              <a:t>Editar el estilo de texto del patrón</a:t>
            </a:r>
          </a:p>
        </p:txBody>
      </p:sp>
      <p:sp>
        <p:nvSpPr>
          <p:cNvPr id="5" name="Rectangle 43"/>
          <p:cNvSpPr>
            <a:spLocks noGrp="1" noChangeArrowheads="1"/>
          </p:cNvSpPr>
          <p:nvPr>
            <p:ph type="sldNum" sz="quarter" idx="12"/>
          </p:nvPr>
        </p:nvSpPr>
        <p:spPr/>
        <p:txBody>
          <a:bodyPr/>
          <a:lstStyle>
            <a:lvl1pPr>
              <a:defRPr/>
            </a:lvl1pPr>
          </a:lstStyle>
          <a:p>
            <a:pPr>
              <a:defRPr/>
            </a:pPr>
            <a:fld id="{E24A055E-C460-47F3-A6D3-4087B7E3A3DC}" type="slidenum">
              <a:rPr lang="en-GB"/>
              <a:pPr>
                <a:defRPr/>
              </a:pPr>
              <a:t>‹Nº›</a:t>
            </a:fld>
            <a:endParaRPr lang="en-GB"/>
          </a:p>
        </p:txBody>
      </p:sp>
      <p:sp>
        <p:nvSpPr>
          <p:cNvPr id="6" name="Title Placeholder 1"/>
          <p:cNvSpPr>
            <a:spLocks noGrp="1"/>
          </p:cNvSpPr>
          <p:nvPr>
            <p:ph type="title"/>
          </p:nvPr>
        </p:nvSpPr>
        <p:spPr>
          <a:xfrm>
            <a:off x="488504" y="1052736"/>
            <a:ext cx="8857108" cy="427509"/>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p>
        </p:txBody>
      </p:sp>
    </p:spTree>
    <p:extLst>
      <p:ext uri="{BB962C8B-B14F-4D97-AF65-F5344CB8AC3E}">
        <p14:creationId xmlns:p14="http://schemas.microsoft.com/office/powerpoint/2010/main" val="3652377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Índice con subapartados">
    <p:spTree>
      <p:nvGrpSpPr>
        <p:cNvPr id="1" name=""/>
        <p:cNvGrpSpPr/>
        <p:nvPr/>
      </p:nvGrpSpPr>
      <p:grpSpPr>
        <a:xfrm>
          <a:off x="0" y="0"/>
          <a:ext cx="0" cy="0"/>
          <a:chOff x="0" y="0"/>
          <a:chExt cx="0" cy="0"/>
        </a:xfrm>
      </p:grpSpPr>
      <p:sp>
        <p:nvSpPr>
          <p:cNvPr id="4" name="Line 45"/>
          <p:cNvSpPr>
            <a:spLocks noChangeShapeType="1"/>
          </p:cNvSpPr>
          <p:nvPr userDrawn="1"/>
        </p:nvSpPr>
        <p:spPr bwMode="auto">
          <a:xfrm>
            <a:off x="560388" y="1628775"/>
            <a:ext cx="10367962" cy="0"/>
          </a:xfrm>
          <a:prstGeom prst="line">
            <a:avLst/>
          </a:prstGeom>
          <a:noFill/>
          <a:ln w="9525">
            <a:solidFill>
              <a:schemeClr val="accent6"/>
            </a:solidFill>
            <a:round/>
            <a:headEnd/>
            <a:tailEnd/>
          </a:ln>
          <a:effectLst/>
        </p:spPr>
        <p:txBody>
          <a:bodyPr/>
          <a:lstStyle/>
          <a:p>
            <a:pPr>
              <a:defRPr/>
            </a:pPr>
            <a:endParaRPr lang="en-US"/>
          </a:p>
        </p:txBody>
      </p:sp>
      <p:sp>
        <p:nvSpPr>
          <p:cNvPr id="3" name="Content Placeholder 2"/>
          <p:cNvSpPr>
            <a:spLocks noGrp="1"/>
          </p:cNvSpPr>
          <p:nvPr>
            <p:ph idx="1"/>
          </p:nvPr>
        </p:nvSpPr>
        <p:spPr>
          <a:xfrm>
            <a:off x="632520" y="2060848"/>
            <a:ext cx="8771384" cy="4176464"/>
          </a:xfrm>
          <a:prstGeom prst="rect">
            <a:avLst/>
          </a:prstGeom>
        </p:spPr>
        <p:txBody>
          <a:bodyPr/>
          <a:lstStyle>
            <a:lvl1pPr marL="514350" indent="-514350" algn="just">
              <a:lnSpc>
                <a:spcPct val="100000"/>
              </a:lnSpc>
              <a:spcAft>
                <a:spcPts val="600"/>
              </a:spcAft>
              <a:buClr>
                <a:schemeClr val="tx2"/>
              </a:buClr>
              <a:buFont typeface="+mj-lt"/>
              <a:buAutoNum type="arabicPeriod"/>
              <a:defRPr sz="1800">
                <a:solidFill>
                  <a:schemeClr val="tx2"/>
                </a:solidFill>
                <a:latin typeface="+mn-lt"/>
                <a:cs typeface="Arial" pitchFamily="34" charset="0"/>
              </a:defRPr>
            </a:lvl1pPr>
            <a:lvl2pPr marL="914400" indent="-457200">
              <a:buClr>
                <a:schemeClr val="tx2">
                  <a:lumMod val="60000"/>
                  <a:lumOff val="40000"/>
                </a:schemeClr>
              </a:buClr>
              <a:buFont typeface="Arial" pitchFamily="34" charset="0"/>
              <a:buChar char="•"/>
              <a:defRPr sz="1600">
                <a:solidFill>
                  <a:schemeClr val="tx2">
                    <a:lumMod val="60000"/>
                    <a:lumOff val="40000"/>
                  </a:schemeClr>
                </a:solidFill>
                <a:latin typeface="+mn-lt"/>
                <a:cs typeface="Arial" pitchFamily="34" charset="0"/>
              </a:defRPr>
            </a:lvl2pPr>
            <a:lvl3pPr>
              <a:buNone/>
              <a:defRPr>
                <a:latin typeface="+mn-lt"/>
              </a:defRPr>
            </a:lvl3pPr>
            <a:lvl4pPr>
              <a:buNone/>
              <a:defRPr/>
            </a:lvl4pPr>
            <a:lvl5pPr>
              <a:buNone/>
              <a:defRPr/>
            </a:lvl5pPr>
          </a:lstStyle>
          <a:p>
            <a:pPr lvl="0"/>
            <a:r>
              <a:rPr lang="es-ES"/>
              <a:t>Editar el estilo de texto del patrón</a:t>
            </a:r>
          </a:p>
          <a:p>
            <a:pPr lvl="1"/>
            <a:r>
              <a:rPr lang="es-ES"/>
              <a:t>Segundo nivel</a:t>
            </a:r>
          </a:p>
          <a:p>
            <a:pPr lvl="2"/>
            <a:r>
              <a:rPr lang="es-ES"/>
              <a:t>Tercer nivel</a:t>
            </a:r>
          </a:p>
        </p:txBody>
      </p:sp>
      <p:sp>
        <p:nvSpPr>
          <p:cNvPr id="5" name="Rectangle 43"/>
          <p:cNvSpPr>
            <a:spLocks noGrp="1" noChangeArrowheads="1"/>
          </p:cNvSpPr>
          <p:nvPr>
            <p:ph type="sldNum" sz="quarter" idx="12"/>
          </p:nvPr>
        </p:nvSpPr>
        <p:spPr/>
        <p:txBody>
          <a:bodyPr/>
          <a:lstStyle>
            <a:lvl1pPr>
              <a:defRPr/>
            </a:lvl1pPr>
          </a:lstStyle>
          <a:p>
            <a:pPr>
              <a:defRPr/>
            </a:pPr>
            <a:fld id="{5477356E-3140-461F-BCD9-18583942F030}" type="slidenum">
              <a:rPr lang="en-GB"/>
              <a:pPr>
                <a:defRPr/>
              </a:pPr>
              <a:t>‹Nº›</a:t>
            </a:fld>
            <a:endParaRPr lang="en-GB"/>
          </a:p>
        </p:txBody>
      </p:sp>
      <p:sp>
        <p:nvSpPr>
          <p:cNvPr id="6" name="Title Placeholder 1"/>
          <p:cNvSpPr>
            <a:spLocks noGrp="1"/>
          </p:cNvSpPr>
          <p:nvPr>
            <p:ph type="title"/>
          </p:nvPr>
        </p:nvSpPr>
        <p:spPr>
          <a:xfrm>
            <a:off x="488504" y="1052736"/>
            <a:ext cx="8857108" cy="427509"/>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endParaRPr lang="es-ES" dirty="0"/>
          </a:p>
        </p:txBody>
      </p:sp>
    </p:spTree>
    <p:extLst>
      <p:ext uri="{BB962C8B-B14F-4D97-AF65-F5344CB8AC3E}">
        <p14:creationId xmlns:p14="http://schemas.microsoft.com/office/powerpoint/2010/main" val="1640557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ortadilla">
    <p:spTree>
      <p:nvGrpSpPr>
        <p:cNvPr id="1" name=""/>
        <p:cNvGrpSpPr/>
        <p:nvPr/>
      </p:nvGrpSpPr>
      <p:grpSpPr>
        <a:xfrm>
          <a:off x="0" y="0"/>
          <a:ext cx="0" cy="0"/>
          <a:chOff x="0" y="0"/>
          <a:chExt cx="0" cy="0"/>
        </a:xfrm>
      </p:grpSpPr>
      <p:sp>
        <p:nvSpPr>
          <p:cNvPr id="5" name="Line 45"/>
          <p:cNvSpPr>
            <a:spLocks noChangeShapeType="1"/>
          </p:cNvSpPr>
          <p:nvPr userDrawn="1"/>
        </p:nvSpPr>
        <p:spPr bwMode="auto">
          <a:xfrm rot="16200000">
            <a:off x="964407" y="3140869"/>
            <a:ext cx="1008062" cy="0"/>
          </a:xfrm>
          <a:prstGeom prst="line">
            <a:avLst/>
          </a:prstGeom>
          <a:noFill/>
          <a:ln w="57150">
            <a:solidFill>
              <a:schemeClr val="accent6"/>
            </a:solidFill>
            <a:round/>
            <a:headEnd/>
            <a:tailEnd/>
          </a:ln>
          <a:effectLst/>
        </p:spPr>
        <p:txBody>
          <a:bodyPr/>
          <a:lstStyle/>
          <a:p>
            <a:pPr>
              <a:defRPr/>
            </a:pPr>
            <a:endParaRPr lang="en-US"/>
          </a:p>
        </p:txBody>
      </p:sp>
      <p:sp>
        <p:nvSpPr>
          <p:cNvPr id="6" name="Slide Number Placeholder 2"/>
          <p:cNvSpPr>
            <a:spLocks noGrp="1"/>
          </p:cNvSpPr>
          <p:nvPr>
            <p:ph type="sldNum" sz="quarter" idx="10"/>
          </p:nvPr>
        </p:nvSpPr>
        <p:spPr/>
        <p:txBody>
          <a:bodyPr/>
          <a:lstStyle>
            <a:lvl1pPr>
              <a:defRPr/>
            </a:lvl1pPr>
          </a:lstStyle>
          <a:p>
            <a:pPr>
              <a:defRPr/>
            </a:pPr>
            <a:fld id="{8E8F3E4C-95F3-4F00-A334-74105574FD2E}" type="slidenum">
              <a:rPr lang="en-GB"/>
              <a:pPr>
                <a:defRPr/>
              </a:pPr>
              <a:t>‹Nº›</a:t>
            </a:fld>
            <a:endParaRPr lang="en-GB"/>
          </a:p>
        </p:txBody>
      </p:sp>
      <p:sp>
        <p:nvSpPr>
          <p:cNvPr id="7" name="Subtitle 2"/>
          <p:cNvSpPr>
            <a:spLocks noGrp="1"/>
          </p:cNvSpPr>
          <p:nvPr>
            <p:ph type="subTitle" idx="11"/>
          </p:nvPr>
        </p:nvSpPr>
        <p:spPr>
          <a:xfrm>
            <a:off x="0" y="2396480"/>
            <a:ext cx="1352600" cy="1752600"/>
          </a:xfrm>
          <a:prstGeom prst="rect">
            <a:avLst/>
          </a:prstGeom>
        </p:spPr>
        <p:txBody>
          <a:bodyPr/>
          <a:lstStyle>
            <a:lvl1pPr marL="0" indent="0" algn="r">
              <a:buNone/>
              <a:defRPr sz="9000" b="1">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p>
        </p:txBody>
      </p:sp>
      <p:sp>
        <p:nvSpPr>
          <p:cNvPr id="8" name="Title 1"/>
          <p:cNvSpPr>
            <a:spLocks noGrp="1"/>
          </p:cNvSpPr>
          <p:nvPr>
            <p:ph type="ctrTitle"/>
          </p:nvPr>
        </p:nvSpPr>
        <p:spPr>
          <a:xfrm>
            <a:off x="1640632" y="2492896"/>
            <a:ext cx="7344816" cy="1109861"/>
          </a:xfrm>
          <a:prstGeom prst="rect">
            <a:avLst/>
          </a:prstGeom>
        </p:spPr>
        <p:txBody>
          <a:bodyPr/>
          <a:lstStyle>
            <a:lvl1pPr algn="l">
              <a:defRPr sz="4000"/>
            </a:lvl1pPr>
          </a:lstStyle>
          <a:p>
            <a:r>
              <a:rPr lang="es-ES" dirty="0"/>
              <a:t>Haga clic para modificar el estilo de título del patrón</a:t>
            </a:r>
          </a:p>
        </p:txBody>
      </p:sp>
    </p:spTree>
    <p:extLst>
      <p:ext uri="{BB962C8B-B14F-4D97-AF65-F5344CB8AC3E}">
        <p14:creationId xmlns:p14="http://schemas.microsoft.com/office/powerpoint/2010/main" val="491162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o a 2 columnas">
    <p:spTree>
      <p:nvGrpSpPr>
        <p:cNvPr id="1" name=""/>
        <p:cNvGrpSpPr/>
        <p:nvPr/>
      </p:nvGrpSpPr>
      <p:grpSpPr>
        <a:xfrm>
          <a:off x="0" y="0"/>
          <a:ext cx="0" cy="0"/>
          <a:chOff x="0" y="0"/>
          <a:chExt cx="0" cy="0"/>
        </a:xfrm>
      </p:grpSpPr>
      <p:sp>
        <p:nvSpPr>
          <p:cNvPr id="6" name="Rectangle 43"/>
          <p:cNvSpPr>
            <a:spLocks noGrp="1" noChangeArrowheads="1"/>
          </p:cNvSpPr>
          <p:nvPr>
            <p:ph type="sldNum" sz="quarter" idx="15"/>
          </p:nvPr>
        </p:nvSpPr>
        <p:spPr>
          <a:ln/>
        </p:spPr>
        <p:txBody>
          <a:bodyPr/>
          <a:lstStyle>
            <a:lvl1pPr>
              <a:defRPr/>
            </a:lvl1pPr>
          </a:lstStyle>
          <a:p>
            <a:pPr>
              <a:defRPr/>
            </a:pPr>
            <a:fld id="{16041329-5C35-46BF-B57A-F33C37E7AD1E}" type="slidenum">
              <a:rPr lang="en-GB"/>
              <a:pPr>
                <a:defRPr/>
              </a:pPr>
              <a:t>‹Nº›</a:t>
            </a:fld>
            <a:endParaRPr lang="en-GB"/>
          </a:p>
        </p:txBody>
      </p:sp>
      <p:sp>
        <p:nvSpPr>
          <p:cNvPr id="8" name="Title Placeholder 1"/>
          <p:cNvSpPr>
            <a:spLocks noGrp="1"/>
          </p:cNvSpPr>
          <p:nvPr>
            <p:ph type="title"/>
          </p:nvPr>
        </p:nvSpPr>
        <p:spPr>
          <a:xfrm>
            <a:off x="488504" y="1052736"/>
            <a:ext cx="8857108" cy="936104"/>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endParaRPr lang="es-ES" dirty="0"/>
          </a:p>
        </p:txBody>
      </p:sp>
      <p:sp>
        <p:nvSpPr>
          <p:cNvPr id="9"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3" name="Text Placeholder 2"/>
          <p:cNvSpPr>
            <a:spLocks noGrp="1"/>
          </p:cNvSpPr>
          <p:nvPr>
            <p:ph type="body" sz="quarter" idx="21"/>
          </p:nvPr>
        </p:nvSpPr>
        <p:spPr>
          <a:xfrm>
            <a:off x="344488" y="2132856"/>
            <a:ext cx="9073008" cy="3024336"/>
          </a:xfrm>
          <a:prstGeom prst="rect">
            <a:avLst/>
          </a:prstGeom>
        </p:spPr>
        <p:txBody>
          <a:bodyPr numCol="2"/>
          <a:lstStyle>
            <a:lvl1pPr marL="10800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s-ES"/>
              <a:t>Editar el estilo de texto del patrón</a:t>
            </a:r>
          </a:p>
        </p:txBody>
      </p:sp>
      <p:sp>
        <p:nvSpPr>
          <p:cNvPr id="5" name="Text Placeholder 4"/>
          <p:cNvSpPr>
            <a:spLocks noGrp="1"/>
          </p:cNvSpPr>
          <p:nvPr>
            <p:ph type="body" sz="quarter" idx="22"/>
          </p:nvPr>
        </p:nvSpPr>
        <p:spPr>
          <a:xfrm>
            <a:off x="488504" y="5588744"/>
            <a:ext cx="8928992" cy="648568"/>
          </a:xfrm>
          <a:prstGeom prst="rect">
            <a:avLst/>
          </a:prstGeom>
          <a:solidFill>
            <a:schemeClr val="tx2"/>
          </a:solidFill>
        </p:spPr>
        <p:txBody>
          <a:bodyPr/>
          <a:lstStyle>
            <a:lvl1pPr marL="0" indent="0">
              <a:buNone/>
              <a:defRPr sz="1600">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s-ES"/>
              <a:t>Editar el estilo de texto del patrón</a:t>
            </a:r>
          </a:p>
        </p:txBody>
      </p:sp>
    </p:spTree>
    <p:extLst>
      <p:ext uri="{BB962C8B-B14F-4D97-AF65-F5344CB8AC3E}">
        <p14:creationId xmlns:p14="http://schemas.microsoft.com/office/powerpoint/2010/main" val="31169420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o corto a 1 columna">
    <p:spTree>
      <p:nvGrpSpPr>
        <p:cNvPr id="1" name=""/>
        <p:cNvGrpSpPr/>
        <p:nvPr/>
      </p:nvGrpSpPr>
      <p:grpSpPr>
        <a:xfrm>
          <a:off x="0" y="0"/>
          <a:ext cx="0" cy="0"/>
          <a:chOff x="0" y="0"/>
          <a:chExt cx="0" cy="0"/>
        </a:xfrm>
      </p:grpSpPr>
      <p:sp>
        <p:nvSpPr>
          <p:cNvPr id="5" name="Rectangle 43"/>
          <p:cNvSpPr>
            <a:spLocks noGrp="1" noChangeArrowheads="1"/>
          </p:cNvSpPr>
          <p:nvPr>
            <p:ph type="sldNum" sz="quarter" idx="14"/>
          </p:nvPr>
        </p:nvSpPr>
        <p:spPr>
          <a:ln/>
        </p:spPr>
        <p:txBody>
          <a:bodyPr/>
          <a:lstStyle>
            <a:lvl1pPr>
              <a:defRPr/>
            </a:lvl1pPr>
          </a:lstStyle>
          <a:p>
            <a:pPr>
              <a:defRPr/>
            </a:pPr>
            <a:fld id="{BA4544FE-C3EC-4F2C-B1BD-C326F94794C2}" type="slidenum">
              <a:rPr lang="en-GB"/>
              <a:pPr>
                <a:defRPr/>
              </a:pPr>
              <a:t>‹Nº›</a:t>
            </a:fld>
            <a:endParaRPr lang="en-GB"/>
          </a:p>
        </p:txBody>
      </p:sp>
      <p:sp>
        <p:nvSpPr>
          <p:cNvPr id="6" name="Title Placeholder 1"/>
          <p:cNvSpPr>
            <a:spLocks noGrp="1"/>
          </p:cNvSpPr>
          <p:nvPr>
            <p:ph type="title"/>
          </p:nvPr>
        </p:nvSpPr>
        <p:spPr>
          <a:xfrm>
            <a:off x="488504" y="1052736"/>
            <a:ext cx="8857108" cy="936104"/>
          </a:xfrm>
          <a:prstGeom prst="rect">
            <a:avLst/>
          </a:prstGeom>
        </p:spPr>
        <p:txBody>
          <a:bodyPr vert="horz" lIns="91440" tIns="45720" rIns="91440" bIns="45720" rtlCol="0" anchor="ctr">
            <a:normAutofit/>
          </a:bodyPr>
          <a:lstStyle>
            <a:lvl1pPr algn="l">
              <a:defRPr sz="3200"/>
            </a:lvl1pPr>
          </a:lstStyle>
          <a:p>
            <a:r>
              <a:rPr lang="es-ES"/>
              <a:t>Haga clic para modificar el estilo de título del patrón</a:t>
            </a:r>
            <a:endParaRPr lang="es-ES" dirty="0"/>
          </a:p>
        </p:txBody>
      </p:sp>
      <p:sp>
        <p:nvSpPr>
          <p:cNvPr id="8"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3" name="Text Placeholder 2"/>
          <p:cNvSpPr>
            <a:spLocks noGrp="1"/>
          </p:cNvSpPr>
          <p:nvPr>
            <p:ph type="body" sz="quarter" idx="21"/>
          </p:nvPr>
        </p:nvSpPr>
        <p:spPr>
          <a:xfrm>
            <a:off x="344488" y="2132857"/>
            <a:ext cx="9073007" cy="3096343"/>
          </a:xfrm>
          <a:prstGeom prst="rect">
            <a:avLst/>
          </a:prstGeom>
        </p:spPr>
        <p:txBody>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s-ES"/>
              <a:t>Editar el estilo de texto del patrón</a:t>
            </a:r>
          </a:p>
        </p:txBody>
      </p:sp>
    </p:spTree>
    <p:extLst>
      <p:ext uri="{BB962C8B-B14F-4D97-AF65-F5344CB8AC3E}">
        <p14:creationId xmlns:p14="http://schemas.microsoft.com/office/powerpoint/2010/main" val="821492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llets">
    <p:spTree>
      <p:nvGrpSpPr>
        <p:cNvPr id="1" name=""/>
        <p:cNvGrpSpPr/>
        <p:nvPr/>
      </p:nvGrpSpPr>
      <p:grpSpPr>
        <a:xfrm>
          <a:off x="0" y="0"/>
          <a:ext cx="0" cy="0"/>
          <a:chOff x="0" y="0"/>
          <a:chExt cx="0" cy="0"/>
        </a:xfrm>
      </p:grpSpPr>
      <p:sp>
        <p:nvSpPr>
          <p:cNvPr id="5" name="Rectangle 43"/>
          <p:cNvSpPr>
            <a:spLocks noGrp="1" noChangeArrowheads="1"/>
          </p:cNvSpPr>
          <p:nvPr>
            <p:ph type="sldNum" sz="quarter" idx="14"/>
          </p:nvPr>
        </p:nvSpPr>
        <p:spPr>
          <a:ln/>
        </p:spPr>
        <p:txBody>
          <a:bodyPr/>
          <a:lstStyle>
            <a:lvl1pPr>
              <a:defRPr/>
            </a:lvl1pPr>
          </a:lstStyle>
          <a:p>
            <a:pPr>
              <a:defRPr/>
            </a:pPr>
            <a:fld id="{56623650-3B47-4B5A-8680-D8ACAC37BA74}" type="slidenum">
              <a:rPr lang="en-GB"/>
              <a:pPr>
                <a:defRPr/>
              </a:pPr>
              <a:t>‹Nº›</a:t>
            </a:fld>
            <a:endParaRPr lang="en-GB"/>
          </a:p>
        </p:txBody>
      </p:sp>
      <p:sp>
        <p:nvSpPr>
          <p:cNvPr id="8" name="Text Placeholder 5"/>
          <p:cNvSpPr>
            <a:spLocks noGrp="1"/>
          </p:cNvSpPr>
          <p:nvPr>
            <p:ph type="body" sz="quarter" idx="20"/>
          </p:nvPr>
        </p:nvSpPr>
        <p:spPr>
          <a:xfrm>
            <a:off x="488504" y="692696"/>
            <a:ext cx="8856984" cy="359395"/>
          </a:xfrm>
          <a:prstGeom prst="rect">
            <a:avLst/>
          </a:prstGeom>
        </p:spPr>
        <p:txBody>
          <a:bodyPr/>
          <a:lstStyle>
            <a:lvl1pPr marL="0" indent="0">
              <a:buNone/>
              <a:defRPr sz="1000"/>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s-ES"/>
              <a:t>Editar el estilo de texto del patrón</a:t>
            </a:r>
          </a:p>
        </p:txBody>
      </p:sp>
      <p:sp>
        <p:nvSpPr>
          <p:cNvPr id="3" name="Text Placeholder 2"/>
          <p:cNvSpPr>
            <a:spLocks noGrp="1"/>
          </p:cNvSpPr>
          <p:nvPr>
            <p:ph type="body" sz="quarter" idx="21"/>
          </p:nvPr>
        </p:nvSpPr>
        <p:spPr>
          <a:xfrm>
            <a:off x="488504" y="2132856"/>
            <a:ext cx="8928992" cy="3096343"/>
          </a:xfrm>
          <a:prstGeom prst="rect">
            <a:avLst/>
          </a:prstGeom>
        </p:spPr>
        <p:txBody>
          <a:bodyPr/>
          <a:lstStyle>
            <a:lvl1pPr marL="342900" indent="-342900">
              <a:buClr>
                <a:schemeClr val="tx2">
                  <a:lumMod val="50000"/>
                </a:schemeClr>
              </a:buClr>
              <a:buFont typeface="Courier New" pitchFamily="49" charset="0"/>
              <a:buChar char="o"/>
              <a:defRPr sz="1600">
                <a:solidFill>
                  <a:schemeClr val="tx2">
                    <a:lumMod val="50000"/>
                  </a:schemeClr>
                </a:solidFill>
              </a:defRPr>
            </a:lvl1pPr>
            <a:lvl2pPr marL="742950" indent="-285750">
              <a:buFont typeface="Wingdings" pitchFamily="2" charset="2"/>
              <a:buChar char="§"/>
              <a:defRPr sz="1600">
                <a:solidFill>
                  <a:schemeClr val="tx2"/>
                </a:solidFill>
              </a:defRPr>
            </a:lvl2pPr>
            <a:lvl3pPr>
              <a:defRPr sz="1600">
                <a:solidFill>
                  <a:schemeClr val="tx2">
                    <a:lumMod val="60000"/>
                    <a:lumOff val="40000"/>
                  </a:schemeClr>
                </a:solidFill>
              </a:defRPr>
            </a:lvl3pPr>
          </a:lstStyle>
          <a:p>
            <a:pPr lvl="0"/>
            <a:r>
              <a:rPr lang="es-ES"/>
              <a:t>Editar el estilo de texto del patrón</a:t>
            </a:r>
          </a:p>
          <a:p>
            <a:pPr lvl="1"/>
            <a:r>
              <a:rPr lang="es-ES"/>
              <a:t>Segundo nivel</a:t>
            </a:r>
          </a:p>
          <a:p>
            <a:pPr lvl="2"/>
            <a:r>
              <a:rPr lang="es-ES"/>
              <a:t>Tercer nivel</a:t>
            </a:r>
          </a:p>
        </p:txBody>
      </p:sp>
      <p:sp>
        <p:nvSpPr>
          <p:cNvPr id="7" name="Título 6">
            <a:extLst>
              <a:ext uri="{FF2B5EF4-FFF2-40B4-BE49-F238E27FC236}">
                <a16:creationId xmlns:a16="http://schemas.microsoft.com/office/drawing/2014/main" id="{92D6B548-F964-49F0-91ED-7B3CFAC56508}"/>
              </a:ext>
            </a:extLst>
          </p:cNvPr>
          <p:cNvSpPr>
            <a:spLocks noGrp="1"/>
          </p:cNvSpPr>
          <p:nvPr>
            <p:ph type="title"/>
          </p:nvPr>
        </p:nvSpPr>
        <p:spPr>
          <a:xfrm>
            <a:off x="681038" y="365125"/>
            <a:ext cx="8543925" cy="1325563"/>
          </a:xfrm>
          <a:prstGeom prst="rect">
            <a:avLst/>
          </a:prstGeom>
        </p:spPr>
        <p:txBody>
          <a:bodyPr/>
          <a:lstStyle/>
          <a:p>
            <a:r>
              <a:rPr lang="es-ES"/>
              <a:t>Haga clic para modificar el estilo de título del patrón</a:t>
            </a:r>
            <a:endParaRPr lang="es-MX"/>
          </a:p>
        </p:txBody>
      </p:sp>
    </p:spTree>
    <p:extLst>
      <p:ext uri="{BB962C8B-B14F-4D97-AF65-F5344CB8AC3E}">
        <p14:creationId xmlns:p14="http://schemas.microsoft.com/office/powerpoint/2010/main" val="2625332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3"/>
          <p:cNvPicPr>
            <a:picLocks noChangeAspect="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53975" y="15875"/>
            <a:ext cx="6508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31"/>
          <p:cNvSpPr>
            <a:spLocks noChangeArrowheads="1"/>
          </p:cNvSpPr>
          <p:nvPr/>
        </p:nvSpPr>
        <p:spPr bwMode="auto">
          <a:xfrm>
            <a:off x="-87313" y="549275"/>
            <a:ext cx="10153651" cy="44450"/>
          </a:xfrm>
          <a:prstGeom prst="rect">
            <a:avLst/>
          </a:prstGeom>
          <a:solidFill>
            <a:schemeClr val="accent6"/>
          </a:solidFill>
          <a:ln w="9525">
            <a:solidFill>
              <a:schemeClr val="accent6"/>
            </a:solidFill>
            <a:miter lim="800000"/>
            <a:headEnd/>
            <a:tailEnd/>
          </a:ln>
          <a:effectLst/>
        </p:spPr>
        <p:txBody>
          <a:bodyPr wrap="none" anchor="ctr"/>
          <a:lstStyle/>
          <a:p>
            <a:pPr>
              <a:defRPr/>
            </a:pPr>
            <a:endParaRPr lang="en-US"/>
          </a:p>
        </p:txBody>
      </p:sp>
      <p:sp>
        <p:nvSpPr>
          <p:cNvPr id="1067" name="Rectangle 43"/>
          <p:cNvSpPr>
            <a:spLocks noGrp="1" noChangeArrowheads="1"/>
          </p:cNvSpPr>
          <p:nvPr>
            <p:ph type="sldNum" sz="quarter" idx="4"/>
          </p:nvPr>
        </p:nvSpPr>
        <p:spPr bwMode="auto">
          <a:xfrm>
            <a:off x="8769350" y="6553200"/>
            <a:ext cx="106045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latin typeface="Arial" pitchFamily="34" charset="0"/>
              </a:defRPr>
            </a:lvl1pPr>
          </a:lstStyle>
          <a:p>
            <a:pPr>
              <a:defRPr/>
            </a:pPr>
            <a:fld id="{AA05AA80-E33F-4D2D-A31B-6ECE2045C248}" type="slidenum">
              <a:rPr lang="en-GB"/>
              <a:pPr>
                <a:defRPr/>
              </a:pPr>
              <a:t>‹Nº›</a:t>
            </a:fld>
            <a:endParaRPr lang="en-GB"/>
          </a:p>
        </p:txBody>
      </p:sp>
      <p:sp>
        <p:nvSpPr>
          <p:cNvPr id="1030" name="Line 45"/>
          <p:cNvSpPr>
            <a:spLocks noChangeShapeType="1"/>
          </p:cNvSpPr>
          <p:nvPr/>
        </p:nvSpPr>
        <p:spPr bwMode="auto">
          <a:xfrm>
            <a:off x="-447675" y="6524625"/>
            <a:ext cx="10656888" cy="0"/>
          </a:xfrm>
          <a:prstGeom prst="line">
            <a:avLst/>
          </a:prstGeom>
          <a:noFill/>
          <a:ln w="9525">
            <a:solidFill>
              <a:schemeClr val="tx2"/>
            </a:solidFill>
            <a:round/>
            <a:headEnd/>
            <a:tailEnd/>
          </a:ln>
          <a:extLst>
            <a:ext uri="{909E8E84-426E-40DD-AFC4-6F175D3DCCD1}">
              <a14:hiddenFill xmlns:a14="http://schemas.microsoft.com/office/drawing/2010/main">
                <a:noFill/>
              </a14:hiddenFill>
            </a:ext>
          </a:extLst>
        </p:spPr>
        <p:txBody>
          <a:bodyPr/>
          <a:lstStyle/>
          <a:p>
            <a:endParaRPr lang="es-ES"/>
          </a:p>
        </p:txBody>
      </p:sp>
      <p:sp>
        <p:nvSpPr>
          <p:cNvPr id="1031" name="Rectangle 31"/>
          <p:cNvSpPr>
            <a:spLocks noChangeArrowheads="1"/>
          </p:cNvSpPr>
          <p:nvPr/>
        </p:nvSpPr>
        <p:spPr bwMode="auto">
          <a:xfrm>
            <a:off x="-87313" y="503238"/>
            <a:ext cx="10153651" cy="4603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1032" name="Text Box 40"/>
          <p:cNvSpPr txBox="1">
            <a:spLocks noChangeArrowheads="1"/>
          </p:cNvSpPr>
          <p:nvPr/>
        </p:nvSpPr>
        <p:spPr bwMode="auto">
          <a:xfrm>
            <a:off x="920750" y="69850"/>
            <a:ext cx="1008063" cy="400050"/>
          </a:xfrm>
          <a:prstGeom prst="rect">
            <a:avLst/>
          </a:prstGeom>
          <a:noFill/>
          <a:ln>
            <a:noFill/>
          </a:ln>
        </p:spPr>
        <p:txBody>
          <a:bodyPr>
            <a:spAutoFit/>
          </a:bodyPr>
          <a:lstStyle>
            <a:lvl1pPr eaLnBrk="0" hangingPunct="0">
              <a:defRPr sz="2400">
                <a:solidFill>
                  <a:schemeClr val="tx1"/>
                </a:solidFill>
                <a:latin typeface="Arial" charset="0"/>
              </a:defRPr>
            </a:lvl1pPr>
            <a:lvl2pPr marL="742950" indent="-285750" eaLnBrk="0" hangingPunct="0">
              <a:defRPr sz="2400">
                <a:solidFill>
                  <a:schemeClr val="tx1"/>
                </a:solidFill>
                <a:latin typeface="Arial" charset="0"/>
              </a:defRPr>
            </a:lvl2pPr>
            <a:lvl3pPr marL="1143000" indent="-228600" eaLnBrk="0" hangingPunct="0">
              <a:defRPr sz="2400">
                <a:solidFill>
                  <a:schemeClr val="tx1"/>
                </a:solidFill>
                <a:latin typeface="Arial" charset="0"/>
              </a:defRPr>
            </a:lvl3pPr>
            <a:lvl4pPr marL="1600200" indent="-228600" eaLnBrk="0" hangingPunct="0">
              <a:defRPr sz="2400">
                <a:solidFill>
                  <a:schemeClr val="tx1"/>
                </a:solidFill>
                <a:latin typeface="Arial" charset="0"/>
              </a:defRPr>
            </a:lvl4pPr>
            <a:lvl5pPr marL="2057400" indent="-228600" eaLnBrk="0" hangingPunct="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eaLnBrk="1" hangingPunct="1">
              <a:spcBef>
                <a:spcPct val="50000"/>
              </a:spcBef>
              <a:defRPr/>
            </a:pPr>
            <a:r>
              <a:rPr lang="es-ES" sz="1000" dirty="0">
                <a:latin typeface="+mn-lt"/>
              </a:rPr>
              <a:t>Título del área en Arial 10 pt</a:t>
            </a:r>
          </a:p>
        </p:txBody>
      </p:sp>
      <p:cxnSp>
        <p:nvCxnSpPr>
          <p:cNvPr id="1033" name="Straight Connector 2"/>
          <p:cNvCxnSpPr>
            <a:cxnSpLocks noChangeShapeType="1"/>
          </p:cNvCxnSpPr>
          <p:nvPr/>
        </p:nvCxnSpPr>
        <p:spPr bwMode="auto">
          <a:xfrm>
            <a:off x="849313" y="69850"/>
            <a:ext cx="0" cy="334963"/>
          </a:xfrm>
          <a:prstGeom prst="line">
            <a:avLst/>
          </a:prstGeom>
          <a:noFill/>
          <a:ln w="9525" algn="ctr">
            <a:solidFill>
              <a:schemeClr val="tx2"/>
            </a:solidFill>
            <a:round/>
            <a:headEnd/>
            <a:tailEnd/>
          </a:ln>
          <a:extLst>
            <a:ext uri="{909E8E84-426E-40DD-AFC4-6F175D3DCCD1}">
              <a14:hiddenFill xmlns:a14="http://schemas.microsoft.com/office/drawing/2010/main">
                <a:noFill/>
              </a14:hiddenFill>
            </a:ext>
          </a:extLst>
        </p:spPr>
      </p:cxnSp>
    </p:spTree>
  </p:cSld>
  <p:clrMap bg1="lt1" tx1="dk1" bg2="lt2" tx2="dk2" accent1="accent1" accent2="accent2" accent3="accent3" accent4="accent4" accent5="accent5" accent6="accent6" hlink="hlink" folHlink="folHlink"/>
  <p:sldLayoutIdLst>
    <p:sldLayoutId id="2147484454" r:id="rId1"/>
    <p:sldLayoutId id="2147484455" r:id="rId2"/>
    <p:sldLayoutId id="2147484456" r:id="rId3"/>
    <p:sldLayoutId id="2147484457" r:id="rId4"/>
    <p:sldLayoutId id="2147484458" r:id="rId5"/>
    <p:sldLayoutId id="2147484459" r:id="rId6"/>
    <p:sldLayoutId id="2147484444" r:id="rId7"/>
    <p:sldLayoutId id="2147484445" r:id="rId8"/>
    <p:sldLayoutId id="2147484446" r:id="rId9"/>
    <p:sldLayoutId id="2147484447" r:id="rId10"/>
    <p:sldLayoutId id="2147484448" r:id="rId11"/>
    <p:sldLayoutId id="2147484449" r:id="rId12"/>
    <p:sldLayoutId id="2147484450" r:id="rId13"/>
    <p:sldLayoutId id="2147484451" r:id="rId14"/>
    <p:sldLayoutId id="2147484452" r:id="rId15"/>
    <p:sldLayoutId id="2147484453" r:id="rId16"/>
    <p:sldLayoutId id="2147484460" r:id="rId17"/>
    <p:sldLayoutId id="2147484461" r:id="rId18"/>
    <p:sldLayoutId id="2147484462" r:id="rId19"/>
    <p:sldLayoutId id="2147484463" r:id="rId20"/>
    <p:sldLayoutId id="2147484464" r:id="rId21"/>
  </p:sldLayoutIdLst>
  <p:hf hdr="0" ftr="0" dt="0"/>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defRPr>
      </a:lvl2pPr>
      <a:lvl3pPr algn="ctr" rtl="0" eaLnBrk="1" fontAlgn="base" hangingPunct="1">
        <a:spcBef>
          <a:spcPct val="0"/>
        </a:spcBef>
        <a:spcAft>
          <a:spcPct val="0"/>
        </a:spcAft>
        <a:defRPr sz="4400">
          <a:solidFill>
            <a:schemeClr val="tx2"/>
          </a:solidFill>
          <a:latin typeface="Arial" pitchFamily="34" charset="0"/>
        </a:defRPr>
      </a:lvl3pPr>
      <a:lvl4pPr algn="ctr" rtl="0" eaLnBrk="1" fontAlgn="base" hangingPunct="1">
        <a:spcBef>
          <a:spcPct val="0"/>
        </a:spcBef>
        <a:spcAft>
          <a:spcPct val="0"/>
        </a:spcAft>
        <a:defRPr sz="4400">
          <a:solidFill>
            <a:schemeClr val="tx2"/>
          </a:solidFill>
          <a:latin typeface="Arial" pitchFamily="34" charset="0"/>
        </a:defRPr>
      </a:lvl4pPr>
      <a:lvl5pPr algn="ctr" rtl="0" eaLnBrk="1" fontAlgn="base" hangingPunct="1">
        <a:spcBef>
          <a:spcPct val="0"/>
        </a:spcBef>
        <a:spcAft>
          <a:spcPct val="0"/>
        </a:spcAft>
        <a:defRPr sz="4400">
          <a:solidFill>
            <a:schemeClr val="tx2"/>
          </a:solidFill>
          <a:latin typeface="Arial" pitchFamily="34" charset="0"/>
        </a:defRPr>
      </a:lvl5pPr>
      <a:lvl6pPr marL="457200" algn="ctr" rtl="0" eaLnBrk="1" fontAlgn="base" hangingPunct="1">
        <a:spcBef>
          <a:spcPct val="0"/>
        </a:spcBef>
        <a:spcAft>
          <a:spcPct val="0"/>
        </a:spcAft>
        <a:defRPr sz="4400">
          <a:solidFill>
            <a:schemeClr val="tx2"/>
          </a:solidFill>
          <a:latin typeface="Times New Roman" pitchFamily="18" charset="0"/>
        </a:defRPr>
      </a:lvl6pPr>
      <a:lvl7pPr marL="914400" algn="ctr" rtl="0" eaLnBrk="1" fontAlgn="base" hangingPunct="1">
        <a:spcBef>
          <a:spcPct val="0"/>
        </a:spcBef>
        <a:spcAft>
          <a:spcPct val="0"/>
        </a:spcAft>
        <a:defRPr sz="4400">
          <a:solidFill>
            <a:schemeClr val="tx2"/>
          </a:solidFill>
          <a:latin typeface="Times New Roman" pitchFamily="18" charset="0"/>
        </a:defRPr>
      </a:lvl7pPr>
      <a:lvl8pPr marL="1371600" algn="ctr" rtl="0" eaLnBrk="1" fontAlgn="base" hangingPunct="1">
        <a:spcBef>
          <a:spcPct val="0"/>
        </a:spcBef>
        <a:spcAft>
          <a:spcPct val="0"/>
        </a:spcAft>
        <a:defRPr sz="4400">
          <a:solidFill>
            <a:schemeClr val="tx2"/>
          </a:solidFill>
          <a:latin typeface="Times New Roman" pitchFamily="18" charset="0"/>
        </a:defRPr>
      </a:lvl8pPr>
      <a:lvl9pPr marL="1828800" algn="ctr" rtl="0" eaLnBrk="1" fontAlgn="base" hangingPunct="1">
        <a:spcBef>
          <a:spcPct val="0"/>
        </a:spcBef>
        <a:spcAft>
          <a:spcPct val="0"/>
        </a:spcAft>
        <a:defRPr sz="4400">
          <a:solidFill>
            <a:schemeClr val="tx2"/>
          </a:solidFill>
          <a:latin typeface="Times New Roman" pitchFamily="18"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pypi.org/" TargetMode="Externa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nbviewer.jupyter.org/" TargetMode="External"/><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hyperlink" Target="https://docs.python.org/2/tutorial/datastructures.html" TargetMode="Externa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hyperlink" Target="http://zetcode.com/lang/python/keywords/" TargetMode="External"/><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30.tmp"/><Relationship Id="rId2" Type="http://schemas.openxmlformats.org/officeDocument/2006/relationships/image" Target="../media/image29.tmp"/><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31.tmp"/><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32.tmp"/><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33.tmp"/><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image" Target="../media/image34.tmp"/><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35.tmp"/><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36.tmp"/><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37.tmp"/><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gif"/><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jpeg"/><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hyperlink" Target="https://docs.scipy.org/doc/numpy-1.16.0/reference/routines.random.html" TargetMode="External"/><Relationship Id="rId1" Type="http://schemas.openxmlformats.org/officeDocument/2006/relationships/slideLayout" Target="../slideLayouts/slideLayout9.xml"/><Relationship Id="rId4" Type="http://schemas.openxmlformats.org/officeDocument/2006/relationships/image" Target="../media/image5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image" Target="../media/image66.png"/><Relationship Id="rId1" Type="http://schemas.openxmlformats.org/officeDocument/2006/relationships/slideLayout" Target="../slideLayouts/slideLayout9.xml"/><Relationship Id="rId4" Type="http://schemas.openxmlformats.org/officeDocument/2006/relationships/image" Target="../media/image54.png"/></Relationships>
</file>

<file path=ppt/slides/_rels/slide47.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3" Type="http://schemas.openxmlformats.org/officeDocument/2006/relationships/image" Target="../media/image70.png"/><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image" Target="../media/image72.png"/><Relationship Id="rId1" Type="http://schemas.openxmlformats.org/officeDocument/2006/relationships/slideLayout" Target="../slideLayouts/slideLayout9.xml"/><Relationship Id="rId4" Type="http://schemas.openxmlformats.org/officeDocument/2006/relationships/image" Target="../media/image73.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2" Type="http://schemas.openxmlformats.org/officeDocument/2006/relationships/hyperlink" Target="https://pandas.pydata.org/pandas-docs/stable/index.html" TargetMode="Externa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image" Target="../media/image58.emf"/><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2" Type="http://schemas.openxmlformats.org/officeDocument/2006/relationships/image" Target="../media/image64.emf"/><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3" Type="http://schemas.openxmlformats.org/officeDocument/2006/relationships/hyperlink" Target="https://pandas-datareader.readthedocs.io/en/latest/index.html" TargetMode="External"/><Relationship Id="rId2" Type="http://schemas.openxmlformats.org/officeDocument/2006/relationships/image" Target="../media/image67.png"/><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hyperlink" Target="https://pandas.pydata.org/pandas-docs/stable/reference/frame.html" TargetMode="External"/><Relationship Id="rId1" Type="http://schemas.openxmlformats.org/officeDocument/2006/relationships/slideLayout" Target="../slideLayouts/slideLayout9.xml"/><Relationship Id="rId4" Type="http://schemas.openxmlformats.org/officeDocument/2006/relationships/image" Target="../media/image71.png"/></Relationships>
</file>

<file path=ppt/slides/_rels/slide63.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3" Type="http://schemas.openxmlformats.org/officeDocument/2006/relationships/hyperlink" Target="https://matplotlib.org/" TargetMode="External"/><Relationship Id="rId2" Type="http://schemas.openxmlformats.org/officeDocument/2006/relationships/image" Target="../media/image78.png"/><Relationship Id="rId1" Type="http://schemas.openxmlformats.org/officeDocument/2006/relationships/slideLayout" Target="../slideLayouts/slideLayout9.xml"/><Relationship Id="rId4" Type="http://schemas.openxmlformats.org/officeDocument/2006/relationships/hyperlink" Target="https://pandas.pydata.org/pandas-docs/stable/user_guide/visualization.html" TargetMode="External"/></Relationships>
</file>

<file path=ppt/slides/_rels/slide67.xml.rels><?xml version="1.0" encoding="UTF-8" standalone="yes"?>
<Relationships xmlns="http://schemas.openxmlformats.org/package/2006/relationships"><Relationship Id="rId3" Type="http://schemas.openxmlformats.org/officeDocument/2006/relationships/image" Target="../media/image80.tmp"/><Relationship Id="rId2" Type="http://schemas.openxmlformats.org/officeDocument/2006/relationships/image" Target="../media/image79.tmp"/><Relationship Id="rId1" Type="http://schemas.openxmlformats.org/officeDocument/2006/relationships/slideLayout" Target="../slideLayouts/slideLayout12.xml"/><Relationship Id="rId4" Type="http://schemas.openxmlformats.org/officeDocument/2006/relationships/image" Target="../media/image81.tmp"/></Relationships>
</file>

<file path=ppt/slides/_rels/slide68.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9.xml"/><Relationship Id="rId4" Type="http://schemas.openxmlformats.org/officeDocument/2006/relationships/image" Target="../media/image84.png"/></Relationships>
</file>

<file path=ppt/slides/_rels/slide71.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9.xml"/><Relationship Id="rId5" Type="http://schemas.openxmlformats.org/officeDocument/2006/relationships/image" Target="../media/image84.png"/><Relationship Id="rId4" Type="http://schemas.openxmlformats.org/officeDocument/2006/relationships/image" Target="../media/image89.png"/></Relationships>
</file>

<file path=ppt/slides/_rels/slide72.xml.rels><?xml version="1.0" encoding="UTF-8" standalone="yes"?>
<Relationships xmlns="http://schemas.openxmlformats.org/package/2006/relationships"><Relationship Id="rId3" Type="http://schemas.openxmlformats.org/officeDocument/2006/relationships/image" Target="../media/image91.png"/><Relationship Id="rId7" Type="http://schemas.openxmlformats.org/officeDocument/2006/relationships/image" Target="../media/image94.png"/><Relationship Id="rId2" Type="http://schemas.openxmlformats.org/officeDocument/2006/relationships/image" Target="../media/image90.png"/><Relationship Id="rId1" Type="http://schemas.openxmlformats.org/officeDocument/2006/relationships/slideLayout" Target="../slideLayouts/slideLayout9.xml"/><Relationship Id="rId6" Type="http://schemas.openxmlformats.org/officeDocument/2006/relationships/image" Target="../media/image84.png"/><Relationship Id="rId5" Type="http://schemas.openxmlformats.org/officeDocument/2006/relationships/image" Target="../media/image93.png"/><Relationship Id="rId4" Type="http://schemas.openxmlformats.org/officeDocument/2006/relationships/image" Target="../media/image92.png"/></Relationships>
</file>

<file path=ppt/slides/_rels/slide73.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95.png"/><Relationship Id="rId1" Type="http://schemas.openxmlformats.org/officeDocument/2006/relationships/slideLayout" Target="../slideLayouts/slideLayout9.xml"/><Relationship Id="rId5" Type="http://schemas.openxmlformats.org/officeDocument/2006/relationships/image" Target="../media/image97.png"/><Relationship Id="rId4" Type="http://schemas.openxmlformats.org/officeDocument/2006/relationships/image" Target="../media/image96.png"/></Relationships>
</file>

<file path=ppt/slides/_rels/slide74.xml.rels><?xml version="1.0" encoding="UTF-8" standalone="yes"?>
<Relationships xmlns="http://schemas.openxmlformats.org/package/2006/relationships"><Relationship Id="rId3" Type="http://schemas.openxmlformats.org/officeDocument/2006/relationships/image" Target="../media/image99.png"/><Relationship Id="rId7" Type="http://schemas.openxmlformats.org/officeDocument/2006/relationships/image" Target="../media/image103.png"/><Relationship Id="rId2" Type="http://schemas.openxmlformats.org/officeDocument/2006/relationships/image" Target="../media/image98.png"/><Relationship Id="rId1" Type="http://schemas.openxmlformats.org/officeDocument/2006/relationships/slideLayout" Target="../slideLayouts/slideLayout9.xml"/><Relationship Id="rId6" Type="http://schemas.openxmlformats.org/officeDocument/2006/relationships/image" Target="../media/image102.png"/><Relationship Id="rId5" Type="http://schemas.openxmlformats.org/officeDocument/2006/relationships/image" Target="../media/image101.png"/><Relationship Id="rId4" Type="http://schemas.openxmlformats.org/officeDocument/2006/relationships/image" Target="../media/image100.png"/></Relationships>
</file>

<file path=ppt/slides/_rels/slide75.xml.rels><?xml version="1.0" encoding="UTF-8" standalone="yes"?>
<Relationships xmlns="http://schemas.openxmlformats.org/package/2006/relationships"><Relationship Id="rId3" Type="http://schemas.openxmlformats.org/officeDocument/2006/relationships/hyperlink" Target="https://docs.scipy.org/doc/scipy/reference/tutorial/general.html" TargetMode="External"/><Relationship Id="rId2" Type="http://schemas.openxmlformats.org/officeDocument/2006/relationships/image" Target="../media/image104.png"/><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9.xml"/><Relationship Id="rId4" Type="http://schemas.openxmlformats.org/officeDocument/2006/relationships/image" Target="../media/image79.png"/></Relationships>
</file>

<file path=ppt/slides/_rels/slide7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image" Target="../media/image106.png"/><Relationship Id="rId1" Type="http://schemas.openxmlformats.org/officeDocument/2006/relationships/slideLayout" Target="../slideLayouts/slideLayout9.xml"/><Relationship Id="rId4" Type="http://schemas.openxmlformats.org/officeDocument/2006/relationships/image" Target="../media/image860.png"/></Relationships>
</file>

<file path=ppt/slides/_rels/slide78.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image" Target="../media/image870.png"/><Relationship Id="rId1" Type="http://schemas.openxmlformats.org/officeDocument/2006/relationships/slideLayout" Target="../slideLayouts/slideLayout9.xml"/><Relationship Id="rId4" Type="http://schemas.openxmlformats.org/officeDocument/2006/relationships/image" Target="../media/image109.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80.xml.rels><?xml version="1.0" encoding="UTF-8" standalone="yes"?>
<Relationships xmlns="http://schemas.openxmlformats.org/package/2006/relationships"><Relationship Id="rId3" Type="http://schemas.openxmlformats.org/officeDocument/2006/relationships/image" Target="../media/image80.png"/><Relationship Id="rId1" Type="http://schemas.openxmlformats.org/officeDocument/2006/relationships/slideLayout" Target="../slideLayouts/slideLayout9.xml"/></Relationships>
</file>

<file path=ppt/slides/_rels/slide81.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910.png"/><Relationship Id="rId1" Type="http://schemas.openxmlformats.org/officeDocument/2006/relationships/slideLayout" Target="../slideLayouts/slideLayout9.xml"/></Relationships>
</file>

<file path=ppt/slides/_rels/slide82.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9.xml"/><Relationship Id="rId4" Type="http://schemas.openxmlformats.org/officeDocument/2006/relationships/image" Target="../media/image950.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9.xml"/><Relationship Id="rId5" Type="http://schemas.openxmlformats.org/officeDocument/2006/relationships/image" Target="../media/image112.png"/><Relationship Id="rId4" Type="http://schemas.openxmlformats.org/officeDocument/2006/relationships/image" Target="../media/image810.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9.xml"/><Relationship Id="rId4" Type="http://schemas.openxmlformats.org/officeDocument/2006/relationships/image" Target="../media/image830.png"/></Relationships>
</file>

<file path=ppt/slides/_rels/slide85.xml.rels><?xml version="1.0" encoding="UTF-8" standalone="yes"?>
<Relationships xmlns="http://schemas.openxmlformats.org/package/2006/relationships"><Relationship Id="rId2" Type="http://schemas.openxmlformats.org/officeDocument/2006/relationships/image" Target="../media/image113.tmp"/><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7.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9.xml"/></Relationships>
</file>

<file path=ppt/slides/_rels/slide88.xml.rels><?xml version="1.0" encoding="UTF-8" standalone="yes"?>
<Relationships xmlns="http://schemas.openxmlformats.org/package/2006/relationships"><Relationship Id="rId2" Type="http://schemas.openxmlformats.org/officeDocument/2006/relationships/hyperlink" Target="https://docs.python.org/3/library/multiprocessing.html" TargetMode="External"/><Relationship Id="rId1" Type="http://schemas.openxmlformats.org/officeDocument/2006/relationships/slideLayout" Target="../slideLayouts/slideLayout9.xml"/></Relationships>
</file>

<file path=ppt/slides/_rels/slide89.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115.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Content Placeholder 3"/>
          <p:cNvSpPr>
            <a:spLocks noGrp="1"/>
          </p:cNvSpPr>
          <p:nvPr>
            <p:ph idx="1"/>
          </p:nvPr>
        </p:nvSpPr>
        <p:spPr/>
        <p:txBody>
          <a:bodyPr/>
          <a:lstStyle/>
          <a:p>
            <a:r>
              <a:rPr lang="en-US" dirty="0"/>
              <a:t>23 de </a:t>
            </a:r>
            <a:r>
              <a:rPr lang="en-US" dirty="0" err="1"/>
              <a:t>Septiembre</a:t>
            </a:r>
            <a:r>
              <a:rPr lang="en-US" dirty="0"/>
              <a:t> 2019</a:t>
            </a:r>
          </a:p>
        </p:txBody>
      </p:sp>
      <p:sp>
        <p:nvSpPr>
          <p:cNvPr id="2" name="Title 1"/>
          <p:cNvSpPr>
            <a:spLocks noGrp="1"/>
          </p:cNvSpPr>
          <p:nvPr>
            <p:ph type="ctrTitle"/>
          </p:nvPr>
        </p:nvSpPr>
        <p:spPr/>
        <p:txBody>
          <a:bodyPr/>
          <a:lstStyle/>
          <a:p>
            <a:r>
              <a:rPr lang="en-US" dirty="0"/>
              <a:t>Python en </a:t>
            </a:r>
            <a:r>
              <a:rPr lang="en-US" dirty="0" err="1"/>
              <a:t>Finanzas</a:t>
            </a:r>
            <a:endParaRPr lang="en-US" dirty="0"/>
          </a:p>
        </p:txBody>
      </p:sp>
      <p:sp>
        <p:nvSpPr>
          <p:cNvPr id="3" name="Subtitle 2"/>
          <p:cNvSpPr>
            <a:spLocks noGrp="1"/>
          </p:cNvSpPr>
          <p:nvPr>
            <p:ph type="subTitle" idx="13"/>
          </p:nvPr>
        </p:nvSpPr>
        <p:spPr>
          <a:xfrm>
            <a:off x="3872880" y="3861048"/>
            <a:ext cx="5768578" cy="648072"/>
          </a:xfrm>
        </p:spPr>
        <p:txBody>
          <a:bodyPr/>
          <a:lstStyle/>
          <a:p>
            <a:r>
              <a:rPr lang="es-ES" dirty="0"/>
              <a:t>Claudio Cuevas Pazos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Slide Number Placeholder 4"/>
          <p:cNvSpPr>
            <a:spLocks noGrp="1"/>
          </p:cNvSpPr>
          <p:nvPr>
            <p:ph type="sldNum" sz="quarter" idx="1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defRPr>
            </a:lvl1pPr>
            <a:lvl2pPr marL="742950" indent="-285750" eaLnBrk="0" hangingPunct="0">
              <a:defRPr sz="2400">
                <a:solidFill>
                  <a:schemeClr val="tx1"/>
                </a:solidFill>
                <a:latin typeface="Arial" pitchFamily="34" charset="0"/>
              </a:defRPr>
            </a:lvl2pPr>
            <a:lvl3pPr marL="1143000" indent="-228600" eaLnBrk="0" hangingPunct="0">
              <a:defRPr sz="2400">
                <a:solidFill>
                  <a:schemeClr val="tx1"/>
                </a:solidFill>
                <a:latin typeface="Arial" pitchFamily="34" charset="0"/>
              </a:defRPr>
            </a:lvl3pPr>
            <a:lvl4pPr marL="1600200" indent="-228600" eaLnBrk="0" hangingPunct="0">
              <a:defRPr sz="2400">
                <a:solidFill>
                  <a:schemeClr val="tx1"/>
                </a:solidFill>
                <a:latin typeface="Arial" pitchFamily="34" charset="0"/>
              </a:defRPr>
            </a:lvl4pPr>
            <a:lvl5pPr marL="2057400" indent="-228600" eaLnBrk="0" hangingPunct="0">
              <a:defRPr sz="2400">
                <a:solidFill>
                  <a:schemeClr val="tx1"/>
                </a:solidFill>
                <a:latin typeface="Arial" pitchFamily="34" charset="0"/>
              </a:defRPr>
            </a:lvl5pPr>
            <a:lvl6pPr marL="2514600" indent="-228600" algn="ctr" eaLnBrk="0" fontAlgn="base" hangingPunct="0">
              <a:spcBef>
                <a:spcPct val="0"/>
              </a:spcBef>
              <a:spcAft>
                <a:spcPct val="0"/>
              </a:spcAft>
              <a:defRPr sz="2400">
                <a:solidFill>
                  <a:schemeClr val="tx1"/>
                </a:solidFill>
                <a:latin typeface="Arial" pitchFamily="34" charset="0"/>
              </a:defRPr>
            </a:lvl6pPr>
            <a:lvl7pPr marL="2971800" indent="-228600" algn="ctr" eaLnBrk="0" fontAlgn="base" hangingPunct="0">
              <a:spcBef>
                <a:spcPct val="0"/>
              </a:spcBef>
              <a:spcAft>
                <a:spcPct val="0"/>
              </a:spcAft>
              <a:defRPr sz="2400">
                <a:solidFill>
                  <a:schemeClr val="tx1"/>
                </a:solidFill>
                <a:latin typeface="Arial" pitchFamily="34" charset="0"/>
              </a:defRPr>
            </a:lvl7pPr>
            <a:lvl8pPr marL="3429000" indent="-228600" algn="ctr" eaLnBrk="0" fontAlgn="base" hangingPunct="0">
              <a:spcBef>
                <a:spcPct val="0"/>
              </a:spcBef>
              <a:spcAft>
                <a:spcPct val="0"/>
              </a:spcAft>
              <a:defRPr sz="2400">
                <a:solidFill>
                  <a:schemeClr val="tx1"/>
                </a:solidFill>
                <a:latin typeface="Arial" pitchFamily="34" charset="0"/>
              </a:defRPr>
            </a:lvl8pPr>
            <a:lvl9pPr marL="3886200" indent="-228600" algn="ctr" eaLnBrk="0" fontAlgn="base" hangingPunct="0">
              <a:spcBef>
                <a:spcPct val="0"/>
              </a:spcBef>
              <a:spcAft>
                <a:spcPct val="0"/>
              </a:spcAft>
              <a:defRPr sz="2400">
                <a:solidFill>
                  <a:schemeClr val="tx1"/>
                </a:solidFill>
                <a:latin typeface="Arial" pitchFamily="34" charset="0"/>
              </a:defRPr>
            </a:lvl9pPr>
          </a:lstStyle>
          <a:p>
            <a:pPr eaLnBrk="1" hangingPunct="1"/>
            <a:fld id="{A6FB3491-31FC-4397-87C4-C5D308D46FE2}" type="slidenum">
              <a:rPr lang="en-GB" sz="1000" smtClean="0"/>
              <a:pPr eaLnBrk="1" hangingPunct="1"/>
              <a:t>10</a:t>
            </a:fld>
            <a:endParaRPr lang="en-GB" sz="1000"/>
          </a:p>
        </p:txBody>
      </p:sp>
      <p:sp>
        <p:nvSpPr>
          <p:cNvPr id="2" name="Title 1"/>
          <p:cNvSpPr>
            <a:spLocks noGrp="1"/>
          </p:cNvSpPr>
          <p:nvPr>
            <p:ph type="title"/>
          </p:nvPr>
        </p:nvSpPr>
        <p:spPr>
          <a:xfrm>
            <a:off x="488504" y="1052736"/>
            <a:ext cx="8857108" cy="936104"/>
          </a:xfrm>
          <a:prstGeom prst="rect">
            <a:avLst/>
          </a:prstGeom>
        </p:spPr>
        <p:txBody>
          <a:bodyPr>
            <a:noAutofit/>
          </a:bodyPr>
          <a:lstStyle/>
          <a:p>
            <a:r>
              <a:rPr lang="es-ES" dirty="0"/>
              <a:t>Python </a:t>
            </a:r>
            <a:r>
              <a:rPr lang="es-ES" dirty="0" err="1"/>
              <a:t>Package</a:t>
            </a:r>
            <a:r>
              <a:rPr lang="es-ES" dirty="0"/>
              <a:t> </a:t>
            </a:r>
            <a:r>
              <a:rPr lang="es-ES" dirty="0" err="1"/>
              <a:t>Index</a:t>
            </a:r>
            <a:r>
              <a:rPr lang="es-ES" dirty="0"/>
              <a:t> (</a:t>
            </a:r>
            <a:r>
              <a:rPr lang="es-ES" dirty="0" err="1"/>
              <a:t>PyPI</a:t>
            </a:r>
            <a:r>
              <a:rPr lang="es-ES" dirty="0"/>
              <a:t>)</a:t>
            </a:r>
          </a:p>
        </p:txBody>
      </p:sp>
      <p:sp>
        <p:nvSpPr>
          <p:cNvPr id="4" name="Content Placeholder 3"/>
          <p:cNvSpPr>
            <a:spLocks noGrp="1"/>
          </p:cNvSpPr>
          <p:nvPr>
            <p:ph type="body" sz="quarter" idx="21"/>
          </p:nvPr>
        </p:nvSpPr>
        <p:spPr>
          <a:xfrm>
            <a:off x="488504" y="2132856"/>
            <a:ext cx="8928992" cy="4248472"/>
          </a:xfrm>
          <a:prstGeom prst="rect">
            <a:avLst/>
          </a:prstGeom>
        </p:spPr>
        <p:txBody>
          <a:bodyPr/>
          <a:lstStyle/>
          <a:p>
            <a:pPr algn="just">
              <a:defRPr/>
            </a:pPr>
            <a:r>
              <a:rPr lang="es-ES" dirty="0"/>
              <a:t>En español </a:t>
            </a:r>
            <a:r>
              <a:rPr lang="es-ES" i="1" dirty="0">
                <a:hlinkClick r:id="rId2"/>
              </a:rPr>
              <a:t>Índice de paquetes de Python</a:t>
            </a:r>
            <a:r>
              <a:rPr lang="es-ES" dirty="0"/>
              <a:t> alberga miles de módulos de terceros para Python.</a:t>
            </a:r>
          </a:p>
          <a:p>
            <a:pPr algn="just">
              <a:defRPr/>
            </a:pPr>
            <a:endParaRPr lang="es-ES" dirty="0"/>
          </a:p>
          <a:p>
            <a:pPr algn="just">
              <a:defRPr/>
            </a:pPr>
            <a:endParaRPr lang="es-ES" dirty="0"/>
          </a:p>
          <a:p>
            <a:pPr algn="just">
              <a:defRPr/>
            </a:pPr>
            <a:endParaRPr lang="es-ES" dirty="0"/>
          </a:p>
          <a:p>
            <a:pPr algn="just">
              <a:defRPr/>
            </a:pPr>
            <a:endParaRPr lang="es-ES" dirty="0"/>
          </a:p>
          <a:p>
            <a:pPr algn="just">
              <a:defRPr/>
            </a:pPr>
            <a:endParaRPr lang="es-ES" dirty="0"/>
          </a:p>
          <a:p>
            <a:pPr algn="just">
              <a:defRPr/>
            </a:pPr>
            <a:endParaRPr lang="es-ES" dirty="0"/>
          </a:p>
          <a:p>
            <a:pPr algn="just">
              <a:defRPr/>
            </a:pPr>
            <a:endParaRPr lang="es-ES" dirty="0"/>
          </a:p>
          <a:p>
            <a:pPr algn="just">
              <a:defRPr/>
            </a:pPr>
            <a:r>
              <a:rPr lang="es-ES" dirty="0" err="1"/>
              <a:t>pip</a:t>
            </a:r>
            <a:r>
              <a:rPr lang="es-ES" dirty="0"/>
              <a:t> es el instalador de paquetes de Python, Dicho paquete lo utilizaremos a lo largo del curso (veremos anaconda, el cual tiene su propio instalador similar a </a:t>
            </a:r>
            <a:r>
              <a:rPr lang="es-ES" dirty="0" err="1"/>
              <a:t>pip</a:t>
            </a:r>
            <a:r>
              <a:rPr lang="es-ES" dirty="0"/>
              <a:t> llamado </a:t>
            </a:r>
            <a:r>
              <a:rPr lang="es-ES" i="1" dirty="0" err="1"/>
              <a:t>conda</a:t>
            </a:r>
            <a:r>
              <a:rPr lang="es-ES" dirty="0"/>
              <a:t>). Si necesitamos instalar un paquete usamos la expresión </a:t>
            </a:r>
            <a:r>
              <a:rPr lang="es-ES" i="1" dirty="0"/>
              <a:t>“</a:t>
            </a:r>
            <a:r>
              <a:rPr lang="es-ES" i="1" dirty="0" err="1"/>
              <a:t>pip</a:t>
            </a:r>
            <a:r>
              <a:rPr lang="es-ES" i="1" dirty="0"/>
              <a:t> </a:t>
            </a:r>
            <a:r>
              <a:rPr lang="es-ES" i="1" dirty="0" err="1"/>
              <a:t>install</a:t>
            </a:r>
            <a:r>
              <a:rPr lang="es-ES" i="1" dirty="0"/>
              <a:t> </a:t>
            </a:r>
            <a:r>
              <a:rPr lang="es-ES" i="1" dirty="0" err="1"/>
              <a:t>package_name</a:t>
            </a:r>
            <a:r>
              <a:rPr lang="es-ES" i="1" dirty="0"/>
              <a:t>” o “</a:t>
            </a:r>
            <a:r>
              <a:rPr lang="es-ES" i="1" dirty="0" err="1"/>
              <a:t>conda</a:t>
            </a:r>
            <a:r>
              <a:rPr lang="es-ES" i="1" dirty="0"/>
              <a:t> </a:t>
            </a:r>
            <a:r>
              <a:rPr lang="es-ES" i="1" dirty="0" err="1"/>
              <a:t>install</a:t>
            </a:r>
            <a:r>
              <a:rPr lang="es-ES" i="1" dirty="0"/>
              <a:t> </a:t>
            </a:r>
            <a:r>
              <a:rPr lang="es-ES" i="1" dirty="0" err="1"/>
              <a:t>package_name</a:t>
            </a:r>
            <a:r>
              <a:rPr lang="es-ES" i="1" dirty="0"/>
              <a:t>”.</a:t>
            </a:r>
          </a:p>
          <a:p>
            <a:pPr algn="just">
              <a:defRPr/>
            </a:pPr>
            <a:endParaRPr lang="es-ES" i="1" dirty="0"/>
          </a:p>
          <a:p>
            <a:pPr algn="just">
              <a:defRPr/>
            </a:pPr>
            <a:r>
              <a:rPr lang="es-ES" dirty="0"/>
              <a:t>Podemos encontrar en este sitio la documentación relativa a los paquetes que usamos.</a:t>
            </a:r>
          </a:p>
        </p:txBody>
      </p:sp>
      <p:sp>
        <p:nvSpPr>
          <p:cNvPr id="22531" name="Content Placeholder 2"/>
          <p:cNvSpPr>
            <a:spLocks noGrp="1"/>
          </p:cNvSpPr>
          <p:nvPr>
            <p:ph type="body" sz="quarter" idx="20"/>
          </p:nvPr>
        </p:nvSpPr>
        <p:spPr bwMode="auto">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Ins="91440" bIns="45720" numCol="1" compatLnSpc="1">
            <a:prstTxWarp prst="textNoShape">
              <a:avLst/>
            </a:prstTxWarp>
          </a:bodyPr>
          <a:lstStyle/>
          <a:p>
            <a:r>
              <a:rPr lang="es-ES" dirty="0"/>
              <a:t>Introducción a Python</a:t>
            </a:r>
          </a:p>
          <a:p>
            <a:endParaRPr lang="es-ES" dirty="0"/>
          </a:p>
          <a:p>
            <a:endParaRPr lang="es-ES" dirty="0"/>
          </a:p>
          <a:p>
            <a:endParaRPr lang="es-ES" dirty="0"/>
          </a:p>
          <a:p>
            <a:endParaRPr lang="es-ES" dirty="0"/>
          </a:p>
        </p:txBody>
      </p:sp>
      <p:pic>
        <p:nvPicPr>
          <p:cNvPr id="1028" name="Picture 4" descr="../_images/landing_abou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1358" y="2708921"/>
            <a:ext cx="3013690" cy="18467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52727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F88EFF6E-33AC-4801-80EB-0FF6C71C1F02}"/>
              </a:ext>
            </a:extLst>
          </p:cNvPr>
          <p:cNvSpPr>
            <a:spLocks noGrp="1"/>
          </p:cNvSpPr>
          <p:nvPr>
            <p:ph type="sldNum" sz="quarter" idx="14"/>
          </p:nvPr>
        </p:nvSpPr>
        <p:spPr/>
        <p:txBody>
          <a:bodyPr/>
          <a:lstStyle/>
          <a:p>
            <a:pPr>
              <a:defRPr/>
            </a:pPr>
            <a:fld id="{56623650-3B47-4B5A-8680-D8ACAC37BA74}" type="slidenum">
              <a:rPr lang="en-GB" smtClean="0"/>
              <a:pPr>
                <a:defRPr/>
              </a:pPr>
              <a:t>11</a:t>
            </a:fld>
            <a:endParaRPr lang="en-GB"/>
          </a:p>
        </p:txBody>
      </p:sp>
      <p:sp>
        <p:nvSpPr>
          <p:cNvPr id="3" name="Título 2">
            <a:extLst>
              <a:ext uri="{FF2B5EF4-FFF2-40B4-BE49-F238E27FC236}">
                <a16:creationId xmlns:a16="http://schemas.microsoft.com/office/drawing/2014/main" id="{BD3B8BCC-5882-474F-AE13-F065A709B7FA}"/>
              </a:ext>
            </a:extLst>
          </p:cNvPr>
          <p:cNvSpPr>
            <a:spLocks noGrp="1"/>
          </p:cNvSpPr>
          <p:nvPr>
            <p:ph type="title"/>
          </p:nvPr>
        </p:nvSpPr>
        <p:spPr>
          <a:xfrm>
            <a:off x="488504" y="1052736"/>
            <a:ext cx="8857108" cy="936104"/>
          </a:xfrm>
          <a:prstGeom prst="rect">
            <a:avLst/>
          </a:prstGeom>
        </p:spPr>
        <p:txBody>
          <a:bodyPr/>
          <a:lstStyle/>
          <a:p>
            <a:r>
              <a:rPr lang="es-MX" dirty="0"/>
              <a:t>Entornos virtuales</a:t>
            </a:r>
          </a:p>
        </p:txBody>
      </p:sp>
      <p:sp>
        <p:nvSpPr>
          <p:cNvPr id="4" name="Marcador de texto 3">
            <a:extLst>
              <a:ext uri="{FF2B5EF4-FFF2-40B4-BE49-F238E27FC236}">
                <a16:creationId xmlns:a16="http://schemas.microsoft.com/office/drawing/2014/main" id="{6EA262A4-B9A0-4A29-BFDD-981B19E97D81}"/>
              </a:ext>
            </a:extLst>
          </p:cNvPr>
          <p:cNvSpPr>
            <a:spLocks noGrp="1"/>
          </p:cNvSpPr>
          <p:nvPr>
            <p:ph type="body" sz="quarter" idx="20"/>
          </p:nvPr>
        </p:nvSpPr>
        <p:spPr/>
        <p:txBody>
          <a:bodyPr/>
          <a:lstStyle/>
          <a:p>
            <a:endParaRPr lang="es-MX"/>
          </a:p>
        </p:txBody>
      </p:sp>
      <p:sp>
        <p:nvSpPr>
          <p:cNvPr id="5" name="Marcador de texto 4">
            <a:extLst>
              <a:ext uri="{FF2B5EF4-FFF2-40B4-BE49-F238E27FC236}">
                <a16:creationId xmlns:a16="http://schemas.microsoft.com/office/drawing/2014/main" id="{DE43CB88-F3E2-4A9C-B02C-359A64B2593F}"/>
              </a:ext>
            </a:extLst>
          </p:cNvPr>
          <p:cNvSpPr>
            <a:spLocks noGrp="1"/>
          </p:cNvSpPr>
          <p:nvPr>
            <p:ph type="body" sz="quarter" idx="21"/>
          </p:nvPr>
        </p:nvSpPr>
        <p:spPr/>
        <p:txBody>
          <a:bodyPr/>
          <a:lstStyle/>
          <a:p>
            <a:r>
              <a:rPr lang="es-MX" dirty="0"/>
              <a:t>¿Qué tal si tenemos un proyecto que utiliza versiones particulares de paqueterías?</a:t>
            </a:r>
          </a:p>
          <a:p>
            <a:r>
              <a:rPr lang="es-MX" dirty="0"/>
              <a:t>Podemos crear un entorno virtual en el que los paquetes que utilizamos se queden “congelados” con el fin de no dañar desarrollos previos cuando implementemos  desarrollos futuros.</a:t>
            </a:r>
          </a:p>
        </p:txBody>
      </p:sp>
      <p:pic>
        <p:nvPicPr>
          <p:cNvPr id="6" name="Imagen 5">
            <a:extLst>
              <a:ext uri="{FF2B5EF4-FFF2-40B4-BE49-F238E27FC236}">
                <a16:creationId xmlns:a16="http://schemas.microsoft.com/office/drawing/2014/main" id="{DA592F24-C947-430E-9B9F-41C17DF55DA0}"/>
              </a:ext>
            </a:extLst>
          </p:cNvPr>
          <p:cNvPicPr>
            <a:picLocks noChangeAspect="1"/>
          </p:cNvPicPr>
          <p:nvPr/>
        </p:nvPicPr>
        <p:blipFill>
          <a:blip r:embed="rId2"/>
          <a:stretch>
            <a:fillRect/>
          </a:stretch>
        </p:blipFill>
        <p:spPr>
          <a:xfrm>
            <a:off x="344488" y="3429000"/>
            <a:ext cx="4662489" cy="2438401"/>
          </a:xfrm>
          <a:prstGeom prst="rect">
            <a:avLst/>
          </a:prstGeom>
        </p:spPr>
      </p:pic>
      <p:pic>
        <p:nvPicPr>
          <p:cNvPr id="7" name="Imagen 6">
            <a:extLst>
              <a:ext uri="{FF2B5EF4-FFF2-40B4-BE49-F238E27FC236}">
                <a16:creationId xmlns:a16="http://schemas.microsoft.com/office/drawing/2014/main" id="{DD6B7006-783F-4B43-A21B-40A2D2062B8A}"/>
              </a:ext>
            </a:extLst>
          </p:cNvPr>
          <p:cNvPicPr>
            <a:picLocks noChangeAspect="1"/>
          </p:cNvPicPr>
          <p:nvPr/>
        </p:nvPicPr>
        <p:blipFill>
          <a:blip r:embed="rId3"/>
          <a:stretch>
            <a:fillRect/>
          </a:stretch>
        </p:blipFill>
        <p:spPr>
          <a:xfrm>
            <a:off x="5097016" y="3429001"/>
            <a:ext cx="4662488" cy="2438400"/>
          </a:xfrm>
          <a:prstGeom prst="rect">
            <a:avLst/>
          </a:prstGeom>
        </p:spPr>
      </p:pic>
    </p:spTree>
    <p:extLst>
      <p:ext uri="{BB962C8B-B14F-4D97-AF65-F5344CB8AC3E}">
        <p14:creationId xmlns:p14="http://schemas.microsoft.com/office/powerpoint/2010/main" val="2607534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F5338BB-781A-426C-8641-AF7457A7392A}"/>
              </a:ext>
            </a:extLst>
          </p:cNvPr>
          <p:cNvSpPr>
            <a:spLocks noGrp="1"/>
          </p:cNvSpPr>
          <p:nvPr>
            <p:ph type="sldNum" sz="quarter" idx="14"/>
          </p:nvPr>
        </p:nvSpPr>
        <p:spPr/>
        <p:txBody>
          <a:bodyPr/>
          <a:lstStyle/>
          <a:p>
            <a:pPr>
              <a:defRPr/>
            </a:pPr>
            <a:fld id="{56623650-3B47-4B5A-8680-D8ACAC37BA74}" type="slidenum">
              <a:rPr lang="en-GB" smtClean="0"/>
              <a:pPr>
                <a:defRPr/>
              </a:pPr>
              <a:t>12</a:t>
            </a:fld>
            <a:endParaRPr lang="en-GB"/>
          </a:p>
        </p:txBody>
      </p:sp>
      <p:sp>
        <p:nvSpPr>
          <p:cNvPr id="3" name="Título 2">
            <a:extLst>
              <a:ext uri="{FF2B5EF4-FFF2-40B4-BE49-F238E27FC236}">
                <a16:creationId xmlns:a16="http://schemas.microsoft.com/office/drawing/2014/main" id="{A22F7869-2890-4657-A57D-4E91001DDD81}"/>
              </a:ext>
            </a:extLst>
          </p:cNvPr>
          <p:cNvSpPr>
            <a:spLocks noGrp="1"/>
          </p:cNvSpPr>
          <p:nvPr>
            <p:ph type="title"/>
          </p:nvPr>
        </p:nvSpPr>
        <p:spPr>
          <a:xfrm>
            <a:off x="488504" y="1052736"/>
            <a:ext cx="8857108" cy="936104"/>
          </a:xfrm>
          <a:prstGeom prst="rect">
            <a:avLst/>
          </a:prstGeom>
        </p:spPr>
        <p:txBody>
          <a:bodyPr/>
          <a:lstStyle/>
          <a:p>
            <a:r>
              <a:rPr lang="es-MX" dirty="0"/>
              <a:t>Usos Básicos de Python</a:t>
            </a:r>
          </a:p>
        </p:txBody>
      </p:sp>
      <p:sp>
        <p:nvSpPr>
          <p:cNvPr id="4" name="Marcador de texto 3">
            <a:extLst>
              <a:ext uri="{FF2B5EF4-FFF2-40B4-BE49-F238E27FC236}">
                <a16:creationId xmlns:a16="http://schemas.microsoft.com/office/drawing/2014/main" id="{E6D6DF6C-F411-4E2E-B41C-D093DFD3198E}"/>
              </a:ext>
            </a:extLst>
          </p:cNvPr>
          <p:cNvSpPr>
            <a:spLocks noGrp="1"/>
          </p:cNvSpPr>
          <p:nvPr>
            <p:ph type="body" sz="quarter" idx="20"/>
          </p:nvPr>
        </p:nvSpPr>
        <p:spPr/>
        <p:txBody>
          <a:bodyPr/>
          <a:lstStyle/>
          <a:p>
            <a:endParaRPr lang="es-MX"/>
          </a:p>
        </p:txBody>
      </p:sp>
      <p:pic>
        <p:nvPicPr>
          <p:cNvPr id="6" name="Imagen 5">
            <a:extLst>
              <a:ext uri="{FF2B5EF4-FFF2-40B4-BE49-F238E27FC236}">
                <a16:creationId xmlns:a16="http://schemas.microsoft.com/office/drawing/2014/main" id="{EE5068FD-A9D8-4C6C-B48A-54E43EC141E5}"/>
              </a:ext>
            </a:extLst>
          </p:cNvPr>
          <p:cNvPicPr>
            <a:picLocks noChangeAspect="1"/>
          </p:cNvPicPr>
          <p:nvPr/>
        </p:nvPicPr>
        <p:blipFill>
          <a:blip r:embed="rId2"/>
          <a:stretch>
            <a:fillRect/>
          </a:stretch>
        </p:blipFill>
        <p:spPr>
          <a:xfrm>
            <a:off x="130783" y="2384883"/>
            <a:ext cx="4750209" cy="2484277"/>
          </a:xfrm>
          <a:prstGeom prst="rect">
            <a:avLst/>
          </a:prstGeom>
        </p:spPr>
      </p:pic>
      <p:pic>
        <p:nvPicPr>
          <p:cNvPr id="7" name="Imagen 6">
            <a:extLst>
              <a:ext uri="{FF2B5EF4-FFF2-40B4-BE49-F238E27FC236}">
                <a16:creationId xmlns:a16="http://schemas.microsoft.com/office/drawing/2014/main" id="{9EF47693-6BE9-4BC5-A007-51704CA81BBA}"/>
              </a:ext>
            </a:extLst>
          </p:cNvPr>
          <p:cNvPicPr>
            <a:picLocks noChangeAspect="1"/>
          </p:cNvPicPr>
          <p:nvPr/>
        </p:nvPicPr>
        <p:blipFill>
          <a:blip r:embed="rId3"/>
          <a:stretch>
            <a:fillRect/>
          </a:stretch>
        </p:blipFill>
        <p:spPr>
          <a:xfrm>
            <a:off x="4977361" y="2358753"/>
            <a:ext cx="4800175" cy="2510408"/>
          </a:xfrm>
          <a:prstGeom prst="rect">
            <a:avLst/>
          </a:prstGeom>
        </p:spPr>
      </p:pic>
    </p:spTree>
    <p:extLst>
      <p:ext uri="{BB962C8B-B14F-4D97-AF65-F5344CB8AC3E}">
        <p14:creationId xmlns:p14="http://schemas.microsoft.com/office/powerpoint/2010/main" val="9344803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75C657CA-2290-4064-9C98-9CF326F9F85C}"/>
              </a:ext>
            </a:extLst>
          </p:cNvPr>
          <p:cNvSpPr>
            <a:spLocks noGrp="1"/>
          </p:cNvSpPr>
          <p:nvPr>
            <p:ph type="sldNum" sz="quarter" idx="14"/>
          </p:nvPr>
        </p:nvSpPr>
        <p:spPr/>
        <p:txBody>
          <a:bodyPr/>
          <a:lstStyle/>
          <a:p>
            <a:pPr>
              <a:defRPr/>
            </a:pPr>
            <a:fld id="{56623650-3B47-4B5A-8680-D8ACAC37BA74}" type="slidenum">
              <a:rPr lang="en-GB" smtClean="0"/>
              <a:pPr>
                <a:defRPr/>
              </a:pPr>
              <a:t>13</a:t>
            </a:fld>
            <a:endParaRPr lang="en-GB"/>
          </a:p>
        </p:txBody>
      </p:sp>
      <p:sp>
        <p:nvSpPr>
          <p:cNvPr id="3" name="Título 2">
            <a:extLst>
              <a:ext uri="{FF2B5EF4-FFF2-40B4-BE49-F238E27FC236}">
                <a16:creationId xmlns:a16="http://schemas.microsoft.com/office/drawing/2014/main" id="{579D765D-49E7-46B9-96AF-FC5FD5017CDE}"/>
              </a:ext>
            </a:extLst>
          </p:cNvPr>
          <p:cNvSpPr>
            <a:spLocks noGrp="1"/>
          </p:cNvSpPr>
          <p:nvPr>
            <p:ph type="title"/>
          </p:nvPr>
        </p:nvSpPr>
        <p:spPr>
          <a:xfrm>
            <a:off x="488504" y="1052736"/>
            <a:ext cx="8857108" cy="936104"/>
          </a:xfrm>
          <a:prstGeom prst="rect">
            <a:avLst/>
          </a:prstGeom>
        </p:spPr>
        <p:txBody>
          <a:bodyPr/>
          <a:lstStyle/>
          <a:p>
            <a:r>
              <a:rPr lang="es-MX" dirty="0" err="1"/>
              <a:t>Jupyter</a:t>
            </a:r>
            <a:r>
              <a:rPr lang="es-MX" dirty="0"/>
              <a:t> Notebooks</a:t>
            </a:r>
          </a:p>
        </p:txBody>
      </p:sp>
      <p:sp>
        <p:nvSpPr>
          <p:cNvPr id="4" name="Marcador de texto 3">
            <a:extLst>
              <a:ext uri="{FF2B5EF4-FFF2-40B4-BE49-F238E27FC236}">
                <a16:creationId xmlns:a16="http://schemas.microsoft.com/office/drawing/2014/main" id="{A7589392-BE3F-4CF8-87B1-63B8C01EA23E}"/>
              </a:ext>
            </a:extLst>
          </p:cNvPr>
          <p:cNvSpPr>
            <a:spLocks noGrp="1"/>
          </p:cNvSpPr>
          <p:nvPr>
            <p:ph type="body" sz="quarter" idx="20"/>
          </p:nvPr>
        </p:nvSpPr>
        <p:spPr/>
        <p:txBody>
          <a:bodyPr/>
          <a:lstStyle/>
          <a:p>
            <a:endParaRPr lang="es-MX"/>
          </a:p>
        </p:txBody>
      </p:sp>
      <p:sp>
        <p:nvSpPr>
          <p:cNvPr id="5" name="Marcador de texto 4">
            <a:extLst>
              <a:ext uri="{FF2B5EF4-FFF2-40B4-BE49-F238E27FC236}">
                <a16:creationId xmlns:a16="http://schemas.microsoft.com/office/drawing/2014/main" id="{20352ED1-9146-4510-B619-57332B3A119E}"/>
              </a:ext>
            </a:extLst>
          </p:cNvPr>
          <p:cNvSpPr>
            <a:spLocks noGrp="1"/>
          </p:cNvSpPr>
          <p:nvPr>
            <p:ph type="body" sz="quarter" idx="21"/>
          </p:nvPr>
        </p:nvSpPr>
        <p:spPr>
          <a:xfrm>
            <a:off x="488504" y="2132856"/>
            <a:ext cx="8928992" cy="4032448"/>
          </a:xfrm>
        </p:spPr>
        <p:txBody>
          <a:bodyPr/>
          <a:lstStyle/>
          <a:p>
            <a:r>
              <a:rPr lang="es-ES" dirty="0"/>
              <a:t>Aplicación web de código abierto que le permite crear y compartir documentos que contienen código en vivo, ecuaciones, visualizaciones y texto narrativo. </a:t>
            </a:r>
          </a:p>
          <a:p>
            <a:endParaRPr lang="es-ES" dirty="0"/>
          </a:p>
          <a:p>
            <a:r>
              <a:rPr lang="es-ES" dirty="0"/>
              <a:t>Esta aplicación nos permite programar en 40 lenguajes distintos, entre los cuales están Python, R, Julia, Scala entre otros.</a:t>
            </a:r>
          </a:p>
          <a:p>
            <a:r>
              <a:rPr lang="es-ES" dirty="0"/>
              <a:t>Podemos compartir los notebooks utilizando correo electrónico, Dropbox, GitHub y el </a:t>
            </a:r>
            <a:r>
              <a:rPr lang="es-MX" dirty="0" err="1">
                <a:hlinkClick r:id="rId2"/>
              </a:rPr>
              <a:t>Jupyter</a:t>
            </a:r>
            <a:r>
              <a:rPr lang="es-MX" dirty="0">
                <a:hlinkClick r:id="rId2"/>
              </a:rPr>
              <a:t> Notebook </a:t>
            </a:r>
            <a:r>
              <a:rPr lang="es-MX" dirty="0" err="1">
                <a:hlinkClick r:id="rId2"/>
              </a:rPr>
              <a:t>Viewer</a:t>
            </a:r>
            <a:r>
              <a:rPr lang="es-MX" dirty="0"/>
              <a:t>.</a:t>
            </a:r>
          </a:p>
          <a:p>
            <a:endParaRPr lang="es-MX" dirty="0"/>
          </a:p>
          <a:p>
            <a:endParaRPr lang="es-ES" dirty="0"/>
          </a:p>
          <a:p>
            <a:endParaRPr lang="es-ES" dirty="0"/>
          </a:p>
          <a:p>
            <a:endParaRPr lang="es-MX" dirty="0"/>
          </a:p>
        </p:txBody>
      </p:sp>
      <p:pic>
        <p:nvPicPr>
          <p:cNvPr id="8" name="Imagen 7">
            <a:extLst>
              <a:ext uri="{FF2B5EF4-FFF2-40B4-BE49-F238E27FC236}">
                <a16:creationId xmlns:a16="http://schemas.microsoft.com/office/drawing/2014/main" id="{BB477BE6-6608-4CE7-AE06-97D01A65751D}"/>
              </a:ext>
            </a:extLst>
          </p:cNvPr>
          <p:cNvPicPr>
            <a:picLocks noChangeAspect="1"/>
          </p:cNvPicPr>
          <p:nvPr/>
        </p:nvPicPr>
        <p:blipFill>
          <a:blip r:embed="rId3"/>
          <a:stretch>
            <a:fillRect/>
          </a:stretch>
        </p:blipFill>
        <p:spPr>
          <a:xfrm>
            <a:off x="4232920" y="1124744"/>
            <a:ext cx="1835854" cy="936104"/>
          </a:xfrm>
          <a:prstGeom prst="rect">
            <a:avLst/>
          </a:prstGeom>
        </p:spPr>
      </p:pic>
      <p:pic>
        <p:nvPicPr>
          <p:cNvPr id="9" name="Imagen 8">
            <a:extLst>
              <a:ext uri="{FF2B5EF4-FFF2-40B4-BE49-F238E27FC236}">
                <a16:creationId xmlns:a16="http://schemas.microsoft.com/office/drawing/2014/main" id="{766CC5E2-46DA-43EB-9D58-8A52349EEF23}"/>
              </a:ext>
            </a:extLst>
          </p:cNvPr>
          <p:cNvPicPr>
            <a:picLocks noChangeAspect="1"/>
          </p:cNvPicPr>
          <p:nvPr/>
        </p:nvPicPr>
        <p:blipFill>
          <a:blip r:embed="rId4"/>
          <a:stretch>
            <a:fillRect/>
          </a:stretch>
        </p:blipFill>
        <p:spPr>
          <a:xfrm>
            <a:off x="3944888" y="4272963"/>
            <a:ext cx="2737588" cy="2036357"/>
          </a:xfrm>
          <a:prstGeom prst="rect">
            <a:avLst/>
          </a:prstGeom>
        </p:spPr>
      </p:pic>
    </p:spTree>
    <p:extLst>
      <p:ext uri="{BB962C8B-B14F-4D97-AF65-F5344CB8AC3E}">
        <p14:creationId xmlns:p14="http://schemas.microsoft.com/office/powerpoint/2010/main" val="40835513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FE7294AB-3CEA-4F94-9F79-3555BBA3B895}"/>
              </a:ext>
            </a:extLst>
          </p:cNvPr>
          <p:cNvSpPr>
            <a:spLocks noGrp="1"/>
          </p:cNvSpPr>
          <p:nvPr>
            <p:ph type="sldNum" sz="quarter" idx="14"/>
          </p:nvPr>
        </p:nvSpPr>
        <p:spPr/>
        <p:txBody>
          <a:bodyPr/>
          <a:lstStyle/>
          <a:p>
            <a:pPr>
              <a:defRPr/>
            </a:pPr>
            <a:fld id="{56623650-3B47-4B5A-8680-D8ACAC37BA74}" type="slidenum">
              <a:rPr lang="en-GB" smtClean="0"/>
              <a:pPr>
                <a:defRPr/>
              </a:pPr>
              <a:t>14</a:t>
            </a:fld>
            <a:endParaRPr lang="en-GB"/>
          </a:p>
        </p:txBody>
      </p:sp>
      <p:sp>
        <p:nvSpPr>
          <p:cNvPr id="3" name="Título 2">
            <a:extLst>
              <a:ext uri="{FF2B5EF4-FFF2-40B4-BE49-F238E27FC236}">
                <a16:creationId xmlns:a16="http://schemas.microsoft.com/office/drawing/2014/main" id="{46607627-767D-4042-8019-F51721050BC0}"/>
              </a:ext>
            </a:extLst>
          </p:cNvPr>
          <p:cNvSpPr>
            <a:spLocks noGrp="1"/>
          </p:cNvSpPr>
          <p:nvPr>
            <p:ph type="title"/>
          </p:nvPr>
        </p:nvSpPr>
        <p:spPr>
          <a:xfrm>
            <a:off x="488504" y="1052736"/>
            <a:ext cx="8857108" cy="936104"/>
          </a:xfrm>
          <a:prstGeom prst="rect">
            <a:avLst/>
          </a:prstGeom>
        </p:spPr>
        <p:txBody>
          <a:bodyPr/>
          <a:lstStyle/>
          <a:p>
            <a:r>
              <a:rPr lang="es-MX" dirty="0"/>
              <a:t>Acceder a </a:t>
            </a:r>
            <a:r>
              <a:rPr lang="es-MX" dirty="0" err="1"/>
              <a:t>Jupyter</a:t>
            </a:r>
            <a:r>
              <a:rPr lang="es-MX" dirty="0"/>
              <a:t> Notebook</a:t>
            </a:r>
          </a:p>
        </p:txBody>
      </p:sp>
      <p:sp>
        <p:nvSpPr>
          <p:cNvPr id="4" name="Marcador de texto 3">
            <a:extLst>
              <a:ext uri="{FF2B5EF4-FFF2-40B4-BE49-F238E27FC236}">
                <a16:creationId xmlns:a16="http://schemas.microsoft.com/office/drawing/2014/main" id="{6C5DACCB-266F-4DAB-A313-413FF09B07FD}"/>
              </a:ext>
            </a:extLst>
          </p:cNvPr>
          <p:cNvSpPr>
            <a:spLocks noGrp="1"/>
          </p:cNvSpPr>
          <p:nvPr>
            <p:ph type="body" sz="quarter" idx="20"/>
          </p:nvPr>
        </p:nvSpPr>
        <p:spPr/>
        <p:txBody>
          <a:bodyPr/>
          <a:lstStyle/>
          <a:p>
            <a:endParaRPr lang="es-MX"/>
          </a:p>
        </p:txBody>
      </p:sp>
      <p:pic>
        <p:nvPicPr>
          <p:cNvPr id="6" name="Imagen 5">
            <a:extLst>
              <a:ext uri="{FF2B5EF4-FFF2-40B4-BE49-F238E27FC236}">
                <a16:creationId xmlns:a16="http://schemas.microsoft.com/office/drawing/2014/main" id="{D70C64D4-7138-4990-B815-1DEB21411BA9}"/>
              </a:ext>
            </a:extLst>
          </p:cNvPr>
          <p:cNvPicPr>
            <a:picLocks noChangeAspect="1"/>
          </p:cNvPicPr>
          <p:nvPr/>
        </p:nvPicPr>
        <p:blipFill>
          <a:blip r:embed="rId2"/>
          <a:stretch>
            <a:fillRect/>
          </a:stretch>
        </p:blipFill>
        <p:spPr>
          <a:xfrm>
            <a:off x="488504" y="2492896"/>
            <a:ext cx="3974052" cy="2078360"/>
          </a:xfrm>
          <a:prstGeom prst="rect">
            <a:avLst/>
          </a:prstGeom>
        </p:spPr>
      </p:pic>
      <p:pic>
        <p:nvPicPr>
          <p:cNvPr id="8" name="Imagen 7">
            <a:extLst>
              <a:ext uri="{FF2B5EF4-FFF2-40B4-BE49-F238E27FC236}">
                <a16:creationId xmlns:a16="http://schemas.microsoft.com/office/drawing/2014/main" id="{49CDF720-55BF-416A-97E4-EFAAA7E795CA}"/>
              </a:ext>
            </a:extLst>
          </p:cNvPr>
          <p:cNvPicPr>
            <a:picLocks noChangeAspect="1"/>
          </p:cNvPicPr>
          <p:nvPr/>
        </p:nvPicPr>
        <p:blipFill>
          <a:blip r:embed="rId3"/>
          <a:stretch>
            <a:fillRect/>
          </a:stretch>
        </p:blipFill>
        <p:spPr>
          <a:xfrm>
            <a:off x="4610924" y="1844824"/>
            <a:ext cx="4586320" cy="3501008"/>
          </a:xfrm>
          <a:prstGeom prst="rect">
            <a:avLst/>
          </a:prstGeom>
        </p:spPr>
      </p:pic>
    </p:spTree>
    <p:extLst>
      <p:ext uri="{BB962C8B-B14F-4D97-AF65-F5344CB8AC3E}">
        <p14:creationId xmlns:p14="http://schemas.microsoft.com/office/powerpoint/2010/main" val="37693943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226CA1C4-E0AA-41F0-9381-024B64DCB68B}"/>
              </a:ext>
            </a:extLst>
          </p:cNvPr>
          <p:cNvSpPr>
            <a:spLocks noGrp="1"/>
          </p:cNvSpPr>
          <p:nvPr>
            <p:ph type="sldNum" sz="quarter" idx="14"/>
          </p:nvPr>
        </p:nvSpPr>
        <p:spPr/>
        <p:txBody>
          <a:bodyPr/>
          <a:lstStyle/>
          <a:p>
            <a:pPr>
              <a:defRPr/>
            </a:pPr>
            <a:fld id="{56623650-3B47-4B5A-8680-D8ACAC37BA74}" type="slidenum">
              <a:rPr lang="en-GB" smtClean="0"/>
              <a:pPr>
                <a:defRPr/>
              </a:pPr>
              <a:t>15</a:t>
            </a:fld>
            <a:endParaRPr lang="en-GB"/>
          </a:p>
        </p:txBody>
      </p:sp>
      <p:sp>
        <p:nvSpPr>
          <p:cNvPr id="3" name="Título 2">
            <a:extLst>
              <a:ext uri="{FF2B5EF4-FFF2-40B4-BE49-F238E27FC236}">
                <a16:creationId xmlns:a16="http://schemas.microsoft.com/office/drawing/2014/main" id="{822A51D8-FF08-4C33-911B-48D4FE431078}"/>
              </a:ext>
            </a:extLst>
          </p:cNvPr>
          <p:cNvSpPr>
            <a:spLocks noGrp="1"/>
          </p:cNvSpPr>
          <p:nvPr>
            <p:ph type="title"/>
          </p:nvPr>
        </p:nvSpPr>
        <p:spPr>
          <a:xfrm>
            <a:off x="488504" y="764704"/>
            <a:ext cx="8857108" cy="936104"/>
          </a:xfrm>
          <a:prstGeom prst="rect">
            <a:avLst/>
          </a:prstGeom>
        </p:spPr>
        <p:txBody>
          <a:bodyPr/>
          <a:lstStyle/>
          <a:p>
            <a:r>
              <a:rPr lang="es-MX" dirty="0"/>
              <a:t>Variables en Python</a:t>
            </a:r>
          </a:p>
        </p:txBody>
      </p:sp>
      <p:sp>
        <p:nvSpPr>
          <p:cNvPr id="5" name="Marcador de texto 4">
            <a:extLst>
              <a:ext uri="{FF2B5EF4-FFF2-40B4-BE49-F238E27FC236}">
                <a16:creationId xmlns:a16="http://schemas.microsoft.com/office/drawing/2014/main" id="{F60FAB0A-34D1-41EB-95B6-90941234CEC9}"/>
              </a:ext>
            </a:extLst>
          </p:cNvPr>
          <p:cNvSpPr>
            <a:spLocks noGrp="1"/>
          </p:cNvSpPr>
          <p:nvPr>
            <p:ph type="body" sz="quarter" idx="21"/>
          </p:nvPr>
        </p:nvSpPr>
        <p:spPr>
          <a:xfrm>
            <a:off x="488504" y="1844824"/>
            <a:ext cx="8928992" cy="4320480"/>
          </a:xfrm>
        </p:spPr>
        <p:txBody>
          <a:bodyPr/>
          <a:lstStyle/>
          <a:p>
            <a:r>
              <a:rPr lang="es-ES" dirty="0"/>
              <a:t>Python se escribe dinámicamente, lo que significa que no se tiene que  el tipo de variable-</a:t>
            </a:r>
          </a:p>
          <a:p>
            <a:r>
              <a:rPr lang="es-ES" dirty="0"/>
              <a:t>En Python, las variables son apuntadores hacia textos y números.</a:t>
            </a:r>
          </a:p>
          <a:p>
            <a:r>
              <a:rPr lang="es-ES" dirty="0"/>
              <a:t>Las variables deben tener un nombre para que pueda encontrarlo nuevamente. </a:t>
            </a:r>
          </a:p>
          <a:p>
            <a:r>
              <a:rPr lang="es-ES" dirty="0"/>
              <a:t>La variable siempre se asigna con el signo igual, seguido del valor de la variable. </a:t>
            </a:r>
          </a:p>
          <a:p>
            <a:r>
              <a:rPr lang="es-ES" dirty="0"/>
              <a:t>Hay algunas palabras reservadas para Python y no se pueden usar como nombre de variable.  </a:t>
            </a:r>
          </a:p>
          <a:p>
            <a:r>
              <a:rPr lang="es-ES" dirty="0"/>
              <a:t>Algunos tipos de variables:</a:t>
            </a:r>
          </a:p>
          <a:p>
            <a:pPr lvl="1"/>
            <a:r>
              <a:rPr lang="es-ES" dirty="0"/>
              <a:t>x = 123 # entero</a:t>
            </a:r>
          </a:p>
          <a:p>
            <a:pPr lvl="1"/>
            <a:r>
              <a:rPr lang="es-ES" dirty="0"/>
              <a:t>x = 123L # entero largo</a:t>
            </a:r>
          </a:p>
          <a:p>
            <a:pPr lvl="1"/>
            <a:r>
              <a:rPr lang="es-ES" dirty="0"/>
              <a:t>x = 3.14 # flotante doble</a:t>
            </a:r>
          </a:p>
          <a:p>
            <a:pPr lvl="1"/>
            <a:r>
              <a:rPr lang="es-ES" dirty="0"/>
              <a:t>x = "hola" # cadena de texto</a:t>
            </a:r>
          </a:p>
          <a:p>
            <a:pPr lvl="1"/>
            <a:r>
              <a:rPr lang="es-ES" dirty="0"/>
              <a:t>x = [0,1,2] # lista</a:t>
            </a:r>
          </a:p>
          <a:p>
            <a:pPr lvl="1"/>
            <a:r>
              <a:rPr lang="es-ES" dirty="0"/>
              <a:t>x = (0,1,2) # tupla</a:t>
            </a:r>
          </a:p>
          <a:p>
            <a:pPr lvl="1"/>
            <a:r>
              <a:rPr lang="es-ES" dirty="0"/>
              <a:t>x = ('hello.py', 'r') #archivo abierto </a:t>
            </a:r>
          </a:p>
          <a:p>
            <a:pPr lvl="1"/>
            <a:r>
              <a:rPr lang="es-ES" dirty="0"/>
              <a:t>x= True / False #Booleanos</a:t>
            </a:r>
          </a:p>
        </p:txBody>
      </p:sp>
    </p:spTree>
    <p:extLst>
      <p:ext uri="{BB962C8B-B14F-4D97-AF65-F5344CB8AC3E}">
        <p14:creationId xmlns:p14="http://schemas.microsoft.com/office/powerpoint/2010/main" val="40628712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2796F943-56CC-4D8A-B208-87DD7FDBAC4F}"/>
              </a:ext>
            </a:extLst>
          </p:cNvPr>
          <p:cNvSpPr>
            <a:spLocks noGrp="1"/>
          </p:cNvSpPr>
          <p:nvPr>
            <p:ph type="sldNum" sz="quarter" idx="14"/>
          </p:nvPr>
        </p:nvSpPr>
        <p:spPr/>
        <p:txBody>
          <a:bodyPr/>
          <a:lstStyle/>
          <a:p>
            <a:pPr>
              <a:defRPr/>
            </a:pPr>
            <a:fld id="{56623650-3B47-4B5A-8680-D8ACAC37BA74}" type="slidenum">
              <a:rPr lang="en-GB" smtClean="0"/>
              <a:pPr>
                <a:defRPr/>
              </a:pPr>
              <a:t>16</a:t>
            </a:fld>
            <a:endParaRPr lang="en-GB"/>
          </a:p>
        </p:txBody>
      </p:sp>
      <p:sp>
        <p:nvSpPr>
          <p:cNvPr id="3" name="Título 2">
            <a:extLst>
              <a:ext uri="{FF2B5EF4-FFF2-40B4-BE49-F238E27FC236}">
                <a16:creationId xmlns:a16="http://schemas.microsoft.com/office/drawing/2014/main" id="{2EF4B653-B577-4F56-9475-B263D1C00E6D}"/>
              </a:ext>
            </a:extLst>
          </p:cNvPr>
          <p:cNvSpPr>
            <a:spLocks noGrp="1"/>
          </p:cNvSpPr>
          <p:nvPr>
            <p:ph type="title"/>
          </p:nvPr>
        </p:nvSpPr>
        <p:spPr>
          <a:xfrm>
            <a:off x="488504" y="620688"/>
            <a:ext cx="8857108" cy="936104"/>
          </a:xfrm>
          <a:prstGeom prst="rect">
            <a:avLst/>
          </a:prstGeom>
        </p:spPr>
        <p:txBody>
          <a:bodyPr/>
          <a:lstStyle/>
          <a:p>
            <a:r>
              <a:rPr lang="es-MX" dirty="0"/>
              <a:t>Operadores lógicos y aritméticos</a:t>
            </a:r>
          </a:p>
        </p:txBody>
      </p:sp>
      <p:sp>
        <p:nvSpPr>
          <p:cNvPr id="5" name="Marcador de texto 4">
            <a:extLst>
              <a:ext uri="{FF2B5EF4-FFF2-40B4-BE49-F238E27FC236}">
                <a16:creationId xmlns:a16="http://schemas.microsoft.com/office/drawing/2014/main" id="{EED5B0C2-993D-49BB-812A-E272EF450127}"/>
              </a:ext>
            </a:extLst>
          </p:cNvPr>
          <p:cNvSpPr>
            <a:spLocks noGrp="1"/>
          </p:cNvSpPr>
          <p:nvPr>
            <p:ph type="body" sz="quarter" idx="21"/>
          </p:nvPr>
        </p:nvSpPr>
        <p:spPr>
          <a:xfrm>
            <a:off x="488504" y="1556792"/>
            <a:ext cx="8928992" cy="3672407"/>
          </a:xfrm>
        </p:spPr>
        <p:txBody>
          <a:bodyPr/>
          <a:lstStyle/>
          <a:p>
            <a:r>
              <a:rPr lang="es-MX" dirty="0"/>
              <a:t>En Python podemos hacer diversas operaciones, ya sean booleanas o aritméticas.</a:t>
            </a:r>
          </a:p>
          <a:p>
            <a:endParaRPr lang="es-MX" dirty="0"/>
          </a:p>
        </p:txBody>
      </p:sp>
      <p:pic>
        <p:nvPicPr>
          <p:cNvPr id="6" name="Imagen 5">
            <a:extLst>
              <a:ext uri="{FF2B5EF4-FFF2-40B4-BE49-F238E27FC236}">
                <a16:creationId xmlns:a16="http://schemas.microsoft.com/office/drawing/2014/main" id="{59D3A8C3-8AEF-4F45-A47D-4BED97A190E2}"/>
              </a:ext>
            </a:extLst>
          </p:cNvPr>
          <p:cNvPicPr>
            <a:picLocks noChangeAspect="1"/>
          </p:cNvPicPr>
          <p:nvPr/>
        </p:nvPicPr>
        <p:blipFill>
          <a:blip r:embed="rId2"/>
          <a:stretch>
            <a:fillRect/>
          </a:stretch>
        </p:blipFill>
        <p:spPr>
          <a:xfrm>
            <a:off x="488504" y="2071687"/>
            <a:ext cx="3228975" cy="2714625"/>
          </a:xfrm>
          <a:prstGeom prst="rect">
            <a:avLst/>
          </a:prstGeom>
        </p:spPr>
      </p:pic>
      <p:pic>
        <p:nvPicPr>
          <p:cNvPr id="7" name="Imagen 6">
            <a:extLst>
              <a:ext uri="{FF2B5EF4-FFF2-40B4-BE49-F238E27FC236}">
                <a16:creationId xmlns:a16="http://schemas.microsoft.com/office/drawing/2014/main" id="{CE3ADD12-CB0B-4548-B6F6-AA3184A24B61}"/>
              </a:ext>
            </a:extLst>
          </p:cNvPr>
          <p:cNvPicPr>
            <a:picLocks noChangeAspect="1"/>
          </p:cNvPicPr>
          <p:nvPr/>
        </p:nvPicPr>
        <p:blipFill>
          <a:blip r:embed="rId3"/>
          <a:stretch>
            <a:fillRect/>
          </a:stretch>
        </p:blipFill>
        <p:spPr>
          <a:xfrm>
            <a:off x="4448944" y="2065480"/>
            <a:ext cx="2533650" cy="2609850"/>
          </a:xfrm>
          <a:prstGeom prst="rect">
            <a:avLst/>
          </a:prstGeom>
        </p:spPr>
      </p:pic>
    </p:spTree>
    <p:extLst>
      <p:ext uri="{BB962C8B-B14F-4D97-AF65-F5344CB8AC3E}">
        <p14:creationId xmlns:p14="http://schemas.microsoft.com/office/powerpoint/2010/main" val="42415943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C32EE0D9-E632-4245-9F25-D01E12E2F401}"/>
              </a:ext>
            </a:extLst>
          </p:cNvPr>
          <p:cNvSpPr>
            <a:spLocks noGrp="1"/>
          </p:cNvSpPr>
          <p:nvPr>
            <p:ph type="sldNum" sz="quarter" idx="14"/>
          </p:nvPr>
        </p:nvSpPr>
        <p:spPr/>
        <p:txBody>
          <a:bodyPr/>
          <a:lstStyle/>
          <a:p>
            <a:pPr>
              <a:defRPr/>
            </a:pPr>
            <a:fld id="{56623650-3B47-4B5A-8680-D8ACAC37BA74}" type="slidenum">
              <a:rPr lang="en-GB" smtClean="0"/>
              <a:pPr>
                <a:defRPr/>
              </a:pPr>
              <a:t>17</a:t>
            </a:fld>
            <a:endParaRPr lang="en-GB"/>
          </a:p>
        </p:txBody>
      </p:sp>
      <p:sp>
        <p:nvSpPr>
          <p:cNvPr id="3" name="Título 2">
            <a:extLst>
              <a:ext uri="{FF2B5EF4-FFF2-40B4-BE49-F238E27FC236}">
                <a16:creationId xmlns:a16="http://schemas.microsoft.com/office/drawing/2014/main" id="{3CDF9966-F3C3-43CE-974B-B174AC1BFDF3}"/>
              </a:ext>
            </a:extLst>
          </p:cNvPr>
          <p:cNvSpPr>
            <a:spLocks noGrp="1"/>
          </p:cNvSpPr>
          <p:nvPr>
            <p:ph type="title"/>
          </p:nvPr>
        </p:nvSpPr>
        <p:spPr>
          <a:xfrm>
            <a:off x="488504" y="836712"/>
            <a:ext cx="8857108" cy="936104"/>
          </a:xfrm>
          <a:prstGeom prst="rect">
            <a:avLst/>
          </a:prstGeom>
        </p:spPr>
        <p:txBody>
          <a:bodyPr/>
          <a:lstStyle/>
          <a:p>
            <a:r>
              <a:rPr lang="es-MX" dirty="0"/>
              <a:t>Listas en Python</a:t>
            </a:r>
          </a:p>
        </p:txBody>
      </p:sp>
      <p:sp>
        <p:nvSpPr>
          <p:cNvPr id="5" name="Marcador de texto 4">
            <a:extLst>
              <a:ext uri="{FF2B5EF4-FFF2-40B4-BE49-F238E27FC236}">
                <a16:creationId xmlns:a16="http://schemas.microsoft.com/office/drawing/2014/main" id="{4CC8EB12-326B-46E0-9A41-698EE20F9AC4}"/>
              </a:ext>
            </a:extLst>
          </p:cNvPr>
          <p:cNvSpPr>
            <a:spLocks noGrp="1"/>
          </p:cNvSpPr>
          <p:nvPr>
            <p:ph type="body" sz="quarter" idx="21"/>
          </p:nvPr>
        </p:nvSpPr>
        <p:spPr>
          <a:xfrm>
            <a:off x="488504" y="2132856"/>
            <a:ext cx="8928992" cy="4176464"/>
          </a:xfrm>
        </p:spPr>
        <p:txBody>
          <a:bodyPr/>
          <a:lstStyle/>
          <a:p>
            <a:r>
              <a:rPr lang="es-ES" dirty="0"/>
              <a:t>La estructura de datos más simple en Python y se utiliza para almacenar una lista de valores.</a:t>
            </a:r>
          </a:p>
          <a:p>
            <a:r>
              <a:rPr lang="es-ES" dirty="0"/>
              <a:t>Las listas son colecciones de elementos (cadenas, enteros o incluso otras listas).</a:t>
            </a:r>
          </a:p>
          <a:p>
            <a:r>
              <a:rPr lang="es-ES" dirty="0"/>
              <a:t>Cada elemento de la lista tiene un valor de índice asignado.</a:t>
            </a:r>
          </a:p>
          <a:p>
            <a:r>
              <a:rPr lang="es-ES" dirty="0"/>
              <a:t>Las listas están encerradas en []</a:t>
            </a:r>
          </a:p>
          <a:p>
            <a:r>
              <a:rPr lang="es-ES" dirty="0"/>
              <a:t>Cada elemento de una lista está separado por una coma</a:t>
            </a:r>
          </a:p>
          <a:p>
            <a:r>
              <a:rPr lang="es-ES" dirty="0"/>
              <a:t>Las listas son mutables, lo que significa que sus elementos pueden cambiar.</a:t>
            </a:r>
          </a:p>
          <a:p>
            <a:r>
              <a:rPr lang="es-MX" dirty="0"/>
              <a:t>Las listas se crean usando una lista de valores separados por comas rodeados por corchetes.</a:t>
            </a:r>
          </a:p>
          <a:p>
            <a:pPr lvl="1"/>
            <a:r>
              <a:rPr lang="es-MX" dirty="0"/>
              <a:t>lista1 = ['uno, dos, tres, cuatro, cinco']</a:t>
            </a:r>
          </a:p>
          <a:p>
            <a:pPr lvl="1"/>
            <a:r>
              <a:rPr lang="es-MX" dirty="0" err="1"/>
              <a:t>Lista_numérica</a:t>
            </a:r>
            <a:r>
              <a:rPr lang="es-MX" dirty="0"/>
              <a:t> = [1, 3, 5, 7, 9]</a:t>
            </a:r>
          </a:p>
          <a:p>
            <a:pPr lvl="1"/>
            <a:r>
              <a:rPr lang="es-MX" dirty="0" err="1"/>
              <a:t>mixlist</a:t>
            </a:r>
            <a:r>
              <a:rPr lang="es-MX" dirty="0"/>
              <a:t> = ['amarillo’, 5, False, [1,2,3], lista1]</a:t>
            </a:r>
          </a:p>
          <a:p>
            <a:pPr lvl="1"/>
            <a:r>
              <a:rPr lang="es-MX" dirty="0"/>
              <a:t>lista = []  #Se crea una lista vacía usando solo corchetes</a:t>
            </a:r>
          </a:p>
        </p:txBody>
      </p:sp>
    </p:spTree>
    <p:extLst>
      <p:ext uri="{BB962C8B-B14F-4D97-AF65-F5344CB8AC3E}">
        <p14:creationId xmlns:p14="http://schemas.microsoft.com/office/powerpoint/2010/main" val="3467567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EB7F1915-A769-41BF-BD9E-50947261215D}"/>
              </a:ext>
            </a:extLst>
          </p:cNvPr>
          <p:cNvSpPr>
            <a:spLocks noGrp="1"/>
          </p:cNvSpPr>
          <p:nvPr>
            <p:ph type="sldNum" sz="quarter" idx="14"/>
          </p:nvPr>
        </p:nvSpPr>
        <p:spPr/>
        <p:txBody>
          <a:bodyPr/>
          <a:lstStyle/>
          <a:p>
            <a:pPr>
              <a:defRPr/>
            </a:pPr>
            <a:fld id="{56623650-3B47-4B5A-8680-D8ACAC37BA74}" type="slidenum">
              <a:rPr lang="en-GB" smtClean="0"/>
              <a:pPr>
                <a:defRPr/>
              </a:pPr>
              <a:t>18</a:t>
            </a:fld>
            <a:endParaRPr lang="en-GB"/>
          </a:p>
        </p:txBody>
      </p:sp>
      <p:sp>
        <p:nvSpPr>
          <p:cNvPr id="3" name="Título 2">
            <a:extLst>
              <a:ext uri="{FF2B5EF4-FFF2-40B4-BE49-F238E27FC236}">
                <a16:creationId xmlns:a16="http://schemas.microsoft.com/office/drawing/2014/main" id="{5F7AE50C-0A2C-453D-9958-630B58AF9568}"/>
              </a:ext>
            </a:extLst>
          </p:cNvPr>
          <p:cNvSpPr>
            <a:spLocks noGrp="1"/>
          </p:cNvSpPr>
          <p:nvPr>
            <p:ph type="title"/>
          </p:nvPr>
        </p:nvSpPr>
        <p:spPr>
          <a:xfrm>
            <a:off x="488504" y="620688"/>
            <a:ext cx="8857108" cy="936104"/>
          </a:xfrm>
          <a:prstGeom prst="rect">
            <a:avLst/>
          </a:prstGeom>
        </p:spPr>
        <p:txBody>
          <a:bodyPr/>
          <a:lstStyle/>
          <a:p>
            <a:r>
              <a:rPr lang="es-MX" dirty="0"/>
              <a:t>Funciones básicas con listas</a:t>
            </a:r>
          </a:p>
        </p:txBody>
      </p:sp>
      <p:sp>
        <p:nvSpPr>
          <p:cNvPr id="5" name="Marcador de texto 4">
            <a:extLst>
              <a:ext uri="{FF2B5EF4-FFF2-40B4-BE49-F238E27FC236}">
                <a16:creationId xmlns:a16="http://schemas.microsoft.com/office/drawing/2014/main" id="{7345DE26-EE24-49F4-8E84-6DD86A6B12D4}"/>
              </a:ext>
            </a:extLst>
          </p:cNvPr>
          <p:cNvSpPr>
            <a:spLocks noGrp="1"/>
          </p:cNvSpPr>
          <p:nvPr>
            <p:ph type="body" sz="quarter" idx="21"/>
          </p:nvPr>
        </p:nvSpPr>
        <p:spPr>
          <a:xfrm>
            <a:off x="488504" y="1412776"/>
            <a:ext cx="8928992" cy="4680520"/>
          </a:xfrm>
        </p:spPr>
        <p:txBody>
          <a:bodyPr/>
          <a:lstStyle/>
          <a:p>
            <a:pPr algn="just"/>
            <a:r>
              <a:rPr lang="es-MX" dirty="0"/>
              <a:t>Longitud de una lista</a:t>
            </a:r>
          </a:p>
          <a:p>
            <a:pPr lvl="1" algn="just"/>
            <a:r>
              <a:rPr lang="es-MX" dirty="0" err="1"/>
              <a:t>len</a:t>
            </a:r>
            <a:r>
              <a:rPr lang="es-MX" dirty="0"/>
              <a:t>(lista)</a:t>
            </a:r>
          </a:p>
          <a:p>
            <a:pPr algn="just"/>
            <a:r>
              <a:rPr lang="es-MX" dirty="0"/>
              <a:t>Insertar elementos a una lista</a:t>
            </a:r>
          </a:p>
          <a:p>
            <a:pPr lvl="1" algn="just"/>
            <a:r>
              <a:rPr lang="es-MX" dirty="0" err="1"/>
              <a:t>lista.append</a:t>
            </a:r>
            <a:r>
              <a:rPr lang="es-MX" dirty="0"/>
              <a:t>(x) # Inserta al final de la lista el elemento x.</a:t>
            </a:r>
          </a:p>
          <a:p>
            <a:pPr lvl="1" algn="just"/>
            <a:r>
              <a:rPr lang="es-MX" dirty="0" err="1"/>
              <a:t>lista.insert</a:t>
            </a:r>
            <a:r>
              <a:rPr lang="es-MX" dirty="0"/>
              <a:t>(</a:t>
            </a:r>
            <a:r>
              <a:rPr lang="es-MX" dirty="0" err="1"/>
              <a:t>i,x</a:t>
            </a:r>
            <a:r>
              <a:rPr lang="es-MX" dirty="0"/>
              <a:t>) #Inserta en la i-</a:t>
            </a:r>
            <a:r>
              <a:rPr lang="es-MX" dirty="0" err="1"/>
              <a:t>ésima</a:t>
            </a:r>
            <a:r>
              <a:rPr lang="es-MX" dirty="0"/>
              <a:t> posición de la lista el elemento x (i va de 0 a </a:t>
            </a:r>
            <a:r>
              <a:rPr lang="es-MX" dirty="0" err="1"/>
              <a:t>len</a:t>
            </a:r>
            <a:r>
              <a:rPr lang="es-MX" dirty="0"/>
              <a:t>(</a:t>
            </a:r>
            <a:r>
              <a:rPr lang="es-MX" dirty="0" err="1"/>
              <a:t>list</a:t>
            </a:r>
            <a:r>
              <a:rPr lang="es-MX" dirty="0"/>
              <a:t>)-1).</a:t>
            </a:r>
          </a:p>
          <a:p>
            <a:pPr lvl="1" algn="just"/>
            <a:r>
              <a:rPr lang="es-MX" dirty="0"/>
              <a:t> lista1.extend(lista2) # Inserta todos los elementos de la lista 2 al final de la lista1.</a:t>
            </a:r>
          </a:p>
          <a:p>
            <a:pPr algn="just"/>
            <a:r>
              <a:rPr lang="es-MX" dirty="0"/>
              <a:t>Remover elementos de una lista</a:t>
            </a:r>
          </a:p>
          <a:p>
            <a:pPr lvl="1" algn="just"/>
            <a:r>
              <a:rPr lang="es-MX" dirty="0" err="1"/>
              <a:t>lista.remove</a:t>
            </a:r>
            <a:r>
              <a:rPr lang="es-MX" dirty="0"/>
              <a:t>(x) #Remueve la primera ocurrencia del elemento x en la lista.</a:t>
            </a:r>
          </a:p>
          <a:p>
            <a:pPr lvl="1" algn="just"/>
            <a:r>
              <a:rPr lang="es-MX" dirty="0"/>
              <a:t>Del lista[i] #Remueve el </a:t>
            </a:r>
            <a:r>
              <a:rPr lang="es-MX" dirty="0" err="1"/>
              <a:t>iésimo</a:t>
            </a:r>
            <a:r>
              <a:rPr lang="es-MX" dirty="0"/>
              <a:t> elemento de la lista.</a:t>
            </a:r>
          </a:p>
          <a:p>
            <a:pPr algn="just"/>
            <a:r>
              <a:rPr lang="es-MX" dirty="0"/>
              <a:t>Operador “in”</a:t>
            </a:r>
          </a:p>
          <a:p>
            <a:pPr lvl="1" algn="just"/>
            <a:r>
              <a:rPr lang="es-MX" dirty="0"/>
              <a:t>x in lista #devuelve un booleano dependiendo si la lista contiene al elemento x.</a:t>
            </a:r>
          </a:p>
          <a:p>
            <a:pPr marL="457200" lvl="1" indent="0" algn="just">
              <a:buNone/>
            </a:pPr>
            <a:endParaRPr lang="es-MX" dirty="0"/>
          </a:p>
          <a:p>
            <a:pPr algn="just"/>
            <a:r>
              <a:rPr lang="es-MX" dirty="0">
                <a:hlinkClick r:id="rId2"/>
              </a:rPr>
              <a:t>https://docs.python.org/2/tutorial/datastructures.html</a:t>
            </a:r>
            <a:endParaRPr lang="es-MX" dirty="0"/>
          </a:p>
        </p:txBody>
      </p:sp>
    </p:spTree>
    <p:extLst>
      <p:ext uri="{BB962C8B-B14F-4D97-AF65-F5344CB8AC3E}">
        <p14:creationId xmlns:p14="http://schemas.microsoft.com/office/powerpoint/2010/main" val="23497269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0B5F1EE-2163-41C5-A3A1-3FE6EC703E45}"/>
              </a:ext>
            </a:extLst>
          </p:cNvPr>
          <p:cNvSpPr>
            <a:spLocks noGrp="1"/>
          </p:cNvSpPr>
          <p:nvPr>
            <p:ph type="sldNum" sz="quarter" idx="14"/>
          </p:nvPr>
        </p:nvSpPr>
        <p:spPr/>
        <p:txBody>
          <a:bodyPr/>
          <a:lstStyle/>
          <a:p>
            <a:pPr>
              <a:defRPr/>
            </a:pPr>
            <a:fld id="{56623650-3B47-4B5A-8680-D8ACAC37BA74}" type="slidenum">
              <a:rPr lang="en-GB" smtClean="0"/>
              <a:pPr>
                <a:defRPr/>
              </a:pPr>
              <a:t>19</a:t>
            </a:fld>
            <a:endParaRPr lang="en-GB"/>
          </a:p>
        </p:txBody>
      </p:sp>
      <p:sp>
        <p:nvSpPr>
          <p:cNvPr id="3" name="Título 2">
            <a:extLst>
              <a:ext uri="{FF2B5EF4-FFF2-40B4-BE49-F238E27FC236}">
                <a16:creationId xmlns:a16="http://schemas.microsoft.com/office/drawing/2014/main" id="{3CDDD2A5-B3D3-4C99-9342-9B8328E7C4C3}"/>
              </a:ext>
            </a:extLst>
          </p:cNvPr>
          <p:cNvSpPr>
            <a:spLocks noGrp="1"/>
          </p:cNvSpPr>
          <p:nvPr>
            <p:ph type="title"/>
          </p:nvPr>
        </p:nvSpPr>
        <p:spPr>
          <a:xfrm>
            <a:off x="488504" y="548680"/>
            <a:ext cx="8857108" cy="936104"/>
          </a:xfrm>
          <a:prstGeom prst="rect">
            <a:avLst/>
          </a:prstGeom>
        </p:spPr>
        <p:txBody>
          <a:bodyPr/>
          <a:lstStyle/>
          <a:p>
            <a:r>
              <a:rPr lang="es-MX" dirty="0" err="1"/>
              <a:t>List</a:t>
            </a:r>
            <a:r>
              <a:rPr lang="es-MX" dirty="0"/>
              <a:t> </a:t>
            </a:r>
            <a:r>
              <a:rPr lang="es-MX" dirty="0" err="1"/>
              <a:t>Comprehension</a:t>
            </a:r>
            <a:endParaRPr lang="es-MX" dirty="0"/>
          </a:p>
        </p:txBody>
      </p:sp>
      <p:sp>
        <p:nvSpPr>
          <p:cNvPr id="5" name="Marcador de texto 4">
            <a:extLst>
              <a:ext uri="{FF2B5EF4-FFF2-40B4-BE49-F238E27FC236}">
                <a16:creationId xmlns:a16="http://schemas.microsoft.com/office/drawing/2014/main" id="{59B543D4-47A4-4039-A2ED-4BDE99DCC7FD}"/>
              </a:ext>
            </a:extLst>
          </p:cNvPr>
          <p:cNvSpPr>
            <a:spLocks noGrp="1"/>
          </p:cNvSpPr>
          <p:nvPr>
            <p:ph type="body" sz="quarter" idx="21"/>
          </p:nvPr>
        </p:nvSpPr>
        <p:spPr>
          <a:xfrm>
            <a:off x="488504" y="1484784"/>
            <a:ext cx="8928992" cy="3744415"/>
          </a:xfrm>
        </p:spPr>
        <p:txBody>
          <a:bodyPr/>
          <a:lstStyle/>
          <a:p>
            <a:r>
              <a:rPr lang="es-ES" dirty="0"/>
              <a:t>El método de </a:t>
            </a:r>
            <a:r>
              <a:rPr lang="es-ES" i="1" dirty="0" err="1"/>
              <a:t>list</a:t>
            </a:r>
            <a:r>
              <a:rPr lang="es-ES" i="1" dirty="0"/>
              <a:t> </a:t>
            </a:r>
            <a:r>
              <a:rPr lang="es-ES" i="1" dirty="0" err="1"/>
              <a:t>comprehension</a:t>
            </a:r>
            <a:r>
              <a:rPr lang="es-ES" i="1" dirty="0"/>
              <a:t> </a:t>
            </a:r>
            <a:r>
              <a:rPr lang="es-ES" dirty="0"/>
              <a:t>proporciona una sencilla concisa de crear listas. </a:t>
            </a:r>
          </a:p>
          <a:p>
            <a:r>
              <a:rPr lang="es-ES" dirty="0"/>
              <a:t>Consiste en corchetes que contienen una expresión seguida de una cláusula </a:t>
            </a:r>
            <a:r>
              <a:rPr lang="es-ES" dirty="0" err="1"/>
              <a:t>for</a:t>
            </a:r>
            <a:r>
              <a:rPr lang="es-ES" dirty="0"/>
              <a:t>. Las expresiones pueden ser cualquier cosa, lo que significa que puedes poner todo tipo de objetos en listas.</a:t>
            </a:r>
          </a:p>
          <a:p>
            <a:r>
              <a:rPr lang="es-ES" dirty="0"/>
              <a:t>El resultado será una nueva lista resultante de evaluar la expresión en el contexto de las cláusulas </a:t>
            </a:r>
            <a:r>
              <a:rPr lang="es-ES" i="1" dirty="0" err="1"/>
              <a:t>for</a:t>
            </a:r>
            <a:r>
              <a:rPr lang="es-ES" dirty="0"/>
              <a:t> e </a:t>
            </a:r>
            <a:r>
              <a:rPr lang="es-ES" i="1" dirty="0" err="1"/>
              <a:t>if</a:t>
            </a:r>
            <a:r>
              <a:rPr lang="es-ES" dirty="0"/>
              <a:t> que le siguen. </a:t>
            </a:r>
          </a:p>
          <a:p>
            <a:r>
              <a:rPr lang="es-ES" dirty="0"/>
              <a:t>El </a:t>
            </a:r>
            <a:r>
              <a:rPr lang="es-ES" i="1" dirty="0" err="1"/>
              <a:t>list</a:t>
            </a:r>
            <a:r>
              <a:rPr lang="es-ES" i="1" dirty="0"/>
              <a:t> </a:t>
            </a:r>
            <a:r>
              <a:rPr lang="es-ES" i="1" dirty="0" err="1"/>
              <a:t>comprehension</a:t>
            </a:r>
            <a:r>
              <a:rPr lang="es-ES" dirty="0"/>
              <a:t> siempre devuelve una lista de resultados. </a:t>
            </a:r>
          </a:p>
          <a:p>
            <a:endParaRPr lang="es-MX" dirty="0"/>
          </a:p>
        </p:txBody>
      </p:sp>
      <p:pic>
        <p:nvPicPr>
          <p:cNvPr id="7" name="Imagen 6">
            <a:extLst>
              <a:ext uri="{FF2B5EF4-FFF2-40B4-BE49-F238E27FC236}">
                <a16:creationId xmlns:a16="http://schemas.microsoft.com/office/drawing/2014/main" id="{E26976B6-3E64-4BA4-9B35-68147966459D}"/>
              </a:ext>
            </a:extLst>
          </p:cNvPr>
          <p:cNvPicPr>
            <a:picLocks noChangeAspect="1"/>
          </p:cNvPicPr>
          <p:nvPr/>
        </p:nvPicPr>
        <p:blipFill>
          <a:blip r:embed="rId2"/>
          <a:stretch>
            <a:fillRect/>
          </a:stretch>
        </p:blipFill>
        <p:spPr>
          <a:xfrm>
            <a:off x="3193033" y="3682330"/>
            <a:ext cx="3448050" cy="2266950"/>
          </a:xfrm>
          <a:prstGeom prst="rect">
            <a:avLst/>
          </a:prstGeom>
        </p:spPr>
      </p:pic>
    </p:spTree>
    <p:extLst>
      <p:ext uri="{BB962C8B-B14F-4D97-AF65-F5344CB8AC3E}">
        <p14:creationId xmlns:p14="http://schemas.microsoft.com/office/powerpoint/2010/main" val="726786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Slide Number Placeholder 4"/>
          <p:cNvSpPr>
            <a:spLocks noGrp="1"/>
          </p:cNvSpPr>
          <p:nvPr>
            <p:ph type="sldNum" sz="quarter" idx="1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defRPr>
            </a:lvl1pPr>
            <a:lvl2pPr marL="742950" indent="-285750" eaLnBrk="0" hangingPunct="0">
              <a:defRPr sz="2400">
                <a:solidFill>
                  <a:schemeClr val="tx1"/>
                </a:solidFill>
                <a:latin typeface="Arial" pitchFamily="34" charset="0"/>
              </a:defRPr>
            </a:lvl2pPr>
            <a:lvl3pPr marL="1143000" indent="-228600" eaLnBrk="0" hangingPunct="0">
              <a:defRPr sz="2400">
                <a:solidFill>
                  <a:schemeClr val="tx1"/>
                </a:solidFill>
                <a:latin typeface="Arial" pitchFamily="34" charset="0"/>
              </a:defRPr>
            </a:lvl3pPr>
            <a:lvl4pPr marL="1600200" indent="-228600" eaLnBrk="0" hangingPunct="0">
              <a:defRPr sz="2400">
                <a:solidFill>
                  <a:schemeClr val="tx1"/>
                </a:solidFill>
                <a:latin typeface="Arial" pitchFamily="34" charset="0"/>
              </a:defRPr>
            </a:lvl4pPr>
            <a:lvl5pPr marL="2057400" indent="-228600" eaLnBrk="0" hangingPunct="0">
              <a:defRPr sz="2400">
                <a:solidFill>
                  <a:schemeClr val="tx1"/>
                </a:solidFill>
                <a:latin typeface="Arial" pitchFamily="34" charset="0"/>
              </a:defRPr>
            </a:lvl5pPr>
            <a:lvl6pPr marL="2514600" indent="-228600" algn="ctr" eaLnBrk="0" fontAlgn="base" hangingPunct="0">
              <a:spcBef>
                <a:spcPct val="0"/>
              </a:spcBef>
              <a:spcAft>
                <a:spcPct val="0"/>
              </a:spcAft>
              <a:defRPr sz="2400">
                <a:solidFill>
                  <a:schemeClr val="tx1"/>
                </a:solidFill>
                <a:latin typeface="Arial" pitchFamily="34" charset="0"/>
              </a:defRPr>
            </a:lvl6pPr>
            <a:lvl7pPr marL="2971800" indent="-228600" algn="ctr" eaLnBrk="0" fontAlgn="base" hangingPunct="0">
              <a:spcBef>
                <a:spcPct val="0"/>
              </a:spcBef>
              <a:spcAft>
                <a:spcPct val="0"/>
              </a:spcAft>
              <a:defRPr sz="2400">
                <a:solidFill>
                  <a:schemeClr val="tx1"/>
                </a:solidFill>
                <a:latin typeface="Arial" pitchFamily="34" charset="0"/>
              </a:defRPr>
            </a:lvl7pPr>
            <a:lvl8pPr marL="3429000" indent="-228600" algn="ctr" eaLnBrk="0" fontAlgn="base" hangingPunct="0">
              <a:spcBef>
                <a:spcPct val="0"/>
              </a:spcBef>
              <a:spcAft>
                <a:spcPct val="0"/>
              </a:spcAft>
              <a:defRPr sz="2400">
                <a:solidFill>
                  <a:schemeClr val="tx1"/>
                </a:solidFill>
                <a:latin typeface="Arial" pitchFamily="34" charset="0"/>
              </a:defRPr>
            </a:lvl8pPr>
            <a:lvl9pPr marL="3886200" indent="-228600" algn="ctr" eaLnBrk="0" fontAlgn="base" hangingPunct="0">
              <a:spcBef>
                <a:spcPct val="0"/>
              </a:spcBef>
              <a:spcAft>
                <a:spcPct val="0"/>
              </a:spcAft>
              <a:defRPr sz="2400">
                <a:solidFill>
                  <a:schemeClr val="tx1"/>
                </a:solidFill>
                <a:latin typeface="Arial" pitchFamily="34" charset="0"/>
              </a:defRPr>
            </a:lvl9pPr>
          </a:lstStyle>
          <a:p>
            <a:pPr eaLnBrk="1" hangingPunct="1"/>
            <a:fld id="{A6FB3491-31FC-4397-87C4-C5D308D46FE2}" type="slidenum">
              <a:rPr lang="en-GB" sz="1000" smtClean="0"/>
              <a:pPr eaLnBrk="1" hangingPunct="1"/>
              <a:t>2</a:t>
            </a:fld>
            <a:endParaRPr lang="en-GB" sz="1000"/>
          </a:p>
        </p:txBody>
      </p:sp>
      <p:sp>
        <p:nvSpPr>
          <p:cNvPr id="2" name="Title 1"/>
          <p:cNvSpPr>
            <a:spLocks noGrp="1"/>
          </p:cNvSpPr>
          <p:nvPr>
            <p:ph type="title"/>
          </p:nvPr>
        </p:nvSpPr>
        <p:spPr>
          <a:xfrm>
            <a:off x="488504" y="764704"/>
            <a:ext cx="8857108" cy="936104"/>
          </a:xfrm>
          <a:prstGeom prst="rect">
            <a:avLst/>
          </a:prstGeom>
        </p:spPr>
        <p:txBody>
          <a:bodyPr>
            <a:noAutofit/>
          </a:bodyPr>
          <a:lstStyle/>
          <a:p>
            <a:r>
              <a:rPr lang="es-ES" dirty="0"/>
              <a:t>Acerca de Python</a:t>
            </a:r>
          </a:p>
        </p:txBody>
      </p:sp>
      <p:sp>
        <p:nvSpPr>
          <p:cNvPr id="4" name="Content Placeholder 3"/>
          <p:cNvSpPr>
            <a:spLocks noGrp="1"/>
          </p:cNvSpPr>
          <p:nvPr>
            <p:ph type="body" sz="quarter" idx="21"/>
          </p:nvPr>
        </p:nvSpPr>
        <p:spPr>
          <a:xfrm>
            <a:off x="488504" y="2132856"/>
            <a:ext cx="8928992" cy="3672408"/>
          </a:xfrm>
          <a:prstGeom prst="rect">
            <a:avLst/>
          </a:prstGeom>
        </p:spPr>
        <p:txBody>
          <a:bodyPr/>
          <a:lstStyle/>
          <a:p>
            <a:pPr algn="just">
              <a:defRPr/>
            </a:pPr>
            <a:r>
              <a:rPr lang="es-ES" dirty="0"/>
              <a:t>Python es un lenguaje de programación de propósito general muy poderoso y flexible, a la vez que sencillo y fácil de aprender.</a:t>
            </a:r>
          </a:p>
          <a:p>
            <a:pPr marL="0" indent="0" algn="just">
              <a:buNone/>
              <a:defRPr/>
            </a:pPr>
            <a:endParaRPr lang="es-ES" dirty="0"/>
          </a:p>
          <a:p>
            <a:pPr algn="just"/>
            <a:r>
              <a:rPr lang="es-ES" dirty="0"/>
              <a:t>Es un lenguaje de alto nivel, que permite procesar fácilmente todo tipo de estructuras de datos, tanto numéricos como de texto.</a:t>
            </a:r>
          </a:p>
          <a:p>
            <a:pPr marL="0" indent="0" algn="just">
              <a:buNone/>
            </a:pPr>
            <a:endParaRPr lang="es-ES" dirty="0"/>
          </a:p>
          <a:p>
            <a:pPr algn="just"/>
            <a:r>
              <a:rPr lang="es-ES" dirty="0"/>
              <a:t>Este lenguaje fue creado a principios de los noventa por </a:t>
            </a:r>
            <a:r>
              <a:rPr lang="es-ES" i="1" dirty="0"/>
              <a:t>Guido van </a:t>
            </a:r>
            <a:r>
              <a:rPr lang="es-ES" i="1" dirty="0" err="1"/>
              <a:t>Rossum</a:t>
            </a:r>
            <a:r>
              <a:rPr lang="es-ES" i="1" dirty="0"/>
              <a:t> </a:t>
            </a:r>
            <a:r>
              <a:rPr lang="es-ES" dirty="0"/>
              <a:t>en los Países Bajos.</a:t>
            </a:r>
          </a:p>
          <a:p>
            <a:pPr marL="0" indent="0" algn="just">
              <a:buNone/>
            </a:pPr>
            <a:endParaRPr lang="es-ES" dirty="0"/>
          </a:p>
          <a:p>
            <a:pPr algn="just"/>
            <a:r>
              <a:rPr lang="es-ES" dirty="0"/>
              <a:t>Python se desarrolla bajo una licencia de </a:t>
            </a:r>
            <a:r>
              <a:rPr lang="es-ES" i="1" dirty="0"/>
              <a:t>Open </a:t>
            </a:r>
            <a:r>
              <a:rPr lang="es-ES" i="1" dirty="0" err="1"/>
              <a:t>source</a:t>
            </a:r>
            <a:r>
              <a:rPr lang="es-ES" dirty="0"/>
              <a:t> o código abierto aprobada por OSI, por lo que se puede usar y distribuir libremente, incluso para uso comercial.</a:t>
            </a:r>
          </a:p>
        </p:txBody>
      </p:sp>
    </p:spTree>
    <p:extLst>
      <p:ext uri="{BB962C8B-B14F-4D97-AF65-F5344CB8AC3E}">
        <p14:creationId xmlns:p14="http://schemas.microsoft.com/office/powerpoint/2010/main" val="5774209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2003C133-7CCF-4E8E-8EBA-53601726055B}"/>
              </a:ext>
            </a:extLst>
          </p:cNvPr>
          <p:cNvSpPr>
            <a:spLocks noGrp="1"/>
          </p:cNvSpPr>
          <p:nvPr>
            <p:ph type="sldNum" sz="quarter" idx="14"/>
          </p:nvPr>
        </p:nvSpPr>
        <p:spPr/>
        <p:txBody>
          <a:bodyPr/>
          <a:lstStyle/>
          <a:p>
            <a:pPr>
              <a:defRPr/>
            </a:pPr>
            <a:fld id="{56623650-3B47-4B5A-8680-D8ACAC37BA74}" type="slidenum">
              <a:rPr lang="en-GB" smtClean="0"/>
              <a:pPr>
                <a:defRPr/>
              </a:pPr>
              <a:t>20</a:t>
            </a:fld>
            <a:endParaRPr lang="en-GB"/>
          </a:p>
        </p:txBody>
      </p:sp>
      <p:sp>
        <p:nvSpPr>
          <p:cNvPr id="3" name="Título 2">
            <a:extLst>
              <a:ext uri="{FF2B5EF4-FFF2-40B4-BE49-F238E27FC236}">
                <a16:creationId xmlns:a16="http://schemas.microsoft.com/office/drawing/2014/main" id="{23FE027B-32FC-401E-8944-E7E2CE05808A}"/>
              </a:ext>
            </a:extLst>
          </p:cNvPr>
          <p:cNvSpPr>
            <a:spLocks noGrp="1"/>
          </p:cNvSpPr>
          <p:nvPr>
            <p:ph type="title"/>
          </p:nvPr>
        </p:nvSpPr>
        <p:spPr>
          <a:xfrm>
            <a:off x="488504" y="548680"/>
            <a:ext cx="8857108" cy="936104"/>
          </a:xfrm>
          <a:prstGeom prst="rect">
            <a:avLst/>
          </a:prstGeom>
        </p:spPr>
        <p:txBody>
          <a:bodyPr/>
          <a:lstStyle/>
          <a:p>
            <a:r>
              <a:rPr lang="es-MX" dirty="0"/>
              <a:t>Cadenas de texto (</a:t>
            </a:r>
            <a:r>
              <a:rPr lang="es-MX" dirty="0" err="1"/>
              <a:t>Strings</a:t>
            </a:r>
            <a:r>
              <a:rPr lang="es-MX" dirty="0"/>
              <a:t>) en Python</a:t>
            </a:r>
          </a:p>
        </p:txBody>
      </p:sp>
      <p:sp>
        <p:nvSpPr>
          <p:cNvPr id="5" name="Marcador de texto 4">
            <a:extLst>
              <a:ext uri="{FF2B5EF4-FFF2-40B4-BE49-F238E27FC236}">
                <a16:creationId xmlns:a16="http://schemas.microsoft.com/office/drawing/2014/main" id="{68216C5F-4D96-4A9D-A2E1-3EAFF5FD1F29}"/>
              </a:ext>
            </a:extLst>
          </p:cNvPr>
          <p:cNvSpPr>
            <a:spLocks noGrp="1"/>
          </p:cNvSpPr>
          <p:nvPr>
            <p:ph type="body" sz="quarter" idx="21"/>
          </p:nvPr>
        </p:nvSpPr>
        <p:spPr>
          <a:xfrm>
            <a:off x="488504" y="1340768"/>
            <a:ext cx="8928992" cy="3888432"/>
          </a:xfrm>
        </p:spPr>
        <p:txBody>
          <a:bodyPr/>
          <a:lstStyle/>
          <a:p>
            <a:r>
              <a:rPr lang="es-ES" dirty="0"/>
              <a:t>Una cadena de texto es una lista de caracteres ordenados. </a:t>
            </a:r>
          </a:p>
          <a:p>
            <a:endParaRPr lang="es-ES" dirty="0"/>
          </a:p>
          <a:p>
            <a:r>
              <a:rPr lang="es-ES" dirty="0"/>
              <a:t>Un carácter es cualquier cosa que pueda escribir en el teclado con solo presionar una tecla, como una letra, un número o una barra invertida. </a:t>
            </a:r>
          </a:p>
          <a:p>
            <a:endParaRPr lang="es-ES" dirty="0"/>
          </a:p>
          <a:p>
            <a:r>
              <a:rPr lang="es-ES" dirty="0"/>
              <a:t>Las cadenas pueden tener espacios: "hola mundo". </a:t>
            </a:r>
          </a:p>
          <a:p>
            <a:endParaRPr lang="es-ES" dirty="0"/>
          </a:p>
          <a:p>
            <a:r>
              <a:rPr lang="es-ES" dirty="0"/>
              <a:t>Una cadena vacía es una cadena que tiene 0 caracteres.</a:t>
            </a:r>
          </a:p>
          <a:p>
            <a:endParaRPr lang="es-ES" dirty="0"/>
          </a:p>
          <a:p>
            <a:r>
              <a:rPr lang="es-ES" dirty="0"/>
              <a:t>Las cadenas de Python son inmutables.</a:t>
            </a:r>
          </a:p>
          <a:p>
            <a:endParaRPr lang="es-ES" dirty="0"/>
          </a:p>
        </p:txBody>
      </p:sp>
      <p:pic>
        <p:nvPicPr>
          <p:cNvPr id="7" name="Imagen 6">
            <a:extLst>
              <a:ext uri="{FF2B5EF4-FFF2-40B4-BE49-F238E27FC236}">
                <a16:creationId xmlns:a16="http://schemas.microsoft.com/office/drawing/2014/main" id="{AA0E9E7A-C437-4BBC-9CCA-1EF03F1EC849}"/>
              </a:ext>
            </a:extLst>
          </p:cNvPr>
          <p:cNvPicPr>
            <a:picLocks noChangeAspect="1"/>
          </p:cNvPicPr>
          <p:nvPr/>
        </p:nvPicPr>
        <p:blipFill>
          <a:blip r:embed="rId2"/>
          <a:stretch>
            <a:fillRect/>
          </a:stretch>
        </p:blipFill>
        <p:spPr>
          <a:xfrm>
            <a:off x="488504" y="4379937"/>
            <a:ext cx="6553200" cy="1857375"/>
          </a:xfrm>
          <a:prstGeom prst="rect">
            <a:avLst/>
          </a:prstGeom>
        </p:spPr>
      </p:pic>
    </p:spTree>
    <p:extLst>
      <p:ext uri="{BB962C8B-B14F-4D97-AF65-F5344CB8AC3E}">
        <p14:creationId xmlns:p14="http://schemas.microsoft.com/office/powerpoint/2010/main" val="14012326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067EB46-945F-4F77-9177-0FFC4AB2FFC4}"/>
              </a:ext>
            </a:extLst>
          </p:cNvPr>
          <p:cNvSpPr>
            <a:spLocks noGrp="1"/>
          </p:cNvSpPr>
          <p:nvPr>
            <p:ph type="sldNum" sz="quarter" idx="14"/>
          </p:nvPr>
        </p:nvSpPr>
        <p:spPr/>
        <p:txBody>
          <a:bodyPr/>
          <a:lstStyle/>
          <a:p>
            <a:pPr>
              <a:defRPr/>
            </a:pPr>
            <a:fld id="{56623650-3B47-4B5A-8680-D8ACAC37BA74}" type="slidenum">
              <a:rPr lang="en-GB" smtClean="0"/>
              <a:pPr>
                <a:defRPr/>
              </a:pPr>
              <a:t>21</a:t>
            </a:fld>
            <a:endParaRPr lang="en-GB"/>
          </a:p>
        </p:txBody>
      </p:sp>
      <p:sp>
        <p:nvSpPr>
          <p:cNvPr id="3" name="Título 2">
            <a:extLst>
              <a:ext uri="{FF2B5EF4-FFF2-40B4-BE49-F238E27FC236}">
                <a16:creationId xmlns:a16="http://schemas.microsoft.com/office/drawing/2014/main" id="{CA2928F4-8331-4764-B36D-AF8AB730F575}"/>
              </a:ext>
            </a:extLst>
          </p:cNvPr>
          <p:cNvSpPr>
            <a:spLocks noGrp="1"/>
          </p:cNvSpPr>
          <p:nvPr>
            <p:ph type="title"/>
          </p:nvPr>
        </p:nvSpPr>
        <p:spPr>
          <a:xfrm>
            <a:off x="488504" y="692696"/>
            <a:ext cx="8857108" cy="936104"/>
          </a:xfrm>
          <a:prstGeom prst="rect">
            <a:avLst/>
          </a:prstGeom>
        </p:spPr>
        <p:txBody>
          <a:bodyPr/>
          <a:lstStyle/>
          <a:p>
            <a:r>
              <a:rPr lang="es-MX" dirty="0"/>
              <a:t>Diccionarios</a:t>
            </a:r>
          </a:p>
        </p:txBody>
      </p:sp>
      <p:sp>
        <p:nvSpPr>
          <p:cNvPr id="5" name="Marcador de texto 4">
            <a:extLst>
              <a:ext uri="{FF2B5EF4-FFF2-40B4-BE49-F238E27FC236}">
                <a16:creationId xmlns:a16="http://schemas.microsoft.com/office/drawing/2014/main" id="{5E4618CB-F7E9-47F0-9776-27DE6DE13758}"/>
              </a:ext>
            </a:extLst>
          </p:cNvPr>
          <p:cNvSpPr>
            <a:spLocks noGrp="1"/>
          </p:cNvSpPr>
          <p:nvPr>
            <p:ph type="body" sz="quarter" idx="21"/>
          </p:nvPr>
        </p:nvSpPr>
        <p:spPr>
          <a:xfrm>
            <a:off x="488504" y="1484784"/>
            <a:ext cx="8928992" cy="4824536"/>
          </a:xfrm>
        </p:spPr>
        <p:txBody>
          <a:bodyPr/>
          <a:lstStyle/>
          <a:p>
            <a:r>
              <a:rPr lang="es-ES" dirty="0"/>
              <a:t>Un Diccionario es una estructura de datos y un tipo de dato en Python con características especiales que nos permite almacenar cualquier tipo de valor como enteros, cadenas, lista, etc. Estos diccionarios nos permiten además identificar cada elemento por una clave (Key).</a:t>
            </a:r>
          </a:p>
          <a:p>
            <a:r>
              <a:rPr lang="es-ES" dirty="0"/>
              <a:t>Para definir un diccionario, se encierra el listado de valores entre llaves. Las parejas de clave y valor se separan con comas, y la clave y el valor se separan con dos puntos.</a:t>
            </a:r>
          </a:p>
          <a:p>
            <a:r>
              <a:rPr lang="es-ES" dirty="0"/>
              <a:t>Podemos acceder al elemento de un Diccionario mediante la clave de este elemento.</a:t>
            </a:r>
          </a:p>
          <a:p>
            <a:endParaRPr lang="es-MX" dirty="0"/>
          </a:p>
        </p:txBody>
      </p:sp>
      <p:pic>
        <p:nvPicPr>
          <p:cNvPr id="7" name="Imagen 6">
            <a:extLst>
              <a:ext uri="{FF2B5EF4-FFF2-40B4-BE49-F238E27FC236}">
                <a16:creationId xmlns:a16="http://schemas.microsoft.com/office/drawing/2014/main" id="{3566AAFD-B22A-4B72-8154-BFAF32A7584E}"/>
              </a:ext>
            </a:extLst>
          </p:cNvPr>
          <p:cNvPicPr>
            <a:picLocks noChangeAspect="1"/>
          </p:cNvPicPr>
          <p:nvPr/>
        </p:nvPicPr>
        <p:blipFill>
          <a:blip r:embed="rId2"/>
          <a:stretch>
            <a:fillRect/>
          </a:stretch>
        </p:blipFill>
        <p:spPr>
          <a:xfrm>
            <a:off x="848544" y="3510880"/>
            <a:ext cx="7620000" cy="2438400"/>
          </a:xfrm>
          <a:prstGeom prst="rect">
            <a:avLst/>
          </a:prstGeom>
        </p:spPr>
      </p:pic>
    </p:spTree>
    <p:extLst>
      <p:ext uri="{BB962C8B-B14F-4D97-AF65-F5344CB8AC3E}">
        <p14:creationId xmlns:p14="http://schemas.microsoft.com/office/powerpoint/2010/main" val="62661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66973AE4-21F6-4890-83CE-FCC9FD7CF86A}"/>
              </a:ext>
            </a:extLst>
          </p:cNvPr>
          <p:cNvSpPr>
            <a:spLocks noGrp="1"/>
          </p:cNvSpPr>
          <p:nvPr>
            <p:ph type="sldNum" sz="quarter" idx="14"/>
          </p:nvPr>
        </p:nvSpPr>
        <p:spPr/>
        <p:txBody>
          <a:bodyPr/>
          <a:lstStyle/>
          <a:p>
            <a:pPr>
              <a:defRPr/>
            </a:pPr>
            <a:fld id="{56623650-3B47-4B5A-8680-D8ACAC37BA74}" type="slidenum">
              <a:rPr lang="en-GB" smtClean="0"/>
              <a:pPr>
                <a:defRPr/>
              </a:pPr>
              <a:t>22</a:t>
            </a:fld>
            <a:endParaRPr lang="en-GB"/>
          </a:p>
        </p:txBody>
      </p:sp>
      <p:sp>
        <p:nvSpPr>
          <p:cNvPr id="5" name="Marcador de texto 4">
            <a:extLst>
              <a:ext uri="{FF2B5EF4-FFF2-40B4-BE49-F238E27FC236}">
                <a16:creationId xmlns:a16="http://schemas.microsoft.com/office/drawing/2014/main" id="{FE15FFE1-5AB8-4EF5-9FC1-E514A8DAA3C9}"/>
              </a:ext>
            </a:extLst>
          </p:cNvPr>
          <p:cNvSpPr>
            <a:spLocks noGrp="1"/>
          </p:cNvSpPr>
          <p:nvPr>
            <p:ph type="body" sz="quarter" idx="21"/>
          </p:nvPr>
        </p:nvSpPr>
        <p:spPr>
          <a:xfrm>
            <a:off x="488504" y="764704"/>
            <a:ext cx="8928992" cy="5616624"/>
          </a:xfrm>
        </p:spPr>
        <p:txBody>
          <a:bodyPr/>
          <a:lstStyle/>
          <a:p>
            <a:r>
              <a:rPr lang="es-ES" dirty="0"/>
              <a:t>Para recorrer todo el Diccionario, podemos hacer uso de la estructura </a:t>
            </a:r>
            <a:r>
              <a:rPr lang="es-ES" dirty="0" err="1"/>
              <a:t>for</a:t>
            </a:r>
            <a:r>
              <a:rPr lang="es-ES" dirty="0"/>
              <a:t>:</a:t>
            </a:r>
          </a:p>
          <a:p>
            <a:endParaRPr lang="es-ES" dirty="0"/>
          </a:p>
          <a:p>
            <a:endParaRPr lang="es-ES" dirty="0"/>
          </a:p>
          <a:p>
            <a:endParaRPr lang="es-ES" dirty="0"/>
          </a:p>
          <a:p>
            <a:endParaRPr lang="es-ES" dirty="0"/>
          </a:p>
          <a:p>
            <a:endParaRPr lang="es-ES" dirty="0"/>
          </a:p>
          <a:p>
            <a:endParaRPr lang="es-ES" dirty="0"/>
          </a:p>
          <a:p>
            <a:endParaRPr lang="es-ES" dirty="0"/>
          </a:p>
          <a:p>
            <a:endParaRPr lang="es-ES" dirty="0"/>
          </a:p>
          <a:p>
            <a:endParaRPr lang="es-ES" dirty="0"/>
          </a:p>
          <a:p>
            <a:endParaRPr lang="es-ES" dirty="0"/>
          </a:p>
          <a:p>
            <a:endParaRPr lang="es-ES" dirty="0"/>
          </a:p>
          <a:p>
            <a:r>
              <a:rPr lang="es-ES" dirty="0"/>
              <a:t>Los diccionarios tienen diversos métodos los cuales nos serán útiles para trabajar, éstos son algunos de ellos:</a:t>
            </a:r>
          </a:p>
          <a:p>
            <a:pPr lvl="1"/>
            <a:r>
              <a:rPr lang="es-ES" dirty="0" err="1"/>
              <a:t>Dict</a:t>
            </a:r>
            <a:r>
              <a:rPr lang="es-ES" dirty="0"/>
              <a:t>()</a:t>
            </a:r>
          </a:p>
          <a:p>
            <a:pPr lvl="1"/>
            <a:r>
              <a:rPr lang="es-ES" dirty="0"/>
              <a:t>Zip()</a:t>
            </a:r>
          </a:p>
          <a:p>
            <a:pPr lvl="1"/>
            <a:r>
              <a:rPr lang="es-ES" dirty="0" err="1"/>
              <a:t>Items</a:t>
            </a:r>
            <a:r>
              <a:rPr lang="es-ES" dirty="0"/>
              <a:t>()</a:t>
            </a:r>
          </a:p>
          <a:p>
            <a:pPr lvl="1"/>
            <a:r>
              <a:rPr lang="es-ES" dirty="0" err="1"/>
              <a:t>Keys</a:t>
            </a:r>
            <a:r>
              <a:rPr lang="es-ES" dirty="0"/>
              <a:t>()</a:t>
            </a:r>
          </a:p>
          <a:p>
            <a:pPr lvl="1"/>
            <a:r>
              <a:rPr lang="es-ES" dirty="0" err="1"/>
              <a:t>Values</a:t>
            </a:r>
            <a:r>
              <a:rPr lang="es-ES" dirty="0"/>
              <a:t>()</a:t>
            </a:r>
            <a:endParaRPr lang="es-MX" dirty="0"/>
          </a:p>
        </p:txBody>
      </p:sp>
      <p:pic>
        <p:nvPicPr>
          <p:cNvPr id="6" name="Imagen 5">
            <a:extLst>
              <a:ext uri="{FF2B5EF4-FFF2-40B4-BE49-F238E27FC236}">
                <a16:creationId xmlns:a16="http://schemas.microsoft.com/office/drawing/2014/main" id="{F1711E63-2149-4BC5-A615-938546D1F613}"/>
              </a:ext>
            </a:extLst>
          </p:cNvPr>
          <p:cNvPicPr>
            <a:picLocks noChangeAspect="1"/>
          </p:cNvPicPr>
          <p:nvPr/>
        </p:nvPicPr>
        <p:blipFill>
          <a:blip r:embed="rId2"/>
          <a:stretch>
            <a:fillRect/>
          </a:stretch>
        </p:blipFill>
        <p:spPr>
          <a:xfrm>
            <a:off x="488504" y="1196752"/>
            <a:ext cx="7620000" cy="2895600"/>
          </a:xfrm>
          <a:prstGeom prst="rect">
            <a:avLst/>
          </a:prstGeom>
        </p:spPr>
      </p:pic>
    </p:spTree>
    <p:extLst>
      <p:ext uri="{BB962C8B-B14F-4D97-AF65-F5344CB8AC3E}">
        <p14:creationId xmlns:p14="http://schemas.microsoft.com/office/powerpoint/2010/main" val="32622212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E56B0F6B-C43F-4FB3-8062-D54FFCF620A7}"/>
              </a:ext>
            </a:extLst>
          </p:cNvPr>
          <p:cNvSpPr>
            <a:spLocks noGrp="1"/>
          </p:cNvSpPr>
          <p:nvPr>
            <p:ph type="sldNum" sz="quarter" idx="14"/>
          </p:nvPr>
        </p:nvSpPr>
        <p:spPr/>
        <p:txBody>
          <a:bodyPr/>
          <a:lstStyle/>
          <a:p>
            <a:pPr>
              <a:defRPr/>
            </a:pPr>
            <a:fld id="{56623650-3B47-4B5A-8680-D8ACAC37BA74}" type="slidenum">
              <a:rPr lang="en-GB" smtClean="0"/>
              <a:pPr>
                <a:defRPr/>
              </a:pPr>
              <a:t>23</a:t>
            </a:fld>
            <a:endParaRPr lang="en-GB"/>
          </a:p>
        </p:txBody>
      </p:sp>
      <p:sp>
        <p:nvSpPr>
          <p:cNvPr id="5" name="Marcador de texto 4">
            <a:extLst>
              <a:ext uri="{FF2B5EF4-FFF2-40B4-BE49-F238E27FC236}">
                <a16:creationId xmlns:a16="http://schemas.microsoft.com/office/drawing/2014/main" id="{D4EE8937-558E-437A-A491-CED41B59B1D4}"/>
              </a:ext>
            </a:extLst>
          </p:cNvPr>
          <p:cNvSpPr>
            <a:spLocks noGrp="1"/>
          </p:cNvSpPr>
          <p:nvPr>
            <p:ph type="body" sz="quarter" idx="21"/>
          </p:nvPr>
        </p:nvSpPr>
        <p:spPr>
          <a:xfrm>
            <a:off x="488504" y="908720"/>
            <a:ext cx="8928992" cy="5544616"/>
          </a:xfrm>
        </p:spPr>
        <p:txBody>
          <a:bodyPr/>
          <a:lstStyle/>
          <a:p>
            <a:r>
              <a:rPr lang="es-MX" dirty="0" err="1"/>
              <a:t>Dict</a:t>
            </a:r>
            <a:r>
              <a:rPr lang="es-MX" dirty="0"/>
              <a:t>() : </a:t>
            </a:r>
            <a:r>
              <a:rPr lang="es-ES" dirty="0"/>
              <a:t>Recibe como parámetro una representación de un diccionario y si es factible, devuelve un diccionario de datos.</a:t>
            </a:r>
          </a:p>
          <a:p>
            <a:endParaRPr lang="es-ES" dirty="0"/>
          </a:p>
          <a:p>
            <a:endParaRPr lang="es-ES" dirty="0"/>
          </a:p>
          <a:p>
            <a:endParaRPr lang="es-ES" dirty="0"/>
          </a:p>
          <a:p>
            <a:endParaRPr lang="es-ES" dirty="0"/>
          </a:p>
          <a:p>
            <a:endParaRPr lang="es-ES" dirty="0"/>
          </a:p>
          <a:p>
            <a:pPr marL="0" indent="0">
              <a:buNone/>
            </a:pPr>
            <a:endParaRPr lang="es-ES" dirty="0"/>
          </a:p>
          <a:p>
            <a:r>
              <a:rPr lang="es-ES" dirty="0"/>
              <a:t>Zip(): Recibe como parámetro dos elementos iterables, ya sea una cadena, una lista o una tupla. Ambos parámetros deben tener el mismo número de elementos. Se devolverá una tupla relacionando el elemento i-</a:t>
            </a:r>
            <a:r>
              <a:rPr lang="es-ES" dirty="0" err="1"/>
              <a:t>esimo</a:t>
            </a:r>
            <a:r>
              <a:rPr lang="es-ES" dirty="0"/>
              <a:t> de cada uno de los iterables.</a:t>
            </a:r>
          </a:p>
          <a:p>
            <a:endParaRPr lang="es-MX" dirty="0"/>
          </a:p>
        </p:txBody>
      </p:sp>
      <p:pic>
        <p:nvPicPr>
          <p:cNvPr id="6" name="Imagen 5">
            <a:extLst>
              <a:ext uri="{FF2B5EF4-FFF2-40B4-BE49-F238E27FC236}">
                <a16:creationId xmlns:a16="http://schemas.microsoft.com/office/drawing/2014/main" id="{C5489CD0-D646-46B5-BB2A-E84DB3A585B8}"/>
              </a:ext>
            </a:extLst>
          </p:cNvPr>
          <p:cNvPicPr>
            <a:picLocks noChangeAspect="1"/>
          </p:cNvPicPr>
          <p:nvPr/>
        </p:nvPicPr>
        <p:blipFill>
          <a:blip r:embed="rId2"/>
          <a:stretch>
            <a:fillRect/>
          </a:stretch>
        </p:blipFill>
        <p:spPr>
          <a:xfrm>
            <a:off x="927907" y="1484784"/>
            <a:ext cx="6503951" cy="1512168"/>
          </a:xfrm>
          <a:prstGeom prst="rect">
            <a:avLst/>
          </a:prstGeom>
        </p:spPr>
      </p:pic>
      <p:pic>
        <p:nvPicPr>
          <p:cNvPr id="7" name="Imagen 6">
            <a:extLst>
              <a:ext uri="{FF2B5EF4-FFF2-40B4-BE49-F238E27FC236}">
                <a16:creationId xmlns:a16="http://schemas.microsoft.com/office/drawing/2014/main" id="{913EB41B-4CA4-48D3-A30E-1563A5E48053}"/>
              </a:ext>
            </a:extLst>
          </p:cNvPr>
          <p:cNvPicPr>
            <a:picLocks noChangeAspect="1"/>
          </p:cNvPicPr>
          <p:nvPr/>
        </p:nvPicPr>
        <p:blipFill>
          <a:blip r:embed="rId3"/>
          <a:stretch>
            <a:fillRect/>
          </a:stretch>
        </p:blipFill>
        <p:spPr>
          <a:xfrm>
            <a:off x="927906" y="4072730"/>
            <a:ext cx="5753285" cy="2236590"/>
          </a:xfrm>
          <a:prstGeom prst="rect">
            <a:avLst/>
          </a:prstGeom>
        </p:spPr>
      </p:pic>
    </p:spTree>
    <p:extLst>
      <p:ext uri="{BB962C8B-B14F-4D97-AF65-F5344CB8AC3E}">
        <p14:creationId xmlns:p14="http://schemas.microsoft.com/office/powerpoint/2010/main" val="231675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AF6B9D47-3422-4BB5-99D4-993AB22CE5CF}"/>
              </a:ext>
            </a:extLst>
          </p:cNvPr>
          <p:cNvSpPr>
            <a:spLocks noGrp="1"/>
          </p:cNvSpPr>
          <p:nvPr>
            <p:ph type="sldNum" sz="quarter" idx="14"/>
          </p:nvPr>
        </p:nvSpPr>
        <p:spPr/>
        <p:txBody>
          <a:bodyPr/>
          <a:lstStyle/>
          <a:p>
            <a:pPr>
              <a:defRPr/>
            </a:pPr>
            <a:fld id="{56623650-3B47-4B5A-8680-D8ACAC37BA74}" type="slidenum">
              <a:rPr lang="en-GB" smtClean="0"/>
              <a:pPr>
                <a:defRPr/>
              </a:pPr>
              <a:t>24</a:t>
            </a:fld>
            <a:endParaRPr lang="en-GB"/>
          </a:p>
        </p:txBody>
      </p:sp>
      <p:sp>
        <p:nvSpPr>
          <p:cNvPr id="5" name="Marcador de texto 4">
            <a:extLst>
              <a:ext uri="{FF2B5EF4-FFF2-40B4-BE49-F238E27FC236}">
                <a16:creationId xmlns:a16="http://schemas.microsoft.com/office/drawing/2014/main" id="{B65BBB61-20E1-4013-8289-0358718E341B}"/>
              </a:ext>
            </a:extLst>
          </p:cNvPr>
          <p:cNvSpPr>
            <a:spLocks noGrp="1"/>
          </p:cNvSpPr>
          <p:nvPr>
            <p:ph type="body" sz="quarter" idx="21"/>
          </p:nvPr>
        </p:nvSpPr>
        <p:spPr>
          <a:xfrm>
            <a:off x="488504" y="1052736"/>
            <a:ext cx="8928992" cy="4176463"/>
          </a:xfrm>
        </p:spPr>
        <p:txBody>
          <a:bodyPr/>
          <a:lstStyle/>
          <a:p>
            <a:r>
              <a:rPr lang="es-MX" dirty="0" err="1"/>
              <a:t>Items</a:t>
            </a:r>
            <a:r>
              <a:rPr lang="es-MX" dirty="0"/>
              <a:t>(): </a:t>
            </a:r>
            <a:r>
              <a:rPr lang="es-ES" dirty="0"/>
              <a:t>Devuelve una lista de tuplas, cada tupla se compone de dos elementos: el primero será la clave y el segundo, su valor.</a:t>
            </a:r>
          </a:p>
          <a:p>
            <a:endParaRPr lang="es-ES" dirty="0"/>
          </a:p>
          <a:p>
            <a:r>
              <a:rPr lang="es-ES" dirty="0" err="1"/>
              <a:t>keys</a:t>
            </a:r>
            <a:r>
              <a:rPr lang="es-ES" dirty="0"/>
              <a:t>(): Retorna una lista de elementos, los cuales serán las claves de nuestro diccionario.</a:t>
            </a:r>
          </a:p>
          <a:p>
            <a:endParaRPr lang="es-ES" dirty="0"/>
          </a:p>
          <a:p>
            <a:r>
              <a:rPr lang="es-ES" dirty="0" err="1"/>
              <a:t>values</a:t>
            </a:r>
            <a:r>
              <a:rPr lang="es-ES" dirty="0"/>
              <a:t>(): Retorna una lista de elementos, que serán los valores de nuestro diccionario.</a:t>
            </a:r>
          </a:p>
          <a:p>
            <a:endParaRPr lang="es-ES" dirty="0"/>
          </a:p>
          <a:p>
            <a:endParaRPr lang="es-MX" dirty="0"/>
          </a:p>
        </p:txBody>
      </p:sp>
      <p:pic>
        <p:nvPicPr>
          <p:cNvPr id="7" name="Imagen 6">
            <a:extLst>
              <a:ext uri="{FF2B5EF4-FFF2-40B4-BE49-F238E27FC236}">
                <a16:creationId xmlns:a16="http://schemas.microsoft.com/office/drawing/2014/main" id="{5954FFD9-6051-41CD-BEAD-BFF4A28E43E1}"/>
              </a:ext>
            </a:extLst>
          </p:cNvPr>
          <p:cNvPicPr>
            <a:picLocks noChangeAspect="1"/>
          </p:cNvPicPr>
          <p:nvPr/>
        </p:nvPicPr>
        <p:blipFill>
          <a:blip r:embed="rId2"/>
          <a:stretch>
            <a:fillRect/>
          </a:stretch>
        </p:blipFill>
        <p:spPr>
          <a:xfrm>
            <a:off x="848544" y="3076549"/>
            <a:ext cx="7620000" cy="2152650"/>
          </a:xfrm>
          <a:prstGeom prst="rect">
            <a:avLst/>
          </a:prstGeom>
        </p:spPr>
      </p:pic>
    </p:spTree>
    <p:extLst>
      <p:ext uri="{BB962C8B-B14F-4D97-AF65-F5344CB8AC3E}">
        <p14:creationId xmlns:p14="http://schemas.microsoft.com/office/powerpoint/2010/main" val="16362438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0C96DEC6-C6FF-4D68-86B4-DBBED582A172}"/>
              </a:ext>
            </a:extLst>
          </p:cNvPr>
          <p:cNvSpPr>
            <a:spLocks noGrp="1"/>
          </p:cNvSpPr>
          <p:nvPr>
            <p:ph type="sldNum" sz="quarter" idx="14"/>
          </p:nvPr>
        </p:nvSpPr>
        <p:spPr/>
        <p:txBody>
          <a:bodyPr/>
          <a:lstStyle/>
          <a:p>
            <a:pPr>
              <a:defRPr/>
            </a:pPr>
            <a:fld id="{56623650-3B47-4B5A-8680-D8ACAC37BA74}" type="slidenum">
              <a:rPr lang="en-GB" smtClean="0"/>
              <a:pPr>
                <a:defRPr/>
              </a:pPr>
              <a:t>25</a:t>
            </a:fld>
            <a:endParaRPr lang="en-GB"/>
          </a:p>
        </p:txBody>
      </p:sp>
      <p:sp>
        <p:nvSpPr>
          <p:cNvPr id="3" name="Título 2">
            <a:extLst>
              <a:ext uri="{FF2B5EF4-FFF2-40B4-BE49-F238E27FC236}">
                <a16:creationId xmlns:a16="http://schemas.microsoft.com/office/drawing/2014/main" id="{2DCD15F5-69C6-4674-A8C7-D2CA1D6DCBA5}"/>
              </a:ext>
            </a:extLst>
          </p:cNvPr>
          <p:cNvSpPr>
            <a:spLocks noGrp="1"/>
          </p:cNvSpPr>
          <p:nvPr>
            <p:ph type="title"/>
          </p:nvPr>
        </p:nvSpPr>
        <p:spPr>
          <a:xfrm>
            <a:off x="488504" y="548680"/>
            <a:ext cx="8857108" cy="936104"/>
          </a:xfrm>
          <a:prstGeom prst="rect">
            <a:avLst/>
          </a:prstGeom>
        </p:spPr>
        <p:txBody>
          <a:bodyPr/>
          <a:lstStyle/>
          <a:p>
            <a:r>
              <a:rPr lang="es-MX" dirty="0"/>
              <a:t>Palabras clave útiles en </a:t>
            </a:r>
            <a:r>
              <a:rPr lang="es-MX" dirty="0" err="1"/>
              <a:t>python</a:t>
            </a:r>
            <a:endParaRPr lang="es-MX" dirty="0"/>
          </a:p>
        </p:txBody>
      </p:sp>
      <p:sp>
        <p:nvSpPr>
          <p:cNvPr id="5" name="Marcador de texto 4">
            <a:extLst>
              <a:ext uri="{FF2B5EF4-FFF2-40B4-BE49-F238E27FC236}">
                <a16:creationId xmlns:a16="http://schemas.microsoft.com/office/drawing/2014/main" id="{A3245FC3-93A5-47FC-87F6-0D3C0ABE4781}"/>
              </a:ext>
            </a:extLst>
          </p:cNvPr>
          <p:cNvSpPr>
            <a:spLocks noGrp="1"/>
          </p:cNvSpPr>
          <p:nvPr>
            <p:ph type="body" sz="quarter" idx="21"/>
          </p:nvPr>
        </p:nvSpPr>
        <p:spPr>
          <a:xfrm>
            <a:off x="341866" y="2780928"/>
            <a:ext cx="4340224" cy="3689151"/>
          </a:xfrm>
        </p:spPr>
        <p:txBody>
          <a:bodyPr/>
          <a:lstStyle/>
          <a:p>
            <a:r>
              <a:rPr lang="es-MX" dirty="0" err="1"/>
              <a:t>Print</a:t>
            </a:r>
            <a:r>
              <a:rPr lang="es-MX" dirty="0"/>
              <a:t>: Imprime en consola.</a:t>
            </a:r>
          </a:p>
          <a:p>
            <a:pPr marL="0" indent="0">
              <a:buNone/>
            </a:pPr>
            <a:endParaRPr lang="es-MX" dirty="0"/>
          </a:p>
          <a:p>
            <a:r>
              <a:rPr lang="es-MX" dirty="0" err="1"/>
              <a:t>While</a:t>
            </a:r>
            <a:r>
              <a:rPr lang="es-MX" dirty="0"/>
              <a:t>: controla el flujo de un programa.</a:t>
            </a:r>
          </a:p>
          <a:p>
            <a:pPr marL="0" indent="0">
              <a:buNone/>
            </a:pPr>
            <a:endParaRPr lang="es-MX" dirty="0"/>
          </a:p>
          <a:p>
            <a:r>
              <a:rPr lang="es-MX" dirty="0" err="1"/>
              <a:t>For</a:t>
            </a:r>
            <a:r>
              <a:rPr lang="es-MX" dirty="0"/>
              <a:t>: itera sobre los objetos de una colección en el orden que aparecen.</a:t>
            </a:r>
          </a:p>
          <a:p>
            <a:pPr marL="0" indent="0">
              <a:buNone/>
            </a:pPr>
            <a:endParaRPr lang="es-MX" dirty="0"/>
          </a:p>
          <a:p>
            <a:r>
              <a:rPr lang="es-MX" dirty="0"/>
              <a:t>Break: interrumpe un ciclo.</a:t>
            </a:r>
          </a:p>
          <a:p>
            <a:pPr marL="0" indent="0">
              <a:buNone/>
            </a:pPr>
            <a:endParaRPr lang="es-MX" dirty="0"/>
          </a:p>
          <a:p>
            <a:r>
              <a:rPr lang="es-MX" dirty="0" err="1"/>
              <a:t>Continue</a:t>
            </a:r>
            <a:r>
              <a:rPr lang="es-MX" dirty="0"/>
              <a:t>: interrumpe el ciclo sin romperlo, se salta para empezar la siguiente iteración.</a:t>
            </a:r>
          </a:p>
        </p:txBody>
      </p:sp>
      <p:pic>
        <p:nvPicPr>
          <p:cNvPr id="6" name="Imagen 5">
            <a:extLst>
              <a:ext uri="{FF2B5EF4-FFF2-40B4-BE49-F238E27FC236}">
                <a16:creationId xmlns:a16="http://schemas.microsoft.com/office/drawing/2014/main" id="{26220250-6813-4322-97C2-F8E4EA55FB0C}"/>
              </a:ext>
            </a:extLst>
          </p:cNvPr>
          <p:cNvPicPr>
            <a:picLocks noChangeAspect="1"/>
          </p:cNvPicPr>
          <p:nvPr/>
        </p:nvPicPr>
        <p:blipFill>
          <a:blip r:embed="rId2"/>
          <a:stretch>
            <a:fillRect/>
          </a:stretch>
        </p:blipFill>
        <p:spPr>
          <a:xfrm>
            <a:off x="333375" y="1285503"/>
            <a:ext cx="9239250" cy="1495425"/>
          </a:xfrm>
          <a:prstGeom prst="rect">
            <a:avLst/>
          </a:prstGeom>
        </p:spPr>
      </p:pic>
      <p:sp>
        <p:nvSpPr>
          <p:cNvPr id="9" name="Marcador de texto 4">
            <a:extLst>
              <a:ext uri="{FF2B5EF4-FFF2-40B4-BE49-F238E27FC236}">
                <a16:creationId xmlns:a16="http://schemas.microsoft.com/office/drawing/2014/main" id="{40678D77-B37D-4A48-BFA0-BADBA524DC5A}"/>
              </a:ext>
            </a:extLst>
          </p:cNvPr>
          <p:cNvSpPr txBox="1">
            <a:spLocks/>
          </p:cNvSpPr>
          <p:nvPr/>
        </p:nvSpPr>
        <p:spPr>
          <a:xfrm>
            <a:off x="5005264" y="2780929"/>
            <a:ext cx="4340224" cy="3772272"/>
          </a:xfrm>
          <a:prstGeom prst="rect">
            <a:avLst/>
          </a:prstGeom>
        </p:spPr>
        <p:txBody>
          <a:bodyPr/>
          <a:lstStyle>
            <a:lvl1pPr marL="342900" indent="-342900" algn="l" rtl="0" eaLnBrk="1" fontAlgn="base" hangingPunct="1">
              <a:spcBef>
                <a:spcPct val="20000"/>
              </a:spcBef>
              <a:spcAft>
                <a:spcPct val="0"/>
              </a:spcAft>
              <a:buClr>
                <a:schemeClr val="tx2">
                  <a:lumMod val="50000"/>
                </a:schemeClr>
              </a:buClr>
              <a:buFont typeface="Courier New" pitchFamily="49" charset="0"/>
              <a:buChar char="o"/>
              <a:defRPr sz="1600">
                <a:solidFill>
                  <a:schemeClr val="tx2">
                    <a:lumMod val="50000"/>
                  </a:schemeClr>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
              <a:defRPr sz="1600">
                <a:solidFill>
                  <a:schemeClr val="tx2"/>
                </a:solidFill>
                <a:latin typeface="+mn-lt"/>
              </a:defRPr>
            </a:lvl2pPr>
            <a:lvl3pPr marL="1143000" indent="-228600" algn="l" rtl="0" eaLnBrk="1" fontAlgn="base" hangingPunct="1">
              <a:spcBef>
                <a:spcPct val="20000"/>
              </a:spcBef>
              <a:spcAft>
                <a:spcPct val="0"/>
              </a:spcAft>
              <a:buChar char="•"/>
              <a:defRPr sz="1600">
                <a:solidFill>
                  <a:schemeClr val="tx2">
                    <a:lumMod val="60000"/>
                    <a:lumOff val="40000"/>
                  </a:schemeClr>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s-MX" kern="0" dirty="0" err="1"/>
              <a:t>If</a:t>
            </a:r>
            <a:r>
              <a:rPr lang="es-MX" kern="0" dirty="0"/>
              <a:t>: determina las sentencias que se van a ejecutar a través de una condición.</a:t>
            </a:r>
          </a:p>
          <a:p>
            <a:pPr marL="0" indent="0">
              <a:buNone/>
            </a:pPr>
            <a:endParaRPr lang="es-MX" kern="0" dirty="0"/>
          </a:p>
          <a:p>
            <a:r>
              <a:rPr lang="es-MX" kern="0" dirty="0" err="1"/>
              <a:t>Else</a:t>
            </a:r>
            <a:r>
              <a:rPr lang="es-MX" kern="0" dirty="0"/>
              <a:t>: en caso de que la confición del bloque </a:t>
            </a:r>
            <a:r>
              <a:rPr lang="es-MX" kern="0" dirty="0" err="1"/>
              <a:t>If</a:t>
            </a:r>
            <a:r>
              <a:rPr lang="es-MX" kern="0" dirty="0"/>
              <a:t> no sea satisfactoria, se ejecuta algún comando alternativo.</a:t>
            </a:r>
          </a:p>
          <a:p>
            <a:pPr marL="0" indent="0">
              <a:buNone/>
            </a:pPr>
            <a:endParaRPr lang="es-MX" kern="0" dirty="0"/>
          </a:p>
          <a:p>
            <a:r>
              <a:rPr lang="es-MX" kern="0" dirty="0"/>
              <a:t>Lambda: Crea una función anónima</a:t>
            </a:r>
          </a:p>
          <a:p>
            <a:pPr marL="0" indent="0">
              <a:buNone/>
            </a:pPr>
            <a:endParaRPr lang="es-MX" kern="0" dirty="0"/>
          </a:p>
          <a:p>
            <a:r>
              <a:rPr lang="es-MX" kern="0" dirty="0" err="1"/>
              <a:t>Import</a:t>
            </a:r>
            <a:r>
              <a:rPr lang="es-MX" kern="0" dirty="0"/>
              <a:t>: Importa paquetes al entorno de Python.</a:t>
            </a:r>
          </a:p>
          <a:p>
            <a:pPr marL="0" indent="0">
              <a:buNone/>
            </a:pPr>
            <a:endParaRPr lang="es-MX" kern="0" dirty="0"/>
          </a:p>
          <a:p>
            <a:r>
              <a:rPr lang="es-MX" altLang="es-MX" dirty="0">
                <a:solidFill>
                  <a:srgbClr val="0090D3"/>
                </a:solidFill>
                <a:latin typeface="Helvetica Neue"/>
                <a:hlinkClick r:id="rId3" tooltip="zetcode"/>
              </a:rPr>
              <a:t>http://zetcode.com/lang/python/keywords/</a:t>
            </a:r>
            <a:r>
              <a:rPr lang="es-MX" altLang="es-MX" sz="100" dirty="0">
                <a:solidFill>
                  <a:schemeClr val="tx1"/>
                </a:solidFill>
              </a:rPr>
              <a:t> </a:t>
            </a:r>
            <a:endParaRPr lang="es-MX" altLang="es-MX" sz="100" dirty="0">
              <a:solidFill>
                <a:schemeClr val="tx1"/>
              </a:solidFill>
              <a:latin typeface="Arial" panose="020B0604020202020204" pitchFamily="34" charset="0"/>
            </a:endParaRPr>
          </a:p>
          <a:p>
            <a:endParaRPr lang="es-MX" kern="0" dirty="0"/>
          </a:p>
          <a:p>
            <a:endParaRPr lang="es-MX" dirty="0"/>
          </a:p>
        </p:txBody>
      </p:sp>
      <p:sp>
        <p:nvSpPr>
          <p:cNvPr id="13" name="Rectangle 4">
            <a:extLst>
              <a:ext uri="{FF2B5EF4-FFF2-40B4-BE49-F238E27FC236}">
                <a16:creationId xmlns:a16="http://schemas.microsoft.com/office/drawing/2014/main" id="{66BB7836-E18A-4414-9D6F-31004E401174}"/>
              </a:ext>
            </a:extLst>
          </p:cNvPr>
          <p:cNvSpPr>
            <a:spLocks noChangeArrowheads="1"/>
          </p:cNvSpPr>
          <p:nvPr/>
        </p:nvSpPr>
        <p:spPr bwMode="auto">
          <a:xfrm>
            <a:off x="0" y="188851"/>
            <a:ext cx="65" cy="7948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6348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32638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Slide Number Placeholder 4"/>
          <p:cNvSpPr>
            <a:spLocks noGrp="1"/>
          </p:cNvSpPr>
          <p:nvPr>
            <p:ph type="sldNum" sz="quarter" idx="1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defRPr>
            </a:lvl1pPr>
            <a:lvl2pPr marL="742950" indent="-285750" eaLnBrk="0" hangingPunct="0">
              <a:defRPr sz="2400">
                <a:solidFill>
                  <a:schemeClr val="tx1"/>
                </a:solidFill>
                <a:latin typeface="Arial" pitchFamily="34" charset="0"/>
              </a:defRPr>
            </a:lvl2pPr>
            <a:lvl3pPr marL="1143000" indent="-228600" eaLnBrk="0" hangingPunct="0">
              <a:defRPr sz="2400">
                <a:solidFill>
                  <a:schemeClr val="tx1"/>
                </a:solidFill>
                <a:latin typeface="Arial" pitchFamily="34" charset="0"/>
              </a:defRPr>
            </a:lvl3pPr>
            <a:lvl4pPr marL="1600200" indent="-228600" eaLnBrk="0" hangingPunct="0">
              <a:defRPr sz="2400">
                <a:solidFill>
                  <a:schemeClr val="tx1"/>
                </a:solidFill>
                <a:latin typeface="Arial" pitchFamily="34" charset="0"/>
              </a:defRPr>
            </a:lvl4pPr>
            <a:lvl5pPr marL="2057400" indent="-228600" eaLnBrk="0" hangingPunct="0">
              <a:defRPr sz="2400">
                <a:solidFill>
                  <a:schemeClr val="tx1"/>
                </a:solidFill>
                <a:latin typeface="Arial" pitchFamily="34" charset="0"/>
              </a:defRPr>
            </a:lvl5pPr>
            <a:lvl6pPr marL="2514600" indent="-228600" algn="ctr" eaLnBrk="0" fontAlgn="base" hangingPunct="0">
              <a:spcBef>
                <a:spcPct val="0"/>
              </a:spcBef>
              <a:spcAft>
                <a:spcPct val="0"/>
              </a:spcAft>
              <a:defRPr sz="2400">
                <a:solidFill>
                  <a:schemeClr val="tx1"/>
                </a:solidFill>
                <a:latin typeface="Arial" pitchFamily="34" charset="0"/>
              </a:defRPr>
            </a:lvl6pPr>
            <a:lvl7pPr marL="2971800" indent="-228600" algn="ctr" eaLnBrk="0" fontAlgn="base" hangingPunct="0">
              <a:spcBef>
                <a:spcPct val="0"/>
              </a:spcBef>
              <a:spcAft>
                <a:spcPct val="0"/>
              </a:spcAft>
              <a:defRPr sz="2400">
                <a:solidFill>
                  <a:schemeClr val="tx1"/>
                </a:solidFill>
                <a:latin typeface="Arial" pitchFamily="34" charset="0"/>
              </a:defRPr>
            </a:lvl7pPr>
            <a:lvl8pPr marL="3429000" indent="-228600" algn="ctr" eaLnBrk="0" fontAlgn="base" hangingPunct="0">
              <a:spcBef>
                <a:spcPct val="0"/>
              </a:spcBef>
              <a:spcAft>
                <a:spcPct val="0"/>
              </a:spcAft>
              <a:defRPr sz="2400">
                <a:solidFill>
                  <a:schemeClr val="tx1"/>
                </a:solidFill>
                <a:latin typeface="Arial" pitchFamily="34" charset="0"/>
              </a:defRPr>
            </a:lvl8pPr>
            <a:lvl9pPr marL="3886200" indent="-228600" algn="ctr" eaLnBrk="0" fontAlgn="base" hangingPunct="0">
              <a:spcBef>
                <a:spcPct val="0"/>
              </a:spcBef>
              <a:spcAft>
                <a:spcPct val="0"/>
              </a:spcAft>
              <a:defRPr sz="2400">
                <a:solidFill>
                  <a:schemeClr val="tx1"/>
                </a:solidFill>
                <a:latin typeface="Arial" pitchFamily="34" charset="0"/>
              </a:defRPr>
            </a:lvl9pPr>
          </a:lstStyle>
          <a:p>
            <a:pPr eaLnBrk="1" hangingPunct="1"/>
            <a:fld id="{A6FB3491-31FC-4397-87C4-C5D308D46FE2}" type="slidenum">
              <a:rPr lang="en-GB" sz="1000" smtClean="0"/>
              <a:pPr eaLnBrk="1" hangingPunct="1"/>
              <a:t>26</a:t>
            </a:fld>
            <a:endParaRPr lang="en-GB" sz="1000"/>
          </a:p>
        </p:txBody>
      </p:sp>
      <p:sp>
        <p:nvSpPr>
          <p:cNvPr id="2" name="Title 1"/>
          <p:cNvSpPr>
            <a:spLocks noGrp="1"/>
          </p:cNvSpPr>
          <p:nvPr>
            <p:ph type="title"/>
          </p:nvPr>
        </p:nvSpPr>
        <p:spPr>
          <a:xfrm>
            <a:off x="488504" y="1052736"/>
            <a:ext cx="8857108" cy="936104"/>
          </a:xfrm>
          <a:prstGeom prst="rect">
            <a:avLst/>
          </a:prstGeom>
        </p:spPr>
        <p:txBody>
          <a:bodyPr>
            <a:noAutofit/>
          </a:bodyPr>
          <a:lstStyle/>
          <a:p>
            <a:r>
              <a:rPr lang="es-ES" dirty="0"/>
              <a:t>Primer programa en Python</a:t>
            </a:r>
          </a:p>
        </p:txBody>
      </p:sp>
      <p:sp>
        <p:nvSpPr>
          <p:cNvPr id="22531" name="Content Placeholder 2"/>
          <p:cNvSpPr>
            <a:spLocks noGrp="1"/>
          </p:cNvSpPr>
          <p:nvPr>
            <p:ph type="body" sz="quarter" idx="20"/>
          </p:nvPr>
        </p:nvSpPr>
        <p:spPr bwMode="auto">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Ins="91440" bIns="45720" numCol="1" compatLnSpc="1">
            <a:prstTxWarp prst="textNoShape">
              <a:avLst/>
            </a:prstTxWarp>
          </a:bodyPr>
          <a:lstStyle/>
          <a:p>
            <a:r>
              <a:rPr lang="es-ES" dirty="0"/>
              <a:t>Introducción a Python</a:t>
            </a:r>
          </a:p>
          <a:p>
            <a:endParaRPr lang="es-ES" dirty="0"/>
          </a:p>
          <a:p>
            <a:endParaRPr lang="es-ES" dirty="0"/>
          </a:p>
          <a:p>
            <a:endParaRPr lang="es-ES" dirty="0"/>
          </a:p>
          <a:p>
            <a:endParaRPr lang="es-ES" dirty="0"/>
          </a:p>
        </p:txBody>
      </p:sp>
      <p:sp>
        <p:nvSpPr>
          <p:cNvPr id="4" name="Content Placeholder 3"/>
          <p:cNvSpPr>
            <a:spLocks noGrp="1"/>
          </p:cNvSpPr>
          <p:nvPr>
            <p:ph type="body" sz="quarter" idx="21"/>
          </p:nvPr>
        </p:nvSpPr>
        <p:spPr>
          <a:xfrm>
            <a:off x="488504" y="2132856"/>
            <a:ext cx="8928992" cy="3672408"/>
          </a:xfrm>
          <a:prstGeom prst="rect">
            <a:avLst/>
          </a:prstGeom>
        </p:spPr>
        <p:txBody>
          <a:bodyPr/>
          <a:lstStyle/>
          <a:p>
            <a:pPr algn="just">
              <a:defRPr/>
            </a:pPr>
            <a:r>
              <a:rPr lang="es-ES" dirty="0"/>
              <a:t>El programa que vamos a desarrollar es un pequeño programa que nos permita crear una cuenta bancaria y realizar operaciones sobre ella.</a:t>
            </a:r>
          </a:p>
          <a:p>
            <a:pPr marL="0" indent="0" algn="just">
              <a:buNone/>
              <a:defRPr/>
            </a:pPr>
            <a:endParaRPr lang="es-ES" dirty="0"/>
          </a:p>
          <a:p>
            <a:pPr algn="just"/>
            <a:r>
              <a:rPr lang="es-ES" dirty="0"/>
              <a:t>Tendremos que empezar por crear una lista para ir almacenando nuestros clientes.</a:t>
            </a:r>
          </a:p>
          <a:p>
            <a:pPr algn="just"/>
            <a:endParaRPr lang="es-ES" dirty="0"/>
          </a:p>
          <a:p>
            <a:pPr algn="just"/>
            <a:endParaRPr lang="es-ES" dirty="0"/>
          </a:p>
          <a:p>
            <a:pPr algn="just"/>
            <a:r>
              <a:rPr lang="es-ES" dirty="0"/>
              <a:t>También crearemos un contador para saber el número de cuenta que hay que asignar.</a:t>
            </a:r>
          </a:p>
          <a:p>
            <a:pPr algn="just"/>
            <a:endParaRPr lang="es-ES" dirty="0"/>
          </a:p>
          <a:p>
            <a:pPr algn="just"/>
            <a:endParaRPr lang="es-ES" dirty="0"/>
          </a:p>
          <a:p>
            <a:pPr algn="just"/>
            <a:r>
              <a:rPr lang="es-ES" dirty="0"/>
              <a:t>Las variables siempre que se definan es conveniente inicializarlas, de este modo ya le estaremos indicando al compilador qué tipo de dato es</a:t>
            </a:r>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0689" y="3311602"/>
            <a:ext cx="1648055" cy="333422"/>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0689" y="4185224"/>
            <a:ext cx="1648055" cy="323895"/>
          </a:xfrm>
          <a:prstGeom prst="rect">
            <a:avLst/>
          </a:prstGeom>
        </p:spPr>
      </p:pic>
    </p:spTree>
    <p:extLst>
      <p:ext uri="{BB962C8B-B14F-4D97-AF65-F5344CB8AC3E}">
        <p14:creationId xmlns:p14="http://schemas.microsoft.com/office/powerpoint/2010/main" val="1244055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pPr>
              <a:defRPr/>
            </a:pPr>
            <a:fld id="{BA4544FE-C3EC-4F2C-B1BD-C326F94794C2}" type="slidenum">
              <a:rPr lang="en-GB" smtClean="0"/>
              <a:pPr>
                <a:defRPr/>
              </a:pPr>
              <a:t>27</a:t>
            </a:fld>
            <a:endParaRPr lang="en-GB"/>
          </a:p>
        </p:txBody>
      </p:sp>
      <p:sp>
        <p:nvSpPr>
          <p:cNvPr id="4" name="Text Placeholder 3"/>
          <p:cNvSpPr>
            <a:spLocks noGrp="1"/>
          </p:cNvSpPr>
          <p:nvPr>
            <p:ph type="body" sz="quarter" idx="20"/>
          </p:nvPr>
        </p:nvSpPr>
        <p:spPr/>
        <p:txBody>
          <a:bodyPr/>
          <a:lstStyle/>
          <a:p>
            <a:r>
              <a:rPr lang="es-MX" dirty="0"/>
              <a:t>Introducción a Python</a:t>
            </a:r>
          </a:p>
        </p:txBody>
      </p:sp>
      <p:sp>
        <p:nvSpPr>
          <p:cNvPr id="5" name="Text Placeholder 4"/>
          <p:cNvSpPr>
            <a:spLocks noGrp="1"/>
          </p:cNvSpPr>
          <p:nvPr>
            <p:ph type="body" sz="quarter" idx="21"/>
          </p:nvPr>
        </p:nvSpPr>
        <p:spPr>
          <a:xfrm>
            <a:off x="344488" y="1124745"/>
            <a:ext cx="9073007" cy="4104456"/>
          </a:xfrm>
        </p:spPr>
        <p:txBody>
          <a:bodyPr/>
          <a:lstStyle/>
          <a:p>
            <a:pPr marL="342900" indent="-342900" algn="just">
              <a:buClr>
                <a:schemeClr val="tx2">
                  <a:lumMod val="50000"/>
                </a:schemeClr>
              </a:buClr>
              <a:buFont typeface="Courier New" pitchFamily="49" charset="0"/>
              <a:buChar char="o"/>
              <a:defRPr/>
            </a:pPr>
            <a:r>
              <a:rPr lang="es-ES" dirty="0">
                <a:solidFill>
                  <a:schemeClr val="tx2">
                    <a:lumMod val="50000"/>
                  </a:schemeClr>
                </a:solidFill>
              </a:rPr>
              <a:t>Ahora tendremos que definir las funciones necesarias para poder operar con los clientes. Por eso vamos a definir 5 funciones que serán:</a:t>
            </a:r>
          </a:p>
          <a:p>
            <a:pPr marL="800100" lvl="2" indent="-342900" algn="just">
              <a:buClr>
                <a:schemeClr val="tx2">
                  <a:lumMod val="50000"/>
                </a:schemeClr>
              </a:buClr>
              <a:buFont typeface="Courier New" pitchFamily="49" charset="0"/>
              <a:buChar char="o"/>
              <a:defRPr/>
            </a:pPr>
            <a:r>
              <a:rPr lang="es-ES" dirty="0">
                <a:solidFill>
                  <a:schemeClr val="tx2">
                    <a:lumMod val="50000"/>
                  </a:schemeClr>
                </a:solidFill>
                <a:ea typeface="+mn-ea"/>
                <a:cs typeface="+mn-cs"/>
              </a:rPr>
              <a:t>Crear Cuentas</a:t>
            </a:r>
          </a:p>
          <a:p>
            <a:pPr marL="800100" lvl="2" indent="-342900" algn="just">
              <a:buClr>
                <a:schemeClr val="tx2">
                  <a:lumMod val="50000"/>
                </a:schemeClr>
              </a:buClr>
              <a:buFont typeface="Courier New" pitchFamily="49" charset="0"/>
              <a:buChar char="o"/>
              <a:defRPr/>
            </a:pPr>
            <a:r>
              <a:rPr lang="es-ES" dirty="0">
                <a:solidFill>
                  <a:schemeClr val="tx2">
                    <a:lumMod val="50000"/>
                  </a:schemeClr>
                </a:solidFill>
                <a:ea typeface="+mn-ea"/>
                <a:cs typeface="+mn-cs"/>
              </a:rPr>
              <a:t>Hacer Ingreso</a:t>
            </a:r>
          </a:p>
          <a:p>
            <a:pPr marL="800100" lvl="2" indent="-342900" algn="just">
              <a:buClr>
                <a:schemeClr val="tx2">
                  <a:lumMod val="50000"/>
                </a:schemeClr>
              </a:buClr>
              <a:buFont typeface="Courier New" pitchFamily="49" charset="0"/>
              <a:buChar char="o"/>
              <a:defRPr/>
            </a:pPr>
            <a:r>
              <a:rPr lang="es-ES" dirty="0">
                <a:solidFill>
                  <a:schemeClr val="tx2">
                    <a:lumMod val="50000"/>
                  </a:schemeClr>
                </a:solidFill>
                <a:ea typeface="+mn-ea"/>
                <a:cs typeface="+mn-cs"/>
              </a:rPr>
              <a:t>Visualizar Cuentas</a:t>
            </a:r>
          </a:p>
          <a:p>
            <a:pPr marL="800100" lvl="2" indent="-342900" algn="just">
              <a:buClr>
                <a:schemeClr val="tx2">
                  <a:lumMod val="50000"/>
                </a:schemeClr>
              </a:buClr>
              <a:buFont typeface="Courier New" pitchFamily="49" charset="0"/>
              <a:buChar char="o"/>
              <a:defRPr/>
            </a:pPr>
            <a:r>
              <a:rPr lang="es-ES" dirty="0">
                <a:solidFill>
                  <a:schemeClr val="tx2">
                    <a:lumMod val="50000"/>
                  </a:schemeClr>
                </a:solidFill>
                <a:ea typeface="+mn-ea"/>
                <a:cs typeface="+mn-cs"/>
              </a:rPr>
              <a:t>Ver Saldo</a:t>
            </a:r>
          </a:p>
          <a:p>
            <a:pPr marL="800100" lvl="2" indent="-342900" algn="just">
              <a:buClr>
                <a:schemeClr val="tx2">
                  <a:lumMod val="50000"/>
                </a:schemeClr>
              </a:buClr>
              <a:buFont typeface="Courier New" pitchFamily="49" charset="0"/>
              <a:buChar char="o"/>
              <a:defRPr/>
            </a:pPr>
            <a:r>
              <a:rPr lang="es-ES" dirty="0">
                <a:solidFill>
                  <a:schemeClr val="tx2">
                    <a:lumMod val="50000"/>
                  </a:schemeClr>
                </a:solidFill>
                <a:ea typeface="+mn-ea"/>
                <a:cs typeface="+mn-cs"/>
              </a:rPr>
              <a:t>Hacer Retirada</a:t>
            </a:r>
          </a:p>
          <a:p>
            <a:pPr marL="742950" lvl="1" indent="-285750">
              <a:buFont typeface="Courier New" pitchFamily="49" charset="0"/>
              <a:buChar char="o"/>
            </a:pPr>
            <a:endParaRPr lang="es-MX" dirty="0"/>
          </a:p>
        </p:txBody>
      </p:sp>
      <p:pic>
        <p:nvPicPr>
          <p:cNvPr id="6" name="Picture 5"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8970" y="2132856"/>
            <a:ext cx="6311985" cy="3989650"/>
          </a:xfrm>
          <a:prstGeom prst="rect">
            <a:avLst/>
          </a:prstGeom>
        </p:spPr>
      </p:pic>
    </p:spTree>
    <p:extLst>
      <p:ext uri="{BB962C8B-B14F-4D97-AF65-F5344CB8AC3E}">
        <p14:creationId xmlns:p14="http://schemas.microsoft.com/office/powerpoint/2010/main" val="14637372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pPr>
              <a:defRPr/>
            </a:pPr>
            <a:fld id="{BA4544FE-C3EC-4F2C-B1BD-C326F94794C2}" type="slidenum">
              <a:rPr lang="en-GB" smtClean="0"/>
              <a:pPr>
                <a:defRPr/>
              </a:pPr>
              <a:t>28</a:t>
            </a:fld>
            <a:endParaRPr lang="en-GB"/>
          </a:p>
        </p:txBody>
      </p:sp>
      <p:pic>
        <p:nvPicPr>
          <p:cNvPr id="7" name="Picture 6"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6536" y="1210765"/>
            <a:ext cx="8348080" cy="3874419"/>
          </a:xfrm>
          <a:prstGeom prst="rect">
            <a:avLst/>
          </a:prstGeom>
        </p:spPr>
      </p:pic>
    </p:spTree>
    <p:extLst>
      <p:ext uri="{BB962C8B-B14F-4D97-AF65-F5344CB8AC3E}">
        <p14:creationId xmlns:p14="http://schemas.microsoft.com/office/powerpoint/2010/main" val="26241325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pPr>
              <a:defRPr/>
            </a:pPr>
            <a:fld id="{BA4544FE-C3EC-4F2C-B1BD-C326F94794C2}" type="slidenum">
              <a:rPr lang="en-GB" smtClean="0"/>
              <a:pPr>
                <a:defRPr/>
              </a:pPr>
              <a:t>29</a:t>
            </a:fld>
            <a:endParaRPr lang="en-GB"/>
          </a:p>
        </p:txBody>
      </p:sp>
      <p:pic>
        <p:nvPicPr>
          <p:cNvPr id="7" name="Picture 6"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60" y="1268760"/>
            <a:ext cx="7524751" cy="4179149"/>
          </a:xfrm>
          <a:prstGeom prst="rect">
            <a:avLst/>
          </a:prstGeom>
        </p:spPr>
      </p:pic>
    </p:spTree>
    <p:extLst>
      <p:ext uri="{BB962C8B-B14F-4D97-AF65-F5344CB8AC3E}">
        <p14:creationId xmlns:p14="http://schemas.microsoft.com/office/powerpoint/2010/main" val="2397500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Slide Number Placeholder 4"/>
          <p:cNvSpPr>
            <a:spLocks noGrp="1"/>
          </p:cNvSpPr>
          <p:nvPr>
            <p:ph type="sldNum" sz="quarter" idx="1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defRPr>
            </a:lvl1pPr>
            <a:lvl2pPr marL="742950" indent="-285750" eaLnBrk="0" hangingPunct="0">
              <a:defRPr sz="2400">
                <a:solidFill>
                  <a:schemeClr val="tx1"/>
                </a:solidFill>
                <a:latin typeface="Arial" pitchFamily="34" charset="0"/>
              </a:defRPr>
            </a:lvl2pPr>
            <a:lvl3pPr marL="1143000" indent="-228600" eaLnBrk="0" hangingPunct="0">
              <a:defRPr sz="2400">
                <a:solidFill>
                  <a:schemeClr val="tx1"/>
                </a:solidFill>
                <a:latin typeface="Arial" pitchFamily="34" charset="0"/>
              </a:defRPr>
            </a:lvl3pPr>
            <a:lvl4pPr marL="1600200" indent="-228600" eaLnBrk="0" hangingPunct="0">
              <a:defRPr sz="2400">
                <a:solidFill>
                  <a:schemeClr val="tx1"/>
                </a:solidFill>
                <a:latin typeface="Arial" pitchFamily="34" charset="0"/>
              </a:defRPr>
            </a:lvl4pPr>
            <a:lvl5pPr marL="2057400" indent="-228600" eaLnBrk="0" hangingPunct="0">
              <a:defRPr sz="2400">
                <a:solidFill>
                  <a:schemeClr val="tx1"/>
                </a:solidFill>
                <a:latin typeface="Arial" pitchFamily="34" charset="0"/>
              </a:defRPr>
            </a:lvl5pPr>
            <a:lvl6pPr marL="2514600" indent="-228600" algn="ctr" eaLnBrk="0" fontAlgn="base" hangingPunct="0">
              <a:spcBef>
                <a:spcPct val="0"/>
              </a:spcBef>
              <a:spcAft>
                <a:spcPct val="0"/>
              </a:spcAft>
              <a:defRPr sz="2400">
                <a:solidFill>
                  <a:schemeClr val="tx1"/>
                </a:solidFill>
                <a:latin typeface="Arial" pitchFamily="34" charset="0"/>
              </a:defRPr>
            </a:lvl6pPr>
            <a:lvl7pPr marL="2971800" indent="-228600" algn="ctr" eaLnBrk="0" fontAlgn="base" hangingPunct="0">
              <a:spcBef>
                <a:spcPct val="0"/>
              </a:spcBef>
              <a:spcAft>
                <a:spcPct val="0"/>
              </a:spcAft>
              <a:defRPr sz="2400">
                <a:solidFill>
                  <a:schemeClr val="tx1"/>
                </a:solidFill>
                <a:latin typeface="Arial" pitchFamily="34" charset="0"/>
              </a:defRPr>
            </a:lvl7pPr>
            <a:lvl8pPr marL="3429000" indent="-228600" algn="ctr" eaLnBrk="0" fontAlgn="base" hangingPunct="0">
              <a:spcBef>
                <a:spcPct val="0"/>
              </a:spcBef>
              <a:spcAft>
                <a:spcPct val="0"/>
              </a:spcAft>
              <a:defRPr sz="2400">
                <a:solidFill>
                  <a:schemeClr val="tx1"/>
                </a:solidFill>
                <a:latin typeface="Arial" pitchFamily="34" charset="0"/>
              </a:defRPr>
            </a:lvl8pPr>
            <a:lvl9pPr marL="3886200" indent="-228600" algn="ctr" eaLnBrk="0" fontAlgn="base" hangingPunct="0">
              <a:spcBef>
                <a:spcPct val="0"/>
              </a:spcBef>
              <a:spcAft>
                <a:spcPct val="0"/>
              </a:spcAft>
              <a:defRPr sz="2400">
                <a:solidFill>
                  <a:schemeClr val="tx1"/>
                </a:solidFill>
                <a:latin typeface="Arial" pitchFamily="34" charset="0"/>
              </a:defRPr>
            </a:lvl9pPr>
          </a:lstStyle>
          <a:p>
            <a:pPr eaLnBrk="1" hangingPunct="1"/>
            <a:fld id="{A6FB3491-31FC-4397-87C4-C5D308D46FE2}" type="slidenum">
              <a:rPr lang="en-GB" sz="1000" smtClean="0"/>
              <a:pPr eaLnBrk="1" hangingPunct="1"/>
              <a:t>3</a:t>
            </a:fld>
            <a:endParaRPr lang="en-GB" sz="1000"/>
          </a:p>
        </p:txBody>
      </p:sp>
      <p:sp>
        <p:nvSpPr>
          <p:cNvPr id="2" name="Title 1"/>
          <p:cNvSpPr>
            <a:spLocks noGrp="1"/>
          </p:cNvSpPr>
          <p:nvPr>
            <p:ph type="title"/>
          </p:nvPr>
        </p:nvSpPr>
        <p:spPr>
          <a:xfrm>
            <a:off x="488504" y="1052736"/>
            <a:ext cx="8857108" cy="936104"/>
          </a:xfrm>
          <a:prstGeom prst="rect">
            <a:avLst/>
          </a:prstGeom>
        </p:spPr>
        <p:txBody>
          <a:bodyPr>
            <a:noAutofit/>
          </a:bodyPr>
          <a:lstStyle/>
          <a:p>
            <a:r>
              <a:rPr lang="es-ES" dirty="0"/>
              <a:t>¿Por qué Python?</a:t>
            </a:r>
          </a:p>
        </p:txBody>
      </p:sp>
      <p:sp>
        <p:nvSpPr>
          <p:cNvPr id="22531" name="Content Placeholder 2"/>
          <p:cNvSpPr>
            <a:spLocks noGrp="1"/>
          </p:cNvSpPr>
          <p:nvPr>
            <p:ph type="body" sz="quarter" idx="20"/>
          </p:nvPr>
        </p:nvSpPr>
        <p:spPr bwMode="auto">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Ins="91440" bIns="45720" numCol="1" compatLnSpc="1">
            <a:prstTxWarp prst="textNoShape">
              <a:avLst/>
            </a:prstTxWarp>
          </a:bodyPr>
          <a:lstStyle/>
          <a:p>
            <a:r>
              <a:rPr lang="es-ES" dirty="0"/>
              <a:t>Introducción a Python</a:t>
            </a:r>
          </a:p>
          <a:p>
            <a:endParaRPr lang="es-ES" dirty="0"/>
          </a:p>
          <a:p>
            <a:endParaRPr lang="es-ES" dirty="0"/>
          </a:p>
          <a:p>
            <a:endParaRPr lang="es-ES" dirty="0"/>
          </a:p>
          <a:p>
            <a:endParaRPr lang="es-ES" dirty="0"/>
          </a:p>
        </p:txBody>
      </p:sp>
      <p:sp>
        <p:nvSpPr>
          <p:cNvPr id="4" name="Content Placeholder 3"/>
          <p:cNvSpPr>
            <a:spLocks noGrp="1"/>
          </p:cNvSpPr>
          <p:nvPr>
            <p:ph type="body" sz="quarter" idx="21"/>
          </p:nvPr>
        </p:nvSpPr>
        <p:spPr>
          <a:xfrm>
            <a:off x="488504" y="2132856"/>
            <a:ext cx="8928992" cy="3672408"/>
          </a:xfrm>
          <a:prstGeom prst="rect">
            <a:avLst/>
          </a:prstGeom>
        </p:spPr>
        <p:txBody>
          <a:bodyPr/>
          <a:lstStyle/>
          <a:p>
            <a:pPr algn="just">
              <a:defRPr/>
            </a:pPr>
            <a:r>
              <a:rPr lang="es-ES" dirty="0"/>
              <a:t>Al ser un lenguaje de alto nivel, la sintaxis es más sencilla de leer y comprender.</a:t>
            </a:r>
          </a:p>
          <a:p>
            <a:pPr marL="0" indent="0" algn="just">
              <a:buNone/>
              <a:defRPr/>
            </a:pPr>
            <a:endParaRPr lang="es-ES" dirty="0"/>
          </a:p>
          <a:p>
            <a:pPr algn="just"/>
            <a:r>
              <a:rPr lang="es-ES" dirty="0"/>
              <a:t>Lenguaje interpretable (Como R o Julia), que a diferencia de Lenguajes como C, C++ o Java, no es necesario compilar el código.</a:t>
            </a:r>
          </a:p>
          <a:p>
            <a:pPr marL="0" indent="0" algn="just">
              <a:buNone/>
            </a:pPr>
            <a:endParaRPr lang="es-ES" dirty="0"/>
          </a:p>
          <a:p>
            <a:pPr algn="just"/>
            <a:r>
              <a:rPr lang="es-ES" dirty="0"/>
              <a:t>Gran número de paquetería disponible para distintas áreas.</a:t>
            </a:r>
          </a:p>
          <a:p>
            <a:pPr marL="0" indent="0" algn="just">
              <a:buNone/>
            </a:pPr>
            <a:endParaRPr lang="es-ES" dirty="0"/>
          </a:p>
          <a:p>
            <a:pPr algn="just"/>
            <a:r>
              <a:rPr lang="es-ES" b="1" dirty="0"/>
              <a:t>Gran base de usuarios</a:t>
            </a:r>
            <a:r>
              <a:rPr lang="es-ES" dirty="0"/>
              <a:t>. Esto hace que exista mucho código disponible en internet y que los foros de usuarios sean bastante activos, por lo que es fácil encontrar ayuda cuando se necesita.</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pPr>
              <a:defRPr/>
            </a:pPr>
            <a:fld id="{BA4544FE-C3EC-4F2C-B1BD-C326F94794C2}" type="slidenum">
              <a:rPr lang="en-GB" smtClean="0"/>
              <a:pPr>
                <a:defRPr/>
              </a:pPr>
              <a:t>30</a:t>
            </a:fld>
            <a:endParaRPr lang="en-GB"/>
          </a:p>
        </p:txBody>
      </p:sp>
      <p:sp>
        <p:nvSpPr>
          <p:cNvPr id="3" name="Title 2"/>
          <p:cNvSpPr>
            <a:spLocks noGrp="1"/>
          </p:cNvSpPr>
          <p:nvPr>
            <p:ph type="title"/>
          </p:nvPr>
        </p:nvSpPr>
        <p:spPr>
          <a:xfrm>
            <a:off x="488504" y="908720"/>
            <a:ext cx="8857108" cy="1728192"/>
          </a:xfrm>
        </p:spPr>
        <p:txBody>
          <a:bodyPr>
            <a:normAutofit/>
          </a:bodyPr>
          <a:lstStyle/>
          <a:p>
            <a:r>
              <a:rPr lang="es-MX" dirty="0"/>
              <a:t>¿Cómo podemos revisar el saldo de una cuenta  </a:t>
            </a:r>
            <a:br>
              <a:rPr lang="es-MX" dirty="0"/>
            </a:br>
            <a:r>
              <a:rPr lang="es-MX" dirty="0"/>
              <a:t>o hacer un retiro de una cuenta en particular? </a:t>
            </a:r>
          </a:p>
        </p:txBody>
      </p:sp>
      <p:pic>
        <p:nvPicPr>
          <p:cNvPr id="6" name="Picture 5"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520" y="3506055"/>
            <a:ext cx="7935432" cy="1867161"/>
          </a:xfrm>
          <a:prstGeom prst="rect">
            <a:avLst/>
          </a:prstGeom>
        </p:spPr>
      </p:pic>
    </p:spTree>
    <p:extLst>
      <p:ext uri="{BB962C8B-B14F-4D97-AF65-F5344CB8AC3E}">
        <p14:creationId xmlns:p14="http://schemas.microsoft.com/office/powerpoint/2010/main" val="37558593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pPr>
              <a:defRPr/>
            </a:pPr>
            <a:fld id="{BA4544FE-C3EC-4F2C-B1BD-C326F94794C2}" type="slidenum">
              <a:rPr lang="en-GB" smtClean="0"/>
              <a:pPr>
                <a:defRPr/>
              </a:pPr>
              <a:t>31</a:t>
            </a:fld>
            <a:endParaRPr lang="en-GB"/>
          </a:p>
        </p:txBody>
      </p:sp>
      <p:pic>
        <p:nvPicPr>
          <p:cNvPr id="8" name="Picture 7"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7549" y="699433"/>
            <a:ext cx="5210902" cy="5753903"/>
          </a:xfrm>
          <a:prstGeom prst="rect">
            <a:avLst/>
          </a:prstGeom>
        </p:spPr>
      </p:pic>
    </p:spTree>
    <p:extLst>
      <p:ext uri="{BB962C8B-B14F-4D97-AF65-F5344CB8AC3E}">
        <p14:creationId xmlns:p14="http://schemas.microsoft.com/office/powerpoint/2010/main" val="26949202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pPr>
              <a:defRPr/>
            </a:pPr>
            <a:fld id="{BA4544FE-C3EC-4F2C-B1BD-C326F94794C2}" type="slidenum">
              <a:rPr lang="en-GB" smtClean="0"/>
              <a:pPr>
                <a:defRPr/>
              </a:pPr>
              <a:t>32</a:t>
            </a:fld>
            <a:endParaRPr lang="en-GB"/>
          </a:p>
        </p:txBody>
      </p:sp>
      <p:pic>
        <p:nvPicPr>
          <p:cNvPr id="7" name="Picture 6"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417" y="937865"/>
            <a:ext cx="5487166" cy="4982270"/>
          </a:xfrm>
          <a:prstGeom prst="rect">
            <a:avLst/>
          </a:prstGeom>
        </p:spPr>
      </p:pic>
    </p:spTree>
    <p:extLst>
      <p:ext uri="{BB962C8B-B14F-4D97-AF65-F5344CB8AC3E}">
        <p14:creationId xmlns:p14="http://schemas.microsoft.com/office/powerpoint/2010/main" val="28497345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pPr>
              <a:defRPr/>
            </a:pPr>
            <a:fld id="{BA4544FE-C3EC-4F2C-B1BD-C326F94794C2}" type="slidenum">
              <a:rPr lang="en-GB" smtClean="0"/>
              <a:pPr>
                <a:defRPr/>
              </a:pPr>
              <a:t>33</a:t>
            </a:fld>
            <a:endParaRPr lang="en-GB"/>
          </a:p>
        </p:txBody>
      </p:sp>
      <p:pic>
        <p:nvPicPr>
          <p:cNvPr id="7" name="Picture 6"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389" y="704470"/>
            <a:ext cx="7859222" cy="5449060"/>
          </a:xfrm>
          <a:prstGeom prst="rect">
            <a:avLst/>
          </a:prstGeom>
        </p:spPr>
      </p:pic>
    </p:spTree>
    <p:extLst>
      <p:ext uri="{BB962C8B-B14F-4D97-AF65-F5344CB8AC3E}">
        <p14:creationId xmlns:p14="http://schemas.microsoft.com/office/powerpoint/2010/main" val="7173059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6567F77A-5E58-4729-83B3-EBCAF90F841B}"/>
              </a:ext>
            </a:extLst>
          </p:cNvPr>
          <p:cNvSpPr>
            <a:spLocks noGrp="1"/>
          </p:cNvSpPr>
          <p:nvPr>
            <p:ph type="sldNum" sz="quarter" idx="14"/>
          </p:nvPr>
        </p:nvSpPr>
        <p:spPr/>
        <p:txBody>
          <a:bodyPr/>
          <a:lstStyle/>
          <a:p>
            <a:pPr>
              <a:defRPr/>
            </a:pPr>
            <a:fld id="{56623650-3B47-4B5A-8680-D8ACAC37BA74}" type="slidenum">
              <a:rPr lang="en-GB" smtClean="0"/>
              <a:pPr>
                <a:defRPr/>
              </a:pPr>
              <a:t>34</a:t>
            </a:fld>
            <a:endParaRPr lang="en-GB"/>
          </a:p>
        </p:txBody>
      </p:sp>
      <p:sp>
        <p:nvSpPr>
          <p:cNvPr id="3" name="Título 2">
            <a:extLst>
              <a:ext uri="{FF2B5EF4-FFF2-40B4-BE49-F238E27FC236}">
                <a16:creationId xmlns:a16="http://schemas.microsoft.com/office/drawing/2014/main" id="{4D87C1A9-4533-4912-9592-4185B85DF173}"/>
              </a:ext>
            </a:extLst>
          </p:cNvPr>
          <p:cNvSpPr>
            <a:spLocks noGrp="1"/>
          </p:cNvSpPr>
          <p:nvPr>
            <p:ph type="title"/>
          </p:nvPr>
        </p:nvSpPr>
        <p:spPr>
          <a:xfrm>
            <a:off x="488504" y="764704"/>
            <a:ext cx="8857108" cy="576064"/>
          </a:xfrm>
          <a:prstGeom prst="rect">
            <a:avLst/>
          </a:prstGeom>
        </p:spPr>
        <p:txBody>
          <a:bodyPr>
            <a:normAutofit fontScale="90000"/>
          </a:bodyPr>
          <a:lstStyle/>
          <a:p>
            <a:r>
              <a:rPr lang="es-MX" dirty="0"/>
              <a:t>Clases en Python</a:t>
            </a:r>
          </a:p>
        </p:txBody>
      </p:sp>
      <p:sp>
        <p:nvSpPr>
          <p:cNvPr id="5" name="Marcador de texto 4">
            <a:extLst>
              <a:ext uri="{FF2B5EF4-FFF2-40B4-BE49-F238E27FC236}">
                <a16:creationId xmlns:a16="http://schemas.microsoft.com/office/drawing/2014/main" id="{210164F3-2750-4D42-9992-3601470DC9FD}"/>
              </a:ext>
            </a:extLst>
          </p:cNvPr>
          <p:cNvSpPr>
            <a:spLocks noGrp="1"/>
          </p:cNvSpPr>
          <p:nvPr>
            <p:ph type="body" sz="quarter" idx="21"/>
          </p:nvPr>
        </p:nvSpPr>
        <p:spPr>
          <a:xfrm>
            <a:off x="488504" y="1340768"/>
            <a:ext cx="8928992" cy="4752528"/>
          </a:xfrm>
        </p:spPr>
        <p:txBody>
          <a:bodyPr/>
          <a:lstStyle/>
          <a:p>
            <a:r>
              <a:rPr lang="es-ES" dirty="0"/>
              <a:t>Las estructuras de datos primitivas disponibles en Python, como números, cadenas y listas, están diseñadas para representar cosas simples como el costo de algo, el nombre de un poema y nuestros colores favoritos, respectivamente.</a:t>
            </a:r>
          </a:p>
          <a:p>
            <a:endParaRPr lang="es-ES" dirty="0"/>
          </a:p>
          <a:p>
            <a:r>
              <a:rPr lang="es-ES" dirty="0"/>
              <a:t>¿Y si quisieras representar algo mucho más complicado? Por ejemplo, supongamos que desea rastrear varios animales diferentes. Si utilizo una lista, el primer elemento podría ser el nombre del animal, mientras que el segundo elemento podría representar su edad.</a:t>
            </a:r>
          </a:p>
          <a:p>
            <a:endParaRPr lang="es-ES" dirty="0"/>
          </a:p>
          <a:p>
            <a:r>
              <a:rPr lang="es-ES" dirty="0"/>
              <a:t>¿Cómo sabrías qué elemento se supone que es cuál? ¿Y si tuvieras 100 animales diferentes? ¿Estás seguro de que cada animal tiene un nombre y una edad, y así sucesivamente? ¿Qué pasaría si quisieras agregar otras propiedades a estos animales? Esto carece de organización, y es la necesidad exacta de clases .</a:t>
            </a:r>
          </a:p>
          <a:p>
            <a:endParaRPr lang="es-ES" dirty="0"/>
          </a:p>
          <a:p>
            <a:r>
              <a:rPr lang="es-ES" dirty="0"/>
              <a:t>Las clases se utilizan para crear nuevas estructuras de datos definidas por el usuario que contienen información arbitraria sobre algo. En el caso de un animal, podríamos crear una Animal()clase para rastrear propiedades sobre el animal como el nombre y la edad.</a:t>
            </a:r>
          </a:p>
          <a:p>
            <a:pPr marL="0" indent="0">
              <a:buNone/>
            </a:pPr>
            <a:endParaRPr lang="es-ES" u="sng" dirty="0"/>
          </a:p>
        </p:txBody>
      </p:sp>
    </p:spTree>
    <p:extLst>
      <p:ext uri="{BB962C8B-B14F-4D97-AF65-F5344CB8AC3E}">
        <p14:creationId xmlns:p14="http://schemas.microsoft.com/office/powerpoint/2010/main" val="22636865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Slide Number Placeholder 4"/>
          <p:cNvSpPr>
            <a:spLocks noGrp="1"/>
          </p:cNvSpPr>
          <p:nvPr>
            <p:ph type="sldNum" sz="quarter" idx="1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defRPr>
            </a:lvl1pPr>
            <a:lvl2pPr marL="742950" indent="-285750" eaLnBrk="0" hangingPunct="0">
              <a:defRPr sz="2400">
                <a:solidFill>
                  <a:schemeClr val="tx1"/>
                </a:solidFill>
                <a:latin typeface="Arial" pitchFamily="34" charset="0"/>
              </a:defRPr>
            </a:lvl2pPr>
            <a:lvl3pPr marL="1143000" indent="-228600" eaLnBrk="0" hangingPunct="0">
              <a:defRPr sz="2400">
                <a:solidFill>
                  <a:schemeClr val="tx1"/>
                </a:solidFill>
                <a:latin typeface="Arial" pitchFamily="34" charset="0"/>
              </a:defRPr>
            </a:lvl3pPr>
            <a:lvl4pPr marL="1600200" indent="-228600" eaLnBrk="0" hangingPunct="0">
              <a:defRPr sz="2400">
                <a:solidFill>
                  <a:schemeClr val="tx1"/>
                </a:solidFill>
                <a:latin typeface="Arial" pitchFamily="34" charset="0"/>
              </a:defRPr>
            </a:lvl4pPr>
            <a:lvl5pPr marL="2057400" indent="-228600" eaLnBrk="0" hangingPunct="0">
              <a:defRPr sz="2400">
                <a:solidFill>
                  <a:schemeClr val="tx1"/>
                </a:solidFill>
                <a:latin typeface="Arial" pitchFamily="34" charset="0"/>
              </a:defRPr>
            </a:lvl5pPr>
            <a:lvl6pPr marL="2514600" indent="-228600" algn="ctr" eaLnBrk="0" fontAlgn="base" hangingPunct="0">
              <a:spcBef>
                <a:spcPct val="0"/>
              </a:spcBef>
              <a:spcAft>
                <a:spcPct val="0"/>
              </a:spcAft>
              <a:defRPr sz="2400">
                <a:solidFill>
                  <a:schemeClr val="tx1"/>
                </a:solidFill>
                <a:latin typeface="Arial" pitchFamily="34" charset="0"/>
              </a:defRPr>
            </a:lvl6pPr>
            <a:lvl7pPr marL="2971800" indent="-228600" algn="ctr" eaLnBrk="0" fontAlgn="base" hangingPunct="0">
              <a:spcBef>
                <a:spcPct val="0"/>
              </a:spcBef>
              <a:spcAft>
                <a:spcPct val="0"/>
              </a:spcAft>
              <a:defRPr sz="2400">
                <a:solidFill>
                  <a:schemeClr val="tx1"/>
                </a:solidFill>
                <a:latin typeface="Arial" pitchFamily="34" charset="0"/>
              </a:defRPr>
            </a:lvl7pPr>
            <a:lvl8pPr marL="3429000" indent="-228600" algn="ctr" eaLnBrk="0" fontAlgn="base" hangingPunct="0">
              <a:spcBef>
                <a:spcPct val="0"/>
              </a:spcBef>
              <a:spcAft>
                <a:spcPct val="0"/>
              </a:spcAft>
              <a:defRPr sz="2400">
                <a:solidFill>
                  <a:schemeClr val="tx1"/>
                </a:solidFill>
                <a:latin typeface="Arial" pitchFamily="34" charset="0"/>
              </a:defRPr>
            </a:lvl8pPr>
            <a:lvl9pPr marL="3886200" indent="-228600" algn="ctr" eaLnBrk="0" fontAlgn="base" hangingPunct="0">
              <a:spcBef>
                <a:spcPct val="0"/>
              </a:spcBef>
              <a:spcAft>
                <a:spcPct val="0"/>
              </a:spcAft>
              <a:defRPr sz="2400">
                <a:solidFill>
                  <a:schemeClr val="tx1"/>
                </a:solidFill>
                <a:latin typeface="Arial" pitchFamily="34" charset="0"/>
              </a:defRPr>
            </a:lvl9pPr>
          </a:lstStyle>
          <a:p>
            <a:pPr eaLnBrk="1" hangingPunct="1"/>
            <a:fld id="{A6FB3491-31FC-4397-87C4-C5D308D46FE2}" type="slidenum">
              <a:rPr lang="en-GB" sz="1000" smtClean="0"/>
              <a:pPr eaLnBrk="1" hangingPunct="1"/>
              <a:t>35</a:t>
            </a:fld>
            <a:endParaRPr lang="en-GB" sz="1000"/>
          </a:p>
        </p:txBody>
      </p:sp>
      <p:sp>
        <p:nvSpPr>
          <p:cNvPr id="2" name="Title 1"/>
          <p:cNvSpPr>
            <a:spLocks noGrp="1"/>
          </p:cNvSpPr>
          <p:nvPr>
            <p:ph type="title"/>
          </p:nvPr>
        </p:nvSpPr>
        <p:spPr>
          <a:xfrm>
            <a:off x="488504" y="836712"/>
            <a:ext cx="8857108" cy="936104"/>
          </a:xfrm>
          <a:prstGeom prst="rect">
            <a:avLst/>
          </a:prstGeom>
        </p:spPr>
        <p:txBody>
          <a:bodyPr>
            <a:noAutofit/>
          </a:bodyPr>
          <a:lstStyle/>
          <a:p>
            <a:r>
              <a:rPr lang="es-ES" dirty="0"/>
              <a:t>Programación orientada a objetos</a:t>
            </a:r>
          </a:p>
        </p:txBody>
      </p:sp>
      <p:sp>
        <p:nvSpPr>
          <p:cNvPr id="4" name="Content Placeholder 3"/>
          <p:cNvSpPr>
            <a:spLocks noGrp="1"/>
          </p:cNvSpPr>
          <p:nvPr>
            <p:ph type="body" sz="quarter" idx="21"/>
          </p:nvPr>
        </p:nvSpPr>
        <p:spPr>
          <a:xfrm>
            <a:off x="488504" y="1628800"/>
            <a:ext cx="8928992" cy="4176464"/>
          </a:xfrm>
          <a:prstGeom prst="rect">
            <a:avLst/>
          </a:prstGeom>
        </p:spPr>
        <p:txBody>
          <a:bodyPr/>
          <a:lstStyle/>
          <a:p>
            <a:pPr algn="just">
              <a:defRPr/>
            </a:pPr>
            <a:r>
              <a:rPr lang="es-ES" dirty="0"/>
              <a:t>La OOP para abreviar, es un paradigma de programación que proporciona un medio de estructurar programas para que las propiedades y los comportamientos se agrupen en objetos individuales.</a:t>
            </a:r>
          </a:p>
          <a:p>
            <a:pPr marL="0" indent="0" algn="just">
              <a:buNone/>
              <a:defRPr/>
            </a:pPr>
            <a:endParaRPr lang="es-ES" dirty="0"/>
          </a:p>
          <a:p>
            <a:pPr algn="just"/>
            <a:r>
              <a:rPr lang="es-ES" dirty="0"/>
              <a:t>Ejemplo: se podría representar a una persona como un objeto, ya que tiene un nombre de propiedad, edad, dirección, etc., comportamientos como caminar, hablar, respirar y correr. </a:t>
            </a:r>
          </a:p>
          <a:p>
            <a:pPr marL="0" indent="0" algn="just">
              <a:buNone/>
            </a:pPr>
            <a:endParaRPr lang="es-ES" dirty="0"/>
          </a:p>
          <a:p>
            <a:pPr algn="just"/>
            <a:r>
              <a:rPr lang="es-ES" dirty="0"/>
              <a:t>Otro paradigma de programación común es la </a:t>
            </a:r>
            <a:r>
              <a:rPr lang="es-ES" i="1" dirty="0"/>
              <a:t>programación de procedimientos,</a:t>
            </a:r>
            <a:r>
              <a:rPr lang="es-ES" dirty="0"/>
              <a:t> que estructura un programa como una receta, ya que proporciona un conjunto de pasos, en forma de funciones y bloques de código, que fluyen secuencialmente para completar una tarea.</a:t>
            </a:r>
          </a:p>
          <a:p>
            <a:pPr algn="just"/>
            <a:endParaRPr lang="es-ES" dirty="0"/>
          </a:p>
          <a:p>
            <a:pPr algn="just"/>
            <a:r>
              <a:rPr lang="es-ES" dirty="0"/>
              <a:t>La conclusión clave es que los objetos están en el centro del paradigma de programación orientado a objetos, no solo representando los datos, como en la programación de procedimientos, sino también en la estructura general del programa.</a:t>
            </a:r>
          </a:p>
        </p:txBody>
      </p:sp>
    </p:spTree>
    <p:extLst>
      <p:ext uri="{BB962C8B-B14F-4D97-AF65-F5344CB8AC3E}">
        <p14:creationId xmlns:p14="http://schemas.microsoft.com/office/powerpoint/2010/main" val="15827865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E87DD04D-DC0E-4C19-BE3F-6A2D4977AC38}"/>
              </a:ext>
            </a:extLst>
          </p:cNvPr>
          <p:cNvSpPr>
            <a:spLocks noGrp="1"/>
          </p:cNvSpPr>
          <p:nvPr>
            <p:ph type="sldNum" sz="quarter" idx="14"/>
          </p:nvPr>
        </p:nvSpPr>
        <p:spPr/>
        <p:txBody>
          <a:bodyPr/>
          <a:lstStyle/>
          <a:p>
            <a:pPr>
              <a:defRPr/>
            </a:pPr>
            <a:fld id="{56623650-3B47-4B5A-8680-D8ACAC37BA74}" type="slidenum">
              <a:rPr lang="en-GB" smtClean="0"/>
              <a:pPr>
                <a:defRPr/>
              </a:pPr>
              <a:t>36</a:t>
            </a:fld>
            <a:endParaRPr lang="en-GB"/>
          </a:p>
        </p:txBody>
      </p:sp>
      <p:sp>
        <p:nvSpPr>
          <p:cNvPr id="3" name="Título 2">
            <a:extLst>
              <a:ext uri="{FF2B5EF4-FFF2-40B4-BE49-F238E27FC236}">
                <a16:creationId xmlns:a16="http://schemas.microsoft.com/office/drawing/2014/main" id="{351CAECB-0991-42C3-966A-7A6E2736ED04}"/>
              </a:ext>
            </a:extLst>
          </p:cNvPr>
          <p:cNvSpPr>
            <a:spLocks noGrp="1"/>
          </p:cNvSpPr>
          <p:nvPr>
            <p:ph type="title"/>
          </p:nvPr>
        </p:nvSpPr>
        <p:spPr>
          <a:xfrm>
            <a:off x="488504" y="620688"/>
            <a:ext cx="8857108" cy="936104"/>
          </a:xfrm>
          <a:prstGeom prst="rect">
            <a:avLst/>
          </a:prstGeom>
        </p:spPr>
        <p:txBody>
          <a:bodyPr/>
          <a:lstStyle/>
          <a:p>
            <a:r>
              <a:rPr lang="es-MX" dirty="0"/>
              <a:t>¿Cómo definir una clase en Python?</a:t>
            </a:r>
          </a:p>
        </p:txBody>
      </p:sp>
      <p:pic>
        <p:nvPicPr>
          <p:cNvPr id="6" name="Imagen 5">
            <a:extLst>
              <a:ext uri="{FF2B5EF4-FFF2-40B4-BE49-F238E27FC236}">
                <a16:creationId xmlns:a16="http://schemas.microsoft.com/office/drawing/2014/main" id="{1DCC8E05-6FCB-483F-AD8A-591F7E7B1D3D}"/>
              </a:ext>
            </a:extLst>
          </p:cNvPr>
          <p:cNvPicPr>
            <a:picLocks noChangeAspect="1"/>
          </p:cNvPicPr>
          <p:nvPr/>
        </p:nvPicPr>
        <p:blipFill>
          <a:blip r:embed="rId2"/>
          <a:stretch>
            <a:fillRect/>
          </a:stretch>
        </p:blipFill>
        <p:spPr>
          <a:xfrm>
            <a:off x="665826" y="1772816"/>
            <a:ext cx="2124075" cy="723900"/>
          </a:xfrm>
          <a:prstGeom prst="rect">
            <a:avLst/>
          </a:prstGeom>
        </p:spPr>
      </p:pic>
      <p:sp>
        <p:nvSpPr>
          <p:cNvPr id="5" name="Marcador de texto 4">
            <a:extLst>
              <a:ext uri="{FF2B5EF4-FFF2-40B4-BE49-F238E27FC236}">
                <a16:creationId xmlns:a16="http://schemas.microsoft.com/office/drawing/2014/main" id="{035F1341-11F5-4186-8232-C5850A7E4E77}"/>
              </a:ext>
            </a:extLst>
          </p:cNvPr>
          <p:cNvSpPr>
            <a:spLocks noGrp="1"/>
          </p:cNvSpPr>
          <p:nvPr>
            <p:ph type="body" sz="quarter" idx="21"/>
          </p:nvPr>
        </p:nvSpPr>
        <p:spPr>
          <a:xfrm>
            <a:off x="3656856" y="1698631"/>
            <a:ext cx="5294934" cy="1370329"/>
          </a:xfrm>
        </p:spPr>
        <p:txBody>
          <a:bodyPr/>
          <a:lstStyle/>
          <a:p>
            <a:r>
              <a:rPr lang="es-ES" sz="1200" dirty="0"/>
              <a:t>Comienza con la palabra </a:t>
            </a:r>
            <a:r>
              <a:rPr lang="es-ES" sz="1200" i="1" dirty="0" err="1"/>
              <a:t>class</a:t>
            </a:r>
            <a:r>
              <a:rPr lang="es-ES" sz="1200" dirty="0"/>
              <a:t> para indicar que está creando una clase, luego se agrega el nombre de la clase (comenzando con una letra mayúscula, por convención).</a:t>
            </a:r>
          </a:p>
          <a:p>
            <a:endParaRPr lang="es-ES" sz="1200" dirty="0"/>
          </a:p>
          <a:p>
            <a:r>
              <a:rPr lang="es-ES" sz="1200" dirty="0"/>
              <a:t>Además, utilizamos la palabra </a:t>
            </a:r>
            <a:r>
              <a:rPr lang="es-ES" sz="1200" i="1" dirty="0" err="1"/>
              <a:t>pass</a:t>
            </a:r>
            <a:r>
              <a:rPr lang="es-ES" sz="1200" dirty="0"/>
              <a:t> aquí. Esto se usa muy a menudo como un marcador de posición donde el código eventualmente irá.</a:t>
            </a:r>
            <a:endParaRPr lang="es-MX" sz="1200" dirty="0"/>
          </a:p>
        </p:txBody>
      </p:sp>
      <p:pic>
        <p:nvPicPr>
          <p:cNvPr id="8" name="Imagen 7">
            <a:extLst>
              <a:ext uri="{FF2B5EF4-FFF2-40B4-BE49-F238E27FC236}">
                <a16:creationId xmlns:a16="http://schemas.microsoft.com/office/drawing/2014/main" id="{BB91A085-3A74-4235-8045-7E68FF98B564}"/>
              </a:ext>
            </a:extLst>
          </p:cNvPr>
          <p:cNvPicPr>
            <a:picLocks noChangeAspect="1"/>
          </p:cNvPicPr>
          <p:nvPr/>
        </p:nvPicPr>
        <p:blipFill>
          <a:blip r:embed="rId3"/>
          <a:stretch>
            <a:fillRect/>
          </a:stretch>
        </p:blipFill>
        <p:spPr>
          <a:xfrm>
            <a:off x="272480" y="3717032"/>
            <a:ext cx="3168352" cy="2406651"/>
          </a:xfrm>
          <a:prstGeom prst="rect">
            <a:avLst/>
          </a:prstGeom>
        </p:spPr>
      </p:pic>
      <p:sp>
        <p:nvSpPr>
          <p:cNvPr id="10" name="Marcador de texto 4">
            <a:extLst>
              <a:ext uri="{FF2B5EF4-FFF2-40B4-BE49-F238E27FC236}">
                <a16:creationId xmlns:a16="http://schemas.microsoft.com/office/drawing/2014/main" id="{1AC10A7A-108B-4E01-BC7D-7F2FB33F21B9}"/>
              </a:ext>
            </a:extLst>
          </p:cNvPr>
          <p:cNvSpPr txBox="1">
            <a:spLocks/>
          </p:cNvSpPr>
          <p:nvPr/>
        </p:nvSpPr>
        <p:spPr>
          <a:xfrm>
            <a:off x="3710703" y="3210798"/>
            <a:ext cx="5294934" cy="3170530"/>
          </a:xfrm>
          <a:prstGeom prst="rect">
            <a:avLst/>
          </a:prstGeom>
        </p:spPr>
        <p:txBody>
          <a:bodyPr/>
          <a:lstStyle>
            <a:lvl1pPr marL="342900" indent="-342900" algn="l" rtl="0" eaLnBrk="1" fontAlgn="base" hangingPunct="1">
              <a:spcBef>
                <a:spcPct val="20000"/>
              </a:spcBef>
              <a:spcAft>
                <a:spcPct val="0"/>
              </a:spcAft>
              <a:buClr>
                <a:schemeClr val="tx2">
                  <a:lumMod val="50000"/>
                </a:schemeClr>
              </a:buClr>
              <a:buFont typeface="Courier New" pitchFamily="49" charset="0"/>
              <a:buChar char="o"/>
              <a:defRPr sz="1600">
                <a:solidFill>
                  <a:schemeClr val="tx2">
                    <a:lumMod val="50000"/>
                  </a:schemeClr>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
              <a:defRPr sz="1600">
                <a:solidFill>
                  <a:schemeClr val="tx2"/>
                </a:solidFill>
                <a:latin typeface="+mn-lt"/>
              </a:defRPr>
            </a:lvl2pPr>
            <a:lvl3pPr marL="1143000" indent="-228600" algn="l" rtl="0" eaLnBrk="1" fontAlgn="base" hangingPunct="1">
              <a:spcBef>
                <a:spcPct val="20000"/>
              </a:spcBef>
              <a:spcAft>
                <a:spcPct val="0"/>
              </a:spcAft>
              <a:buChar char="•"/>
              <a:defRPr sz="1600">
                <a:solidFill>
                  <a:schemeClr val="tx2">
                    <a:lumMod val="60000"/>
                    <a:lumOff val="40000"/>
                  </a:schemeClr>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s-ES" sz="1200" kern="0" dirty="0"/>
              <a:t>Todas las clases crean objetos, y todos los objetos contienen características llamadas atributos. Se utiliza el método __</a:t>
            </a:r>
            <a:r>
              <a:rPr lang="es-ES" sz="1200" kern="0" dirty="0" err="1"/>
              <a:t>init</a:t>
            </a:r>
            <a:r>
              <a:rPr lang="es-ES" sz="1200" kern="0" dirty="0"/>
              <a:t>__() para crear una instancia del objeto. Este método debe tener al menos un argumento, así como la variable </a:t>
            </a:r>
            <a:r>
              <a:rPr lang="es-ES" sz="1200" i="1" kern="0" dirty="0" err="1"/>
              <a:t>self</a:t>
            </a:r>
            <a:r>
              <a:rPr lang="es-ES" sz="1200" kern="0" dirty="0"/>
              <a:t>, que se refiere al objeto en sí (por ejemplo, Perro).</a:t>
            </a:r>
          </a:p>
          <a:p>
            <a:endParaRPr lang="es-ES" sz="1200" kern="0" dirty="0"/>
          </a:p>
          <a:p>
            <a:r>
              <a:rPr lang="es-ES" sz="1200" kern="0" dirty="0"/>
              <a:t>En el caso de nuestra clase Perro, cada perro tiene un nombre y una edad específicos (lo que obviamente es importante saber cuando empiezas a crear perros diferentes). </a:t>
            </a:r>
          </a:p>
          <a:p>
            <a:endParaRPr lang="es-ES" sz="1200" kern="0" dirty="0"/>
          </a:p>
          <a:p>
            <a:r>
              <a:rPr lang="es-ES" sz="1200" kern="0" dirty="0"/>
              <a:t>Recuerde: la clase es solo para definir al Perro, no para crear instancias de perros individuales con nombres y edades específicos.</a:t>
            </a:r>
          </a:p>
          <a:p>
            <a:endParaRPr lang="es-ES" sz="1200" kern="0" dirty="0"/>
          </a:p>
          <a:p>
            <a:r>
              <a:rPr lang="es-ES" sz="1200" kern="0" dirty="0"/>
              <a:t>NOTA : nunca se tendrá que llamar al método  __</a:t>
            </a:r>
            <a:r>
              <a:rPr lang="es-ES" sz="1200" kern="0" dirty="0" err="1"/>
              <a:t>init</a:t>
            </a:r>
            <a:r>
              <a:rPr lang="es-ES" sz="1200" kern="0" dirty="0"/>
              <a:t>__(); se llama automáticamente cuando crea una nueva instancia de 'Perro'.</a:t>
            </a:r>
          </a:p>
        </p:txBody>
      </p:sp>
    </p:spTree>
    <p:extLst>
      <p:ext uri="{BB962C8B-B14F-4D97-AF65-F5344CB8AC3E}">
        <p14:creationId xmlns:p14="http://schemas.microsoft.com/office/powerpoint/2010/main" val="40840729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6A8DED7E-EEC0-4734-AC06-3C720B31C073}"/>
              </a:ext>
            </a:extLst>
          </p:cNvPr>
          <p:cNvSpPr>
            <a:spLocks noGrp="1"/>
          </p:cNvSpPr>
          <p:nvPr>
            <p:ph type="sldNum" sz="quarter" idx="14"/>
          </p:nvPr>
        </p:nvSpPr>
        <p:spPr/>
        <p:txBody>
          <a:bodyPr/>
          <a:lstStyle/>
          <a:p>
            <a:pPr>
              <a:defRPr/>
            </a:pPr>
            <a:fld id="{56623650-3B47-4B5A-8680-D8ACAC37BA74}" type="slidenum">
              <a:rPr lang="en-GB" smtClean="0"/>
              <a:pPr>
                <a:defRPr/>
              </a:pPr>
              <a:t>37</a:t>
            </a:fld>
            <a:endParaRPr lang="en-GB"/>
          </a:p>
        </p:txBody>
      </p:sp>
      <p:sp>
        <p:nvSpPr>
          <p:cNvPr id="3" name="Título 2">
            <a:extLst>
              <a:ext uri="{FF2B5EF4-FFF2-40B4-BE49-F238E27FC236}">
                <a16:creationId xmlns:a16="http://schemas.microsoft.com/office/drawing/2014/main" id="{C44BA74D-D5A0-41A0-9CBB-218C5B570FEA}"/>
              </a:ext>
            </a:extLst>
          </p:cNvPr>
          <p:cNvSpPr>
            <a:spLocks noGrp="1"/>
          </p:cNvSpPr>
          <p:nvPr>
            <p:ph type="title"/>
          </p:nvPr>
        </p:nvSpPr>
        <p:spPr>
          <a:xfrm>
            <a:off x="488504" y="620688"/>
            <a:ext cx="8857108" cy="936104"/>
          </a:xfrm>
          <a:prstGeom prst="rect">
            <a:avLst/>
          </a:prstGeom>
        </p:spPr>
        <p:txBody>
          <a:bodyPr/>
          <a:lstStyle/>
          <a:p>
            <a:r>
              <a:rPr lang="es-MX" dirty="0"/>
              <a:t>Podemos utilizar este paradigma en finanzas?</a:t>
            </a:r>
          </a:p>
        </p:txBody>
      </p:sp>
      <p:sp>
        <p:nvSpPr>
          <p:cNvPr id="5" name="Marcador de texto 4">
            <a:extLst>
              <a:ext uri="{FF2B5EF4-FFF2-40B4-BE49-F238E27FC236}">
                <a16:creationId xmlns:a16="http://schemas.microsoft.com/office/drawing/2014/main" id="{35C5F40C-6884-4E86-A10C-240026FF9206}"/>
              </a:ext>
            </a:extLst>
          </p:cNvPr>
          <p:cNvSpPr>
            <a:spLocks noGrp="1"/>
          </p:cNvSpPr>
          <p:nvPr>
            <p:ph type="body" sz="quarter" idx="21"/>
          </p:nvPr>
        </p:nvSpPr>
        <p:spPr>
          <a:xfrm>
            <a:off x="364133" y="1536549"/>
            <a:ext cx="8928992" cy="4176464"/>
          </a:xfrm>
        </p:spPr>
        <p:txBody>
          <a:bodyPr/>
          <a:lstStyle/>
          <a:p>
            <a:r>
              <a:rPr lang="es-MX" dirty="0"/>
              <a:t>Supongamos que tenemos una opción Call Europea.</a:t>
            </a:r>
          </a:p>
          <a:p>
            <a:pPr marL="0" indent="0">
              <a:buNone/>
            </a:pPr>
            <a:endParaRPr lang="es-MX" dirty="0"/>
          </a:p>
          <a:p>
            <a:r>
              <a:rPr lang="es-MX" dirty="0"/>
              <a:t>Atributos :</a:t>
            </a:r>
          </a:p>
          <a:p>
            <a:pPr lvl="1"/>
            <a:r>
              <a:rPr lang="es-MX" dirty="0"/>
              <a:t>Strike</a:t>
            </a:r>
          </a:p>
          <a:p>
            <a:pPr lvl="1"/>
            <a:r>
              <a:rPr lang="es-MX" dirty="0"/>
              <a:t>Tasa de interés</a:t>
            </a:r>
          </a:p>
          <a:p>
            <a:pPr lvl="1"/>
            <a:r>
              <a:rPr lang="es-MX" dirty="0"/>
              <a:t>Precio inicial del Subyacente</a:t>
            </a:r>
          </a:p>
          <a:p>
            <a:pPr lvl="1"/>
            <a:r>
              <a:rPr lang="es-MX" dirty="0"/>
              <a:t>Vencimiento</a:t>
            </a:r>
          </a:p>
          <a:p>
            <a:pPr lvl="1"/>
            <a:r>
              <a:rPr lang="es-MX" dirty="0"/>
              <a:t>Volatilidad</a:t>
            </a:r>
          </a:p>
          <a:p>
            <a:pPr marL="457200" lvl="1" indent="0">
              <a:buNone/>
            </a:pPr>
            <a:endParaRPr lang="es-MX" dirty="0"/>
          </a:p>
          <a:p>
            <a:r>
              <a:rPr lang="es-MX" dirty="0"/>
              <a:t>Métodos:</a:t>
            </a:r>
          </a:p>
          <a:p>
            <a:pPr lvl="1"/>
            <a:r>
              <a:rPr lang="es-MX" dirty="0"/>
              <a:t>Precio</a:t>
            </a:r>
          </a:p>
          <a:p>
            <a:pPr lvl="1"/>
            <a:r>
              <a:rPr lang="es-MX" dirty="0"/>
              <a:t>Griegas</a:t>
            </a:r>
          </a:p>
          <a:p>
            <a:pPr lvl="1"/>
            <a:r>
              <a:rPr lang="es-MX" dirty="0"/>
              <a:t>Volatilidad implícita</a:t>
            </a:r>
          </a:p>
        </p:txBody>
      </p:sp>
      <p:pic>
        <p:nvPicPr>
          <p:cNvPr id="5122" name="Picture 2" descr="Resultado de imagen para call diagram options">
            <a:extLst>
              <a:ext uri="{FF2B5EF4-FFF2-40B4-BE49-F238E27FC236}">
                <a16:creationId xmlns:a16="http://schemas.microsoft.com/office/drawing/2014/main" id="{5B18595F-04CE-4B97-8B9C-A5614C4A1A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41907" y="1916832"/>
            <a:ext cx="3495675" cy="211455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Resultado de imagen para delta gamma vega options">
            <a:extLst>
              <a:ext uri="{FF2B5EF4-FFF2-40B4-BE49-F238E27FC236}">
                <a16:creationId xmlns:a16="http://schemas.microsoft.com/office/drawing/2014/main" id="{8B725E6E-BDEF-47CF-84DB-8BE1C2388B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1907" y="4390345"/>
            <a:ext cx="3495675" cy="1846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96275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C8EF9FE1-2A65-48B8-9CBE-2B36ACE4DED5}"/>
              </a:ext>
            </a:extLst>
          </p:cNvPr>
          <p:cNvSpPr>
            <a:spLocks noGrp="1"/>
          </p:cNvSpPr>
          <p:nvPr>
            <p:ph type="sldNum" sz="quarter" idx="14"/>
          </p:nvPr>
        </p:nvSpPr>
        <p:spPr/>
        <p:txBody>
          <a:bodyPr/>
          <a:lstStyle/>
          <a:p>
            <a:pPr>
              <a:defRPr/>
            </a:pPr>
            <a:fld id="{56623650-3B47-4B5A-8680-D8ACAC37BA74}" type="slidenum">
              <a:rPr lang="en-GB" smtClean="0"/>
              <a:pPr>
                <a:defRPr/>
              </a:pPr>
              <a:t>38</a:t>
            </a:fld>
            <a:endParaRPr lang="en-GB"/>
          </a:p>
        </p:txBody>
      </p:sp>
      <p:sp>
        <p:nvSpPr>
          <p:cNvPr id="3" name="Título 2">
            <a:extLst>
              <a:ext uri="{FF2B5EF4-FFF2-40B4-BE49-F238E27FC236}">
                <a16:creationId xmlns:a16="http://schemas.microsoft.com/office/drawing/2014/main" id="{72137153-2ED3-4E46-B385-9556365F2CE3}"/>
              </a:ext>
            </a:extLst>
          </p:cNvPr>
          <p:cNvSpPr>
            <a:spLocks noGrp="1"/>
          </p:cNvSpPr>
          <p:nvPr>
            <p:ph type="title"/>
          </p:nvPr>
        </p:nvSpPr>
        <p:spPr>
          <a:xfrm>
            <a:off x="488504" y="764704"/>
            <a:ext cx="8857108" cy="936104"/>
          </a:xfrm>
          <a:prstGeom prst="rect">
            <a:avLst/>
          </a:prstGeom>
        </p:spPr>
        <p:txBody>
          <a:bodyPr/>
          <a:lstStyle/>
          <a:p>
            <a:r>
              <a:rPr lang="es-MX" dirty="0"/>
              <a:t>Fórmula de Black &amp; Scholes</a:t>
            </a:r>
          </a:p>
        </p:txBody>
      </p:sp>
      <p:pic>
        <p:nvPicPr>
          <p:cNvPr id="3074" name="Picture 2" descr="Resultado de imagen para black scholes formula">
            <a:extLst>
              <a:ext uri="{FF2B5EF4-FFF2-40B4-BE49-F238E27FC236}">
                <a16:creationId xmlns:a16="http://schemas.microsoft.com/office/drawing/2014/main" id="{9536D821-3129-4F5A-8572-14E65C9387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708" y="2204864"/>
            <a:ext cx="4259228" cy="2592288"/>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a:extLst>
              <a:ext uri="{FF2B5EF4-FFF2-40B4-BE49-F238E27FC236}">
                <a16:creationId xmlns:a16="http://schemas.microsoft.com/office/drawing/2014/main" id="{7C24F61D-C7E3-4FB0-89B0-CCBC2E830C9E}"/>
              </a:ext>
            </a:extLst>
          </p:cNvPr>
          <p:cNvPicPr>
            <a:picLocks noChangeAspect="1"/>
          </p:cNvPicPr>
          <p:nvPr/>
        </p:nvPicPr>
        <p:blipFill>
          <a:blip r:embed="rId3"/>
          <a:stretch>
            <a:fillRect/>
          </a:stretch>
        </p:blipFill>
        <p:spPr>
          <a:xfrm>
            <a:off x="4076851" y="1988840"/>
            <a:ext cx="5412653" cy="3024336"/>
          </a:xfrm>
          <a:prstGeom prst="rect">
            <a:avLst/>
          </a:prstGeom>
        </p:spPr>
      </p:pic>
    </p:spTree>
    <p:extLst>
      <p:ext uri="{BB962C8B-B14F-4D97-AF65-F5344CB8AC3E}">
        <p14:creationId xmlns:p14="http://schemas.microsoft.com/office/powerpoint/2010/main" val="33921211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pPr>
              <a:defRPr/>
            </a:pPr>
            <a:fld id="{56623650-3B47-4B5A-8680-D8ACAC37BA74}" type="slidenum">
              <a:rPr lang="en-GB" smtClean="0"/>
              <a:pPr>
                <a:defRPr/>
              </a:pPr>
              <a:t>39</a:t>
            </a:fld>
            <a:endParaRPr lang="en-GB"/>
          </a:p>
        </p:txBody>
      </p:sp>
      <p:sp>
        <p:nvSpPr>
          <p:cNvPr id="3" name="Title 2"/>
          <p:cNvSpPr>
            <a:spLocks noGrp="1"/>
          </p:cNvSpPr>
          <p:nvPr>
            <p:ph type="title"/>
          </p:nvPr>
        </p:nvSpPr>
        <p:spPr>
          <a:xfrm>
            <a:off x="488504" y="836712"/>
            <a:ext cx="8857108" cy="936104"/>
          </a:xfrm>
          <a:prstGeom prst="rect">
            <a:avLst/>
          </a:prstGeom>
        </p:spPr>
        <p:txBody>
          <a:bodyPr/>
          <a:lstStyle/>
          <a:p>
            <a:r>
              <a:rPr lang="es-MX" dirty="0" err="1"/>
              <a:t>Numpy</a:t>
            </a:r>
            <a:endParaRPr lang="es-MX" dirty="0"/>
          </a:p>
        </p:txBody>
      </p:sp>
      <p:sp>
        <p:nvSpPr>
          <p:cNvPr id="5" name="Text Placeholder 4"/>
          <p:cNvSpPr>
            <a:spLocks noGrp="1"/>
          </p:cNvSpPr>
          <p:nvPr>
            <p:ph type="body" sz="quarter" idx="21"/>
          </p:nvPr>
        </p:nvSpPr>
        <p:spPr>
          <a:xfrm>
            <a:off x="488504" y="1772816"/>
            <a:ext cx="8928992" cy="4680520"/>
          </a:xfrm>
        </p:spPr>
        <p:txBody>
          <a:bodyPr/>
          <a:lstStyle/>
          <a:p>
            <a:r>
              <a:rPr lang="es-ES" dirty="0" err="1"/>
              <a:t>NumPy</a:t>
            </a:r>
            <a:r>
              <a:rPr lang="es-ES" dirty="0"/>
              <a:t> es una biblioteca de computación científica increíblemente popular en Python. </a:t>
            </a:r>
          </a:p>
          <a:p>
            <a:pPr marL="0" indent="0">
              <a:buNone/>
            </a:pPr>
            <a:endParaRPr lang="es-ES" dirty="0"/>
          </a:p>
          <a:p>
            <a:r>
              <a:rPr lang="es-ES" dirty="0"/>
              <a:t>Admite operaciones numéricas, operaciones de matrices multidimensionales, álgebra lineal, manejo de </a:t>
            </a:r>
            <a:r>
              <a:rPr lang="es-ES" dirty="0" err="1"/>
              <a:t>NaN</a:t>
            </a:r>
            <a:r>
              <a:rPr lang="es-ES" dirty="0"/>
              <a:t> y entre otras funciones.</a:t>
            </a:r>
            <a:endParaRPr lang="es-MX" dirty="0"/>
          </a:p>
        </p:txBody>
      </p:sp>
      <p:pic>
        <p:nvPicPr>
          <p:cNvPr id="8" name="Imagen 7">
            <a:extLst>
              <a:ext uri="{FF2B5EF4-FFF2-40B4-BE49-F238E27FC236}">
                <a16:creationId xmlns:a16="http://schemas.microsoft.com/office/drawing/2014/main" id="{9818C076-452F-4BCE-BDD2-AA58D3D50AFC}"/>
              </a:ext>
            </a:extLst>
          </p:cNvPr>
          <p:cNvPicPr>
            <a:picLocks noChangeAspect="1"/>
          </p:cNvPicPr>
          <p:nvPr/>
        </p:nvPicPr>
        <p:blipFill>
          <a:blip r:embed="rId2"/>
          <a:stretch>
            <a:fillRect/>
          </a:stretch>
        </p:blipFill>
        <p:spPr>
          <a:xfrm>
            <a:off x="484327" y="3212976"/>
            <a:ext cx="3486150" cy="2952750"/>
          </a:xfrm>
          <a:prstGeom prst="rect">
            <a:avLst/>
          </a:prstGeom>
        </p:spPr>
      </p:pic>
      <p:pic>
        <p:nvPicPr>
          <p:cNvPr id="9" name="Imagen 8">
            <a:extLst>
              <a:ext uri="{FF2B5EF4-FFF2-40B4-BE49-F238E27FC236}">
                <a16:creationId xmlns:a16="http://schemas.microsoft.com/office/drawing/2014/main" id="{B144236C-426F-448A-AB95-AEC51FE04ABB}"/>
              </a:ext>
            </a:extLst>
          </p:cNvPr>
          <p:cNvPicPr>
            <a:picLocks noChangeAspect="1"/>
          </p:cNvPicPr>
          <p:nvPr/>
        </p:nvPicPr>
        <p:blipFill>
          <a:blip r:embed="rId3"/>
          <a:stretch>
            <a:fillRect/>
          </a:stretch>
        </p:blipFill>
        <p:spPr>
          <a:xfrm>
            <a:off x="4808983" y="3212976"/>
            <a:ext cx="3664327" cy="2736304"/>
          </a:xfrm>
          <a:prstGeom prst="rect">
            <a:avLst/>
          </a:prstGeom>
        </p:spPr>
      </p:pic>
    </p:spTree>
    <p:extLst>
      <p:ext uri="{BB962C8B-B14F-4D97-AF65-F5344CB8AC3E}">
        <p14:creationId xmlns:p14="http://schemas.microsoft.com/office/powerpoint/2010/main" val="27119520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C45ADC72-23CB-4D28-BD2B-F828711158C5}"/>
              </a:ext>
            </a:extLst>
          </p:cNvPr>
          <p:cNvSpPr>
            <a:spLocks noGrp="1"/>
          </p:cNvSpPr>
          <p:nvPr>
            <p:ph type="sldNum" sz="quarter" idx="14"/>
          </p:nvPr>
        </p:nvSpPr>
        <p:spPr/>
        <p:txBody>
          <a:bodyPr/>
          <a:lstStyle/>
          <a:p>
            <a:pPr>
              <a:defRPr/>
            </a:pPr>
            <a:fld id="{56623650-3B47-4B5A-8680-D8ACAC37BA74}" type="slidenum">
              <a:rPr lang="en-GB" smtClean="0"/>
              <a:pPr>
                <a:defRPr/>
              </a:pPr>
              <a:t>4</a:t>
            </a:fld>
            <a:endParaRPr lang="en-GB"/>
          </a:p>
        </p:txBody>
      </p:sp>
      <p:sp>
        <p:nvSpPr>
          <p:cNvPr id="3" name="Título 2">
            <a:extLst>
              <a:ext uri="{FF2B5EF4-FFF2-40B4-BE49-F238E27FC236}">
                <a16:creationId xmlns:a16="http://schemas.microsoft.com/office/drawing/2014/main" id="{993CD4AC-6177-4DCB-AE32-66A8B50C82AC}"/>
              </a:ext>
            </a:extLst>
          </p:cNvPr>
          <p:cNvSpPr>
            <a:spLocks noGrp="1"/>
          </p:cNvSpPr>
          <p:nvPr>
            <p:ph type="title"/>
          </p:nvPr>
        </p:nvSpPr>
        <p:spPr>
          <a:xfrm>
            <a:off x="488504" y="1052736"/>
            <a:ext cx="8857108" cy="936104"/>
          </a:xfrm>
          <a:prstGeom prst="rect">
            <a:avLst/>
          </a:prstGeom>
        </p:spPr>
        <p:txBody>
          <a:bodyPr/>
          <a:lstStyle/>
          <a:p>
            <a:r>
              <a:rPr lang="es-MX" dirty="0"/>
              <a:t>Instalación de Python</a:t>
            </a:r>
          </a:p>
        </p:txBody>
      </p:sp>
      <p:pic>
        <p:nvPicPr>
          <p:cNvPr id="7" name="Imagen 6">
            <a:extLst>
              <a:ext uri="{FF2B5EF4-FFF2-40B4-BE49-F238E27FC236}">
                <a16:creationId xmlns:a16="http://schemas.microsoft.com/office/drawing/2014/main" id="{7B6CB791-242A-4245-873A-3BDF3A073281}"/>
              </a:ext>
            </a:extLst>
          </p:cNvPr>
          <p:cNvPicPr>
            <a:picLocks noChangeAspect="1"/>
          </p:cNvPicPr>
          <p:nvPr/>
        </p:nvPicPr>
        <p:blipFill>
          <a:blip r:embed="rId2"/>
          <a:stretch>
            <a:fillRect/>
          </a:stretch>
        </p:blipFill>
        <p:spPr>
          <a:xfrm>
            <a:off x="486417" y="1988840"/>
            <a:ext cx="8553400" cy="3362641"/>
          </a:xfrm>
          <a:prstGeom prst="rect">
            <a:avLst/>
          </a:prstGeom>
        </p:spPr>
      </p:pic>
    </p:spTree>
    <p:extLst>
      <p:ext uri="{BB962C8B-B14F-4D97-AF65-F5344CB8AC3E}">
        <p14:creationId xmlns:p14="http://schemas.microsoft.com/office/powerpoint/2010/main" val="17341682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8C593536-50A7-4F39-AFBC-40B76334257B}"/>
              </a:ext>
            </a:extLst>
          </p:cNvPr>
          <p:cNvSpPr>
            <a:spLocks noGrp="1"/>
          </p:cNvSpPr>
          <p:nvPr>
            <p:ph type="sldNum" sz="quarter" idx="14"/>
          </p:nvPr>
        </p:nvSpPr>
        <p:spPr/>
        <p:txBody>
          <a:bodyPr/>
          <a:lstStyle/>
          <a:p>
            <a:pPr>
              <a:defRPr/>
            </a:pPr>
            <a:fld id="{56623650-3B47-4B5A-8680-D8ACAC37BA74}" type="slidenum">
              <a:rPr lang="en-GB" smtClean="0"/>
              <a:pPr>
                <a:defRPr/>
              </a:pPr>
              <a:t>40</a:t>
            </a:fld>
            <a:endParaRPr lang="en-GB"/>
          </a:p>
        </p:txBody>
      </p:sp>
      <p:sp>
        <p:nvSpPr>
          <p:cNvPr id="3" name="Título 2">
            <a:extLst>
              <a:ext uri="{FF2B5EF4-FFF2-40B4-BE49-F238E27FC236}">
                <a16:creationId xmlns:a16="http://schemas.microsoft.com/office/drawing/2014/main" id="{7DF0E35F-B3BF-47E5-A6A4-5447CCAA470C}"/>
              </a:ext>
            </a:extLst>
          </p:cNvPr>
          <p:cNvSpPr>
            <a:spLocks noGrp="1"/>
          </p:cNvSpPr>
          <p:nvPr>
            <p:ph type="title"/>
          </p:nvPr>
        </p:nvSpPr>
        <p:spPr>
          <a:xfrm>
            <a:off x="488504" y="764704"/>
            <a:ext cx="8857108" cy="936104"/>
          </a:xfrm>
          <a:prstGeom prst="rect">
            <a:avLst/>
          </a:prstGeom>
        </p:spPr>
        <p:txBody>
          <a:bodyPr/>
          <a:lstStyle/>
          <a:p>
            <a:r>
              <a:rPr lang="es-MX" dirty="0"/>
              <a:t>Propiedades de los arreglos en </a:t>
            </a:r>
            <a:r>
              <a:rPr lang="es-MX" dirty="0" err="1"/>
              <a:t>numpy</a:t>
            </a:r>
            <a:endParaRPr lang="es-MX" dirty="0"/>
          </a:p>
        </p:txBody>
      </p:sp>
      <p:pic>
        <p:nvPicPr>
          <p:cNvPr id="6" name="Imagen 5">
            <a:extLst>
              <a:ext uri="{FF2B5EF4-FFF2-40B4-BE49-F238E27FC236}">
                <a16:creationId xmlns:a16="http://schemas.microsoft.com/office/drawing/2014/main" id="{135ED8CA-3632-4A7C-9279-B56D1769CA69}"/>
              </a:ext>
            </a:extLst>
          </p:cNvPr>
          <p:cNvPicPr>
            <a:picLocks noChangeAspect="1"/>
          </p:cNvPicPr>
          <p:nvPr/>
        </p:nvPicPr>
        <p:blipFill>
          <a:blip r:embed="rId2"/>
          <a:stretch>
            <a:fillRect/>
          </a:stretch>
        </p:blipFill>
        <p:spPr>
          <a:xfrm>
            <a:off x="704528" y="1857375"/>
            <a:ext cx="2419350" cy="3143250"/>
          </a:xfrm>
          <a:prstGeom prst="rect">
            <a:avLst/>
          </a:prstGeom>
        </p:spPr>
      </p:pic>
      <p:pic>
        <p:nvPicPr>
          <p:cNvPr id="7" name="Imagen 6">
            <a:extLst>
              <a:ext uri="{FF2B5EF4-FFF2-40B4-BE49-F238E27FC236}">
                <a16:creationId xmlns:a16="http://schemas.microsoft.com/office/drawing/2014/main" id="{94BCE396-327C-492F-B204-1C93D46BD1BD}"/>
              </a:ext>
            </a:extLst>
          </p:cNvPr>
          <p:cNvPicPr>
            <a:picLocks noChangeAspect="1"/>
          </p:cNvPicPr>
          <p:nvPr/>
        </p:nvPicPr>
        <p:blipFill>
          <a:blip r:embed="rId3"/>
          <a:stretch>
            <a:fillRect/>
          </a:stretch>
        </p:blipFill>
        <p:spPr>
          <a:xfrm>
            <a:off x="4917058" y="1919287"/>
            <a:ext cx="2419350" cy="3019425"/>
          </a:xfrm>
          <a:prstGeom prst="rect">
            <a:avLst/>
          </a:prstGeom>
        </p:spPr>
      </p:pic>
    </p:spTree>
    <p:extLst>
      <p:ext uri="{BB962C8B-B14F-4D97-AF65-F5344CB8AC3E}">
        <p14:creationId xmlns:p14="http://schemas.microsoft.com/office/powerpoint/2010/main" val="19565518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DCBBED15-2949-4483-B09A-2432C657DBC9}"/>
              </a:ext>
            </a:extLst>
          </p:cNvPr>
          <p:cNvSpPr>
            <a:spLocks noGrp="1"/>
          </p:cNvSpPr>
          <p:nvPr>
            <p:ph type="sldNum" sz="quarter" idx="14"/>
          </p:nvPr>
        </p:nvSpPr>
        <p:spPr/>
        <p:txBody>
          <a:bodyPr/>
          <a:lstStyle/>
          <a:p>
            <a:pPr>
              <a:defRPr/>
            </a:pPr>
            <a:fld id="{56623650-3B47-4B5A-8680-D8ACAC37BA74}" type="slidenum">
              <a:rPr lang="en-GB" smtClean="0"/>
              <a:pPr>
                <a:defRPr/>
              </a:pPr>
              <a:t>41</a:t>
            </a:fld>
            <a:endParaRPr lang="en-GB"/>
          </a:p>
        </p:txBody>
      </p:sp>
      <p:sp>
        <p:nvSpPr>
          <p:cNvPr id="3" name="Título 2">
            <a:extLst>
              <a:ext uri="{FF2B5EF4-FFF2-40B4-BE49-F238E27FC236}">
                <a16:creationId xmlns:a16="http://schemas.microsoft.com/office/drawing/2014/main" id="{975E5972-FDF7-49B6-8074-1856BB898114}"/>
              </a:ext>
            </a:extLst>
          </p:cNvPr>
          <p:cNvSpPr>
            <a:spLocks noGrp="1"/>
          </p:cNvSpPr>
          <p:nvPr>
            <p:ph type="title"/>
          </p:nvPr>
        </p:nvSpPr>
        <p:spPr>
          <a:xfrm>
            <a:off x="462264" y="692696"/>
            <a:ext cx="8857108" cy="936104"/>
          </a:xfrm>
          <a:prstGeom prst="rect">
            <a:avLst/>
          </a:prstGeom>
        </p:spPr>
        <p:txBody>
          <a:bodyPr/>
          <a:lstStyle/>
          <a:p>
            <a:r>
              <a:rPr lang="es-MX" dirty="0"/>
              <a:t>Funciones para generar arreglos en </a:t>
            </a:r>
            <a:r>
              <a:rPr lang="es-MX" dirty="0" err="1"/>
              <a:t>numpy</a:t>
            </a:r>
            <a:endParaRPr lang="es-MX" dirty="0"/>
          </a:p>
        </p:txBody>
      </p:sp>
      <p:pic>
        <p:nvPicPr>
          <p:cNvPr id="6" name="Imagen 5">
            <a:extLst>
              <a:ext uri="{FF2B5EF4-FFF2-40B4-BE49-F238E27FC236}">
                <a16:creationId xmlns:a16="http://schemas.microsoft.com/office/drawing/2014/main" id="{A50FDE77-0E97-4922-8F84-B3A21B2FF506}"/>
              </a:ext>
            </a:extLst>
          </p:cNvPr>
          <p:cNvPicPr>
            <a:picLocks noChangeAspect="1"/>
          </p:cNvPicPr>
          <p:nvPr/>
        </p:nvPicPr>
        <p:blipFill>
          <a:blip r:embed="rId2"/>
          <a:stretch>
            <a:fillRect/>
          </a:stretch>
        </p:blipFill>
        <p:spPr>
          <a:xfrm>
            <a:off x="545642" y="1916832"/>
            <a:ext cx="5505450" cy="1390650"/>
          </a:xfrm>
          <a:prstGeom prst="rect">
            <a:avLst/>
          </a:prstGeom>
        </p:spPr>
      </p:pic>
      <p:pic>
        <p:nvPicPr>
          <p:cNvPr id="7" name="Imagen 6">
            <a:extLst>
              <a:ext uri="{FF2B5EF4-FFF2-40B4-BE49-F238E27FC236}">
                <a16:creationId xmlns:a16="http://schemas.microsoft.com/office/drawing/2014/main" id="{3C88D8D8-65E2-4478-8C67-D61B2B8CE45C}"/>
              </a:ext>
            </a:extLst>
          </p:cNvPr>
          <p:cNvPicPr>
            <a:picLocks noChangeAspect="1"/>
          </p:cNvPicPr>
          <p:nvPr/>
        </p:nvPicPr>
        <p:blipFill>
          <a:blip r:embed="rId3"/>
          <a:stretch>
            <a:fillRect/>
          </a:stretch>
        </p:blipFill>
        <p:spPr>
          <a:xfrm>
            <a:off x="545642" y="3356992"/>
            <a:ext cx="3771900" cy="2886075"/>
          </a:xfrm>
          <a:prstGeom prst="rect">
            <a:avLst/>
          </a:prstGeom>
        </p:spPr>
      </p:pic>
    </p:spTree>
    <p:extLst>
      <p:ext uri="{BB962C8B-B14F-4D97-AF65-F5344CB8AC3E}">
        <p14:creationId xmlns:p14="http://schemas.microsoft.com/office/powerpoint/2010/main" val="36130076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B0B7C0B-133B-42A8-ABE3-478B06ED43AF}"/>
              </a:ext>
            </a:extLst>
          </p:cNvPr>
          <p:cNvSpPr>
            <a:spLocks noGrp="1"/>
          </p:cNvSpPr>
          <p:nvPr>
            <p:ph type="sldNum" sz="quarter" idx="14"/>
          </p:nvPr>
        </p:nvSpPr>
        <p:spPr/>
        <p:txBody>
          <a:bodyPr/>
          <a:lstStyle/>
          <a:p>
            <a:pPr>
              <a:defRPr/>
            </a:pPr>
            <a:fld id="{56623650-3B47-4B5A-8680-D8ACAC37BA74}" type="slidenum">
              <a:rPr lang="en-GB" smtClean="0"/>
              <a:pPr>
                <a:defRPr/>
              </a:pPr>
              <a:t>42</a:t>
            </a:fld>
            <a:endParaRPr lang="en-GB"/>
          </a:p>
        </p:txBody>
      </p:sp>
      <p:sp>
        <p:nvSpPr>
          <p:cNvPr id="3" name="Título 2">
            <a:extLst>
              <a:ext uri="{FF2B5EF4-FFF2-40B4-BE49-F238E27FC236}">
                <a16:creationId xmlns:a16="http://schemas.microsoft.com/office/drawing/2014/main" id="{03B16116-9222-40D1-9C3A-7A0A1027FAC3}"/>
              </a:ext>
            </a:extLst>
          </p:cNvPr>
          <p:cNvSpPr>
            <a:spLocks noGrp="1"/>
          </p:cNvSpPr>
          <p:nvPr>
            <p:ph type="title"/>
          </p:nvPr>
        </p:nvSpPr>
        <p:spPr>
          <a:xfrm>
            <a:off x="488504" y="1052736"/>
            <a:ext cx="8857108" cy="936104"/>
          </a:xfrm>
          <a:prstGeom prst="rect">
            <a:avLst/>
          </a:prstGeom>
        </p:spPr>
        <p:txBody>
          <a:bodyPr/>
          <a:lstStyle/>
          <a:p>
            <a:r>
              <a:rPr lang="es-MX" dirty="0"/>
              <a:t>Funciones matriciales</a:t>
            </a:r>
          </a:p>
        </p:txBody>
      </p:sp>
      <p:pic>
        <p:nvPicPr>
          <p:cNvPr id="6" name="Imagen 5">
            <a:extLst>
              <a:ext uri="{FF2B5EF4-FFF2-40B4-BE49-F238E27FC236}">
                <a16:creationId xmlns:a16="http://schemas.microsoft.com/office/drawing/2014/main" id="{5EC3847E-4CA9-4711-BC30-CBCEC744683D}"/>
              </a:ext>
            </a:extLst>
          </p:cNvPr>
          <p:cNvPicPr>
            <a:picLocks noChangeAspect="1"/>
          </p:cNvPicPr>
          <p:nvPr/>
        </p:nvPicPr>
        <p:blipFill>
          <a:blip r:embed="rId2"/>
          <a:stretch>
            <a:fillRect/>
          </a:stretch>
        </p:blipFill>
        <p:spPr>
          <a:xfrm>
            <a:off x="920552" y="2564904"/>
            <a:ext cx="6061613" cy="3556248"/>
          </a:xfrm>
          <a:prstGeom prst="rect">
            <a:avLst/>
          </a:prstGeom>
        </p:spPr>
      </p:pic>
      <p:sp>
        <p:nvSpPr>
          <p:cNvPr id="7" name="Marcador de texto 4">
            <a:extLst>
              <a:ext uri="{FF2B5EF4-FFF2-40B4-BE49-F238E27FC236}">
                <a16:creationId xmlns:a16="http://schemas.microsoft.com/office/drawing/2014/main" id="{085B6CCE-DFDE-4061-A52C-0084FDE355D6}"/>
              </a:ext>
            </a:extLst>
          </p:cNvPr>
          <p:cNvSpPr txBox="1">
            <a:spLocks/>
          </p:cNvSpPr>
          <p:nvPr/>
        </p:nvSpPr>
        <p:spPr>
          <a:xfrm>
            <a:off x="488504" y="1988840"/>
            <a:ext cx="8928992" cy="457200"/>
          </a:xfrm>
          <a:prstGeom prst="rect">
            <a:avLst/>
          </a:prstGeom>
        </p:spPr>
        <p:txBody>
          <a:bodyPr/>
          <a:lstStyle>
            <a:lvl1pPr marL="342900" indent="-342900" algn="l" rtl="0" eaLnBrk="1" fontAlgn="base" hangingPunct="1">
              <a:spcBef>
                <a:spcPct val="20000"/>
              </a:spcBef>
              <a:spcAft>
                <a:spcPct val="0"/>
              </a:spcAft>
              <a:buClr>
                <a:schemeClr val="tx2">
                  <a:lumMod val="50000"/>
                </a:schemeClr>
              </a:buClr>
              <a:buFont typeface="Courier New" pitchFamily="49" charset="0"/>
              <a:buChar char="o"/>
              <a:defRPr sz="1600">
                <a:solidFill>
                  <a:schemeClr val="tx2">
                    <a:lumMod val="50000"/>
                  </a:schemeClr>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
              <a:defRPr sz="1600">
                <a:solidFill>
                  <a:schemeClr val="tx2"/>
                </a:solidFill>
                <a:latin typeface="+mn-lt"/>
              </a:defRPr>
            </a:lvl2pPr>
            <a:lvl3pPr marL="1143000" indent="-228600" algn="l" rtl="0" eaLnBrk="1" fontAlgn="base" hangingPunct="1">
              <a:spcBef>
                <a:spcPct val="20000"/>
              </a:spcBef>
              <a:spcAft>
                <a:spcPct val="0"/>
              </a:spcAft>
              <a:buChar char="•"/>
              <a:defRPr sz="1600">
                <a:solidFill>
                  <a:schemeClr val="tx2">
                    <a:lumMod val="60000"/>
                    <a:lumOff val="40000"/>
                  </a:schemeClr>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s-MX" kern="0" dirty="0"/>
              <a:t>Con numpy.dot podemos realizar multiplicaciones del tipo matricial.</a:t>
            </a:r>
          </a:p>
          <a:p>
            <a:endParaRPr lang="es-MX" kern="0" dirty="0"/>
          </a:p>
        </p:txBody>
      </p:sp>
    </p:spTree>
    <p:extLst>
      <p:ext uri="{BB962C8B-B14F-4D97-AF65-F5344CB8AC3E}">
        <p14:creationId xmlns:p14="http://schemas.microsoft.com/office/powerpoint/2010/main" val="33395319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8F4E711A-2659-448A-9D8B-560E384C2286}"/>
              </a:ext>
            </a:extLst>
          </p:cNvPr>
          <p:cNvSpPr>
            <a:spLocks noGrp="1"/>
          </p:cNvSpPr>
          <p:nvPr>
            <p:ph type="sldNum" sz="quarter" idx="14"/>
          </p:nvPr>
        </p:nvSpPr>
        <p:spPr/>
        <p:txBody>
          <a:bodyPr/>
          <a:lstStyle/>
          <a:p>
            <a:pPr>
              <a:defRPr/>
            </a:pPr>
            <a:fld id="{56623650-3B47-4B5A-8680-D8ACAC37BA74}" type="slidenum">
              <a:rPr lang="en-GB" smtClean="0"/>
              <a:pPr>
                <a:defRPr/>
              </a:pPr>
              <a:t>43</a:t>
            </a:fld>
            <a:endParaRPr lang="en-GB"/>
          </a:p>
        </p:txBody>
      </p:sp>
      <p:sp>
        <p:nvSpPr>
          <p:cNvPr id="3" name="Título 2">
            <a:extLst>
              <a:ext uri="{FF2B5EF4-FFF2-40B4-BE49-F238E27FC236}">
                <a16:creationId xmlns:a16="http://schemas.microsoft.com/office/drawing/2014/main" id="{7A5984F1-51E3-4366-BB37-563C5AB0AF2C}"/>
              </a:ext>
            </a:extLst>
          </p:cNvPr>
          <p:cNvSpPr>
            <a:spLocks noGrp="1"/>
          </p:cNvSpPr>
          <p:nvPr>
            <p:ph type="title"/>
          </p:nvPr>
        </p:nvSpPr>
        <p:spPr>
          <a:xfrm>
            <a:off x="488504" y="1052736"/>
            <a:ext cx="8857108" cy="936104"/>
          </a:xfrm>
          <a:prstGeom prst="rect">
            <a:avLst/>
          </a:prstGeom>
        </p:spPr>
        <p:txBody>
          <a:bodyPr/>
          <a:lstStyle/>
          <a:p>
            <a:r>
              <a:rPr lang="es-MX" dirty="0"/>
              <a:t>Operaciones matemáticas</a:t>
            </a:r>
          </a:p>
        </p:txBody>
      </p:sp>
      <p:sp>
        <p:nvSpPr>
          <p:cNvPr id="4" name="Marcador de texto 3">
            <a:extLst>
              <a:ext uri="{FF2B5EF4-FFF2-40B4-BE49-F238E27FC236}">
                <a16:creationId xmlns:a16="http://schemas.microsoft.com/office/drawing/2014/main" id="{37D8425F-E6FD-468F-8830-A08790DE2522}"/>
              </a:ext>
            </a:extLst>
          </p:cNvPr>
          <p:cNvSpPr>
            <a:spLocks noGrp="1"/>
          </p:cNvSpPr>
          <p:nvPr>
            <p:ph type="body" sz="quarter" idx="20"/>
          </p:nvPr>
        </p:nvSpPr>
        <p:spPr/>
        <p:txBody>
          <a:bodyPr/>
          <a:lstStyle/>
          <a:p>
            <a:endParaRPr lang="es-MX"/>
          </a:p>
        </p:txBody>
      </p:sp>
      <p:sp>
        <p:nvSpPr>
          <p:cNvPr id="5" name="Marcador de texto 4">
            <a:extLst>
              <a:ext uri="{FF2B5EF4-FFF2-40B4-BE49-F238E27FC236}">
                <a16:creationId xmlns:a16="http://schemas.microsoft.com/office/drawing/2014/main" id="{13DCF771-6EDC-4E1F-BDE4-C30295F27572}"/>
              </a:ext>
            </a:extLst>
          </p:cNvPr>
          <p:cNvSpPr>
            <a:spLocks noGrp="1"/>
          </p:cNvSpPr>
          <p:nvPr>
            <p:ph type="body" sz="quarter" idx="21"/>
          </p:nvPr>
        </p:nvSpPr>
        <p:spPr/>
        <p:txBody>
          <a:bodyPr/>
          <a:lstStyle/>
          <a:p>
            <a:r>
              <a:rPr lang="es-MX" dirty="0"/>
              <a:t>Dentro de </a:t>
            </a:r>
            <a:r>
              <a:rPr lang="es-MX" dirty="0" err="1"/>
              <a:t>Numpy</a:t>
            </a:r>
            <a:r>
              <a:rPr lang="es-MX" dirty="0"/>
              <a:t> tenemos a nuestra disposición operaciones matemáticas tales </a:t>
            </a:r>
            <a:r>
              <a:rPr lang="es-MX" dirty="0" err="1"/>
              <a:t>com</a:t>
            </a:r>
            <a:r>
              <a:rPr lang="es-MX" dirty="0"/>
              <a:t> np.log, </a:t>
            </a:r>
            <a:r>
              <a:rPr lang="es-MX" dirty="0" err="1"/>
              <a:t>np.sqrt</a:t>
            </a:r>
            <a:r>
              <a:rPr lang="es-MX" dirty="0"/>
              <a:t>, </a:t>
            </a:r>
            <a:r>
              <a:rPr lang="es-MX" dirty="0" err="1"/>
              <a:t>np.exp</a:t>
            </a:r>
            <a:r>
              <a:rPr lang="es-MX" dirty="0"/>
              <a:t>, entre otras. La ventaja de dichos comandos es que son vectoriales.</a:t>
            </a:r>
          </a:p>
          <a:p>
            <a:endParaRPr lang="es-MX" dirty="0"/>
          </a:p>
        </p:txBody>
      </p:sp>
      <p:pic>
        <p:nvPicPr>
          <p:cNvPr id="6" name="Imagen 5">
            <a:extLst>
              <a:ext uri="{FF2B5EF4-FFF2-40B4-BE49-F238E27FC236}">
                <a16:creationId xmlns:a16="http://schemas.microsoft.com/office/drawing/2014/main" id="{B12F3EDE-74BB-43B9-AA6E-62A159FA6EF7}"/>
              </a:ext>
            </a:extLst>
          </p:cNvPr>
          <p:cNvPicPr>
            <a:picLocks noChangeAspect="1"/>
          </p:cNvPicPr>
          <p:nvPr/>
        </p:nvPicPr>
        <p:blipFill>
          <a:blip r:embed="rId2"/>
          <a:stretch>
            <a:fillRect/>
          </a:stretch>
        </p:blipFill>
        <p:spPr>
          <a:xfrm>
            <a:off x="992560" y="2924944"/>
            <a:ext cx="5105400" cy="3067050"/>
          </a:xfrm>
          <a:prstGeom prst="rect">
            <a:avLst/>
          </a:prstGeom>
        </p:spPr>
      </p:pic>
    </p:spTree>
    <p:extLst>
      <p:ext uri="{BB962C8B-B14F-4D97-AF65-F5344CB8AC3E}">
        <p14:creationId xmlns:p14="http://schemas.microsoft.com/office/powerpoint/2010/main" val="138523808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149A33FF-208B-43A6-AB5C-E5CC0545F4D1}"/>
              </a:ext>
            </a:extLst>
          </p:cNvPr>
          <p:cNvSpPr>
            <a:spLocks noGrp="1"/>
          </p:cNvSpPr>
          <p:nvPr>
            <p:ph type="sldNum" sz="quarter" idx="14"/>
          </p:nvPr>
        </p:nvSpPr>
        <p:spPr/>
        <p:txBody>
          <a:bodyPr/>
          <a:lstStyle/>
          <a:p>
            <a:pPr>
              <a:defRPr/>
            </a:pPr>
            <a:fld id="{56623650-3B47-4B5A-8680-D8ACAC37BA74}" type="slidenum">
              <a:rPr lang="en-GB" smtClean="0"/>
              <a:pPr>
                <a:defRPr/>
              </a:pPr>
              <a:t>44</a:t>
            </a:fld>
            <a:endParaRPr lang="en-GB"/>
          </a:p>
        </p:txBody>
      </p:sp>
      <p:sp>
        <p:nvSpPr>
          <p:cNvPr id="3" name="Título 2">
            <a:extLst>
              <a:ext uri="{FF2B5EF4-FFF2-40B4-BE49-F238E27FC236}">
                <a16:creationId xmlns:a16="http://schemas.microsoft.com/office/drawing/2014/main" id="{83A353DF-F0C4-4B44-9775-36C911CDA171}"/>
              </a:ext>
            </a:extLst>
          </p:cNvPr>
          <p:cNvSpPr>
            <a:spLocks noGrp="1"/>
          </p:cNvSpPr>
          <p:nvPr>
            <p:ph type="title"/>
          </p:nvPr>
        </p:nvSpPr>
        <p:spPr>
          <a:xfrm>
            <a:off x="488504" y="1052736"/>
            <a:ext cx="8857108" cy="936104"/>
          </a:xfrm>
          <a:prstGeom prst="rect">
            <a:avLst/>
          </a:prstGeom>
        </p:spPr>
        <p:txBody>
          <a:bodyPr/>
          <a:lstStyle/>
          <a:p>
            <a:r>
              <a:rPr lang="es-MX" dirty="0"/>
              <a:t>Números aleatorios</a:t>
            </a:r>
          </a:p>
        </p:txBody>
      </p:sp>
      <p:sp>
        <p:nvSpPr>
          <p:cNvPr id="4" name="Marcador de texto 3">
            <a:extLst>
              <a:ext uri="{FF2B5EF4-FFF2-40B4-BE49-F238E27FC236}">
                <a16:creationId xmlns:a16="http://schemas.microsoft.com/office/drawing/2014/main" id="{59A7F01E-2554-484A-9A37-AA43C3241E63}"/>
              </a:ext>
            </a:extLst>
          </p:cNvPr>
          <p:cNvSpPr>
            <a:spLocks noGrp="1"/>
          </p:cNvSpPr>
          <p:nvPr>
            <p:ph type="body" sz="quarter" idx="20"/>
          </p:nvPr>
        </p:nvSpPr>
        <p:spPr/>
        <p:txBody>
          <a:bodyPr/>
          <a:lstStyle/>
          <a:p>
            <a:endParaRPr lang="es-MX"/>
          </a:p>
        </p:txBody>
      </p:sp>
      <p:sp>
        <p:nvSpPr>
          <p:cNvPr id="5" name="Marcador de texto 4">
            <a:extLst>
              <a:ext uri="{FF2B5EF4-FFF2-40B4-BE49-F238E27FC236}">
                <a16:creationId xmlns:a16="http://schemas.microsoft.com/office/drawing/2014/main" id="{097C53B3-F16D-4C90-8856-0D0D387A744E}"/>
              </a:ext>
            </a:extLst>
          </p:cNvPr>
          <p:cNvSpPr>
            <a:spLocks noGrp="1"/>
          </p:cNvSpPr>
          <p:nvPr>
            <p:ph type="body" sz="quarter" idx="21"/>
          </p:nvPr>
        </p:nvSpPr>
        <p:spPr/>
        <p:txBody>
          <a:bodyPr/>
          <a:lstStyle/>
          <a:p>
            <a:r>
              <a:rPr lang="es-MX" dirty="0"/>
              <a:t>Podemos muestrear números aleatorios desde el paquete </a:t>
            </a:r>
            <a:r>
              <a:rPr lang="es-MX" dirty="0" err="1"/>
              <a:t>numpy.random</a:t>
            </a:r>
            <a:r>
              <a:rPr lang="es-MX" dirty="0"/>
              <a:t>. La lista de comandos puede verse en </a:t>
            </a:r>
            <a:r>
              <a:rPr lang="es-MX" dirty="0">
                <a:hlinkClick r:id="rId2"/>
              </a:rPr>
              <a:t>https://docs.scipy.org/doc/numpy-1.16.0/reference/routines.random.html</a:t>
            </a:r>
            <a:r>
              <a:rPr lang="es-MX" dirty="0"/>
              <a:t>.</a:t>
            </a:r>
          </a:p>
          <a:p>
            <a:endParaRPr lang="es-MX" dirty="0"/>
          </a:p>
          <a:p>
            <a:endParaRPr lang="es-MX" dirty="0"/>
          </a:p>
        </p:txBody>
      </p:sp>
      <p:pic>
        <p:nvPicPr>
          <p:cNvPr id="7" name="Imagen 6">
            <a:extLst>
              <a:ext uri="{FF2B5EF4-FFF2-40B4-BE49-F238E27FC236}">
                <a16:creationId xmlns:a16="http://schemas.microsoft.com/office/drawing/2014/main" id="{048EBA04-FAD2-4C74-92E5-031FC33B1A6F}"/>
              </a:ext>
            </a:extLst>
          </p:cNvPr>
          <p:cNvPicPr>
            <a:picLocks noChangeAspect="1"/>
          </p:cNvPicPr>
          <p:nvPr/>
        </p:nvPicPr>
        <p:blipFill>
          <a:blip r:embed="rId3"/>
          <a:stretch>
            <a:fillRect/>
          </a:stretch>
        </p:blipFill>
        <p:spPr>
          <a:xfrm>
            <a:off x="4972633" y="2984519"/>
            <a:ext cx="4228839" cy="3016111"/>
          </a:xfrm>
          <a:prstGeom prst="rect">
            <a:avLst/>
          </a:prstGeom>
        </p:spPr>
      </p:pic>
      <p:pic>
        <p:nvPicPr>
          <p:cNvPr id="8" name="Imagen 7">
            <a:extLst>
              <a:ext uri="{FF2B5EF4-FFF2-40B4-BE49-F238E27FC236}">
                <a16:creationId xmlns:a16="http://schemas.microsoft.com/office/drawing/2014/main" id="{1159B193-AACE-465C-A70E-3983AA5ACBDD}"/>
              </a:ext>
            </a:extLst>
          </p:cNvPr>
          <p:cNvPicPr>
            <a:picLocks noChangeAspect="1"/>
          </p:cNvPicPr>
          <p:nvPr/>
        </p:nvPicPr>
        <p:blipFill>
          <a:blip r:embed="rId4"/>
          <a:stretch>
            <a:fillRect/>
          </a:stretch>
        </p:blipFill>
        <p:spPr>
          <a:xfrm>
            <a:off x="704528" y="3021721"/>
            <a:ext cx="3584848" cy="2999567"/>
          </a:xfrm>
          <a:prstGeom prst="rect">
            <a:avLst/>
          </a:prstGeom>
        </p:spPr>
      </p:pic>
    </p:spTree>
    <p:extLst>
      <p:ext uri="{BB962C8B-B14F-4D97-AF65-F5344CB8AC3E}">
        <p14:creationId xmlns:p14="http://schemas.microsoft.com/office/powerpoint/2010/main" val="27315393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A265D0F-6C10-4DE9-86F7-66A1FFAD0291}"/>
              </a:ext>
            </a:extLst>
          </p:cNvPr>
          <p:cNvSpPr>
            <a:spLocks noGrp="1"/>
          </p:cNvSpPr>
          <p:nvPr>
            <p:ph type="sldNum" sz="quarter" idx="14"/>
          </p:nvPr>
        </p:nvSpPr>
        <p:spPr/>
        <p:txBody>
          <a:bodyPr/>
          <a:lstStyle/>
          <a:p>
            <a:pPr>
              <a:defRPr/>
            </a:pPr>
            <a:fld id="{56623650-3B47-4B5A-8680-D8ACAC37BA74}" type="slidenum">
              <a:rPr lang="en-GB" smtClean="0"/>
              <a:pPr>
                <a:defRPr/>
              </a:pPr>
              <a:t>45</a:t>
            </a:fld>
            <a:endParaRPr lang="en-GB"/>
          </a:p>
        </p:txBody>
      </p:sp>
      <p:sp>
        <p:nvSpPr>
          <p:cNvPr id="3" name="Título 2">
            <a:extLst>
              <a:ext uri="{FF2B5EF4-FFF2-40B4-BE49-F238E27FC236}">
                <a16:creationId xmlns:a16="http://schemas.microsoft.com/office/drawing/2014/main" id="{74DA685E-C4C6-415E-B1F6-5C930BEAF647}"/>
              </a:ext>
            </a:extLst>
          </p:cNvPr>
          <p:cNvSpPr>
            <a:spLocks noGrp="1"/>
          </p:cNvSpPr>
          <p:nvPr>
            <p:ph type="title"/>
          </p:nvPr>
        </p:nvSpPr>
        <p:spPr>
          <a:xfrm>
            <a:off x="488504" y="1052736"/>
            <a:ext cx="8857108" cy="936104"/>
          </a:xfrm>
          <a:prstGeom prst="rect">
            <a:avLst/>
          </a:prstGeom>
        </p:spPr>
        <p:txBody>
          <a:bodyPr/>
          <a:lstStyle/>
          <a:p>
            <a:r>
              <a:rPr lang="es-MX" dirty="0"/>
              <a:t>Simulación Montecarlo</a:t>
            </a:r>
          </a:p>
        </p:txBody>
      </p:sp>
      <p:sp>
        <p:nvSpPr>
          <p:cNvPr id="5" name="Marcador de texto 4">
            <a:extLst>
              <a:ext uri="{FF2B5EF4-FFF2-40B4-BE49-F238E27FC236}">
                <a16:creationId xmlns:a16="http://schemas.microsoft.com/office/drawing/2014/main" id="{D6565A98-94C0-482F-A601-5067008C3E5F}"/>
              </a:ext>
            </a:extLst>
          </p:cNvPr>
          <p:cNvSpPr>
            <a:spLocks noGrp="1"/>
          </p:cNvSpPr>
          <p:nvPr>
            <p:ph type="body" sz="quarter" idx="21"/>
          </p:nvPr>
        </p:nvSpPr>
        <p:spPr>
          <a:xfrm>
            <a:off x="488504" y="2132856"/>
            <a:ext cx="8928992" cy="3960440"/>
          </a:xfrm>
        </p:spPr>
        <p:txBody>
          <a:bodyPr/>
          <a:lstStyle/>
          <a:p>
            <a:pPr algn="just"/>
            <a:r>
              <a:rPr lang="es-ES" dirty="0"/>
              <a:t>En finanzas, el método de Monte Carlo se utiliza para simular las diversas fuentes de incertidumbre que afectan el valor del instrumento, cartera o inversión en cuestión, y luego calcular un valor representativo dados estos posibles valores de las entradas subyacentes. En </a:t>
            </a:r>
            <a:r>
              <a:rPr lang="es-ES" u="sng" dirty="0"/>
              <a:t>términos</a:t>
            </a:r>
            <a:r>
              <a:rPr lang="es-ES" dirty="0"/>
              <a:t> de teoría financiera, esto, esencialmente, es una aplicación de valoración neutral al riesgo.</a:t>
            </a:r>
          </a:p>
          <a:p>
            <a:pPr marL="0" indent="0" algn="just">
              <a:buNone/>
            </a:pPr>
            <a:endParaRPr lang="es-ES" dirty="0"/>
          </a:p>
          <a:p>
            <a:pPr algn="just"/>
            <a:r>
              <a:rPr lang="es-ES" dirty="0"/>
              <a:t>Muchos problemas en finanzas cuantitativas implican el cálculo de una integral particular (por ejemplo, el problema de encontrar el valor libre de arbitraje de un derivado particular). En muchos casos, estas integrales pueden valorarse analíticamente, y en aún más casos pueden valorarse mediante integración numérica, o calcularse utilizando una ecuación diferencial parcial (PDE). Sin embargo, cuando el número de dimensiones (o grados de libertad) en el problema es grande, las PDE y las integrales numéricas se vuelven intratables, y en estos casos los métodos de Monte Carlo a menudo dan mejores resultados.</a:t>
            </a:r>
            <a:endParaRPr lang="es-MX" dirty="0"/>
          </a:p>
        </p:txBody>
      </p:sp>
    </p:spTree>
    <p:extLst>
      <p:ext uri="{BB962C8B-B14F-4D97-AF65-F5344CB8AC3E}">
        <p14:creationId xmlns:p14="http://schemas.microsoft.com/office/powerpoint/2010/main" val="7195656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02D92F6-6B6B-4041-ACA2-62A43B7DEE0D}"/>
              </a:ext>
            </a:extLst>
          </p:cNvPr>
          <p:cNvSpPr>
            <a:spLocks noGrp="1"/>
          </p:cNvSpPr>
          <p:nvPr>
            <p:ph type="sldNum" sz="quarter" idx="14"/>
          </p:nvPr>
        </p:nvSpPr>
        <p:spPr/>
        <p:txBody>
          <a:bodyPr/>
          <a:lstStyle/>
          <a:p>
            <a:pPr>
              <a:defRPr/>
            </a:pPr>
            <a:fld id="{56623650-3B47-4B5A-8680-D8ACAC37BA74}" type="slidenum">
              <a:rPr lang="en-GB" smtClean="0"/>
              <a:pPr>
                <a:defRPr/>
              </a:pPr>
              <a:t>46</a:t>
            </a:fld>
            <a:endParaRPr lang="en-GB"/>
          </a:p>
        </p:txBody>
      </p:sp>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978A959-3C62-4CD3-898C-8C768C316AB6}"/>
                  </a:ext>
                </a:extLst>
              </p:cNvPr>
              <p:cNvSpPr>
                <a:spLocks noGrp="1"/>
              </p:cNvSpPr>
              <p:nvPr>
                <p:ph type="body" sz="quarter" idx="21"/>
              </p:nvPr>
            </p:nvSpPr>
            <p:spPr>
              <a:xfrm>
                <a:off x="488504" y="1124744"/>
                <a:ext cx="8928992" cy="4104455"/>
              </a:xfrm>
            </p:spPr>
            <p:txBody>
              <a:bodyPr/>
              <a:lstStyle/>
              <a:p>
                <a:pPr marL="0" indent="0">
                  <a:buNone/>
                </a:pPr>
                <a:r>
                  <a:rPr lang="es-MX" dirty="0"/>
                  <a:t>Consideremos por ejemplo el problema de estimar la integral de una función </a:t>
                </a:r>
                <a14:m>
                  <m:oMath xmlns:m="http://schemas.openxmlformats.org/officeDocument/2006/math">
                    <m:r>
                      <a:rPr lang="es-MX" b="0" i="1" smtClean="0">
                        <a:latin typeface="Cambria Math" panose="02040503050406030204" pitchFamily="18" charset="0"/>
                      </a:rPr>
                      <m:t>𝑓</m:t>
                    </m:r>
                  </m:oMath>
                </a14:m>
                <a:r>
                  <a:rPr lang="es-MX" dirty="0"/>
                  <a:t> sobre el intervalo </a:t>
                </a:r>
                <a14:m>
                  <m:oMath xmlns:m="http://schemas.openxmlformats.org/officeDocument/2006/math">
                    <m:d>
                      <m:dPr>
                        <m:begChr m:val="["/>
                        <m:endChr m:val="]"/>
                        <m:ctrlPr>
                          <a:rPr lang="es-MX" b="0" i="1" smtClean="0">
                            <a:latin typeface="Cambria Math" panose="02040503050406030204" pitchFamily="18" charset="0"/>
                          </a:rPr>
                        </m:ctrlPr>
                      </m:dPr>
                      <m:e>
                        <m:r>
                          <a:rPr lang="es-MX" b="0" i="1" smtClean="0">
                            <a:latin typeface="Cambria Math" panose="02040503050406030204" pitchFamily="18" charset="0"/>
                          </a:rPr>
                          <m:t>0,1</m:t>
                        </m:r>
                      </m:e>
                    </m:d>
                  </m:oMath>
                </a14:m>
                <a:r>
                  <a:rPr lang="es-MX" dirty="0"/>
                  <a:t>, podemos representar la integral</a:t>
                </a:r>
              </a:p>
              <a:p>
                <a:pPr marL="0" indent="0">
                  <a:buNone/>
                </a:pPr>
                <a14:m>
                  <m:oMathPara xmlns:m="http://schemas.openxmlformats.org/officeDocument/2006/math">
                    <m:oMathParaPr>
                      <m:jc m:val="centerGroup"/>
                    </m:oMathParaPr>
                    <m:oMath xmlns:m="http://schemas.openxmlformats.org/officeDocument/2006/math">
                      <m:nary>
                        <m:naryPr>
                          <m:limLoc m:val="undOvr"/>
                          <m:ctrlPr>
                            <a:rPr lang="es-MX" i="1" smtClean="0">
                              <a:latin typeface="Cambria Math" panose="02040503050406030204" pitchFamily="18" charset="0"/>
                            </a:rPr>
                          </m:ctrlPr>
                        </m:naryPr>
                        <m:sub>
                          <m:r>
                            <m:rPr>
                              <m:brk m:alnAt="24"/>
                            </m:rPr>
                            <a:rPr lang="es-MX" b="0" i="1" smtClean="0">
                              <a:latin typeface="Cambria Math" panose="02040503050406030204" pitchFamily="18" charset="0"/>
                            </a:rPr>
                            <m:t>0</m:t>
                          </m:r>
                        </m:sub>
                        <m:sup>
                          <m:r>
                            <a:rPr lang="es-MX" b="0" i="1" smtClean="0">
                              <a:latin typeface="Cambria Math" panose="02040503050406030204" pitchFamily="18" charset="0"/>
                            </a:rPr>
                            <m:t>1</m:t>
                          </m:r>
                        </m:sup>
                        <m:e>
                          <m:r>
                            <a:rPr lang="es-MX" b="0" i="1" smtClean="0">
                              <a:latin typeface="Cambria Math" panose="02040503050406030204" pitchFamily="18" charset="0"/>
                            </a:rPr>
                            <m:t>𝑓</m:t>
                          </m:r>
                          <m:d>
                            <m:dPr>
                              <m:ctrlPr>
                                <a:rPr lang="es-MX" b="0" i="1" smtClean="0">
                                  <a:latin typeface="Cambria Math" panose="02040503050406030204" pitchFamily="18" charset="0"/>
                                </a:rPr>
                              </m:ctrlPr>
                            </m:dPr>
                            <m:e>
                              <m:r>
                                <a:rPr lang="es-MX" b="0" i="1" smtClean="0">
                                  <a:latin typeface="Cambria Math" panose="02040503050406030204" pitchFamily="18" charset="0"/>
                                </a:rPr>
                                <m:t>𝑥</m:t>
                              </m:r>
                            </m:e>
                          </m:d>
                          <m:r>
                            <a:rPr lang="es-MX" b="0" i="1" smtClean="0">
                              <a:latin typeface="Cambria Math" panose="02040503050406030204" pitchFamily="18" charset="0"/>
                            </a:rPr>
                            <m:t>𝑑𝑥</m:t>
                          </m:r>
                        </m:e>
                      </m:nary>
                    </m:oMath>
                  </m:oMathPara>
                </a14:m>
                <a:endParaRPr lang="es-MX" dirty="0"/>
              </a:p>
              <a:p>
                <a:pPr marL="0" indent="0">
                  <a:buNone/>
                </a:pPr>
                <a:r>
                  <a:rPr lang="es-MX" dirty="0"/>
                  <a:t>Como el valor esperado </a:t>
                </a:r>
                <a14:m>
                  <m:oMath xmlns:m="http://schemas.openxmlformats.org/officeDocument/2006/math">
                    <m:r>
                      <a:rPr lang="es-MX" b="0" i="1" smtClean="0">
                        <a:latin typeface="Cambria Math" panose="02040503050406030204" pitchFamily="18" charset="0"/>
                      </a:rPr>
                      <m:t>𝐸</m:t>
                    </m:r>
                    <m:r>
                      <a:rPr lang="es-MX" b="0" i="1" smtClean="0">
                        <a:latin typeface="Cambria Math" panose="02040503050406030204" pitchFamily="18" charset="0"/>
                      </a:rPr>
                      <m:t>[</m:t>
                    </m:r>
                    <m:r>
                      <a:rPr lang="es-MX" b="0" i="1" smtClean="0">
                        <a:latin typeface="Cambria Math" panose="02040503050406030204" pitchFamily="18" charset="0"/>
                      </a:rPr>
                      <m:t>𝑓</m:t>
                    </m:r>
                    <m:d>
                      <m:dPr>
                        <m:ctrlPr>
                          <a:rPr lang="es-MX" b="0" i="1" smtClean="0">
                            <a:latin typeface="Cambria Math" panose="02040503050406030204" pitchFamily="18" charset="0"/>
                          </a:rPr>
                        </m:ctrlPr>
                      </m:dPr>
                      <m:e>
                        <m:r>
                          <a:rPr lang="es-MX" b="0" i="1" smtClean="0">
                            <a:latin typeface="Cambria Math" panose="02040503050406030204" pitchFamily="18" charset="0"/>
                          </a:rPr>
                          <m:t>𝑈</m:t>
                        </m:r>
                      </m:e>
                    </m:d>
                    <m:r>
                      <a:rPr lang="es-MX" b="0" i="1" smtClean="0">
                        <a:latin typeface="Cambria Math" panose="02040503050406030204" pitchFamily="18" charset="0"/>
                      </a:rPr>
                      <m:t>]</m:t>
                    </m:r>
                  </m:oMath>
                </a14:m>
                <a:r>
                  <a:rPr lang="es-MX" dirty="0"/>
                  <a:t>, con </a:t>
                </a:r>
                <a14:m>
                  <m:oMath xmlns:m="http://schemas.openxmlformats.org/officeDocument/2006/math">
                    <m:r>
                      <a:rPr lang="es-MX" b="0" i="1" smtClean="0">
                        <a:latin typeface="Cambria Math" panose="02040503050406030204" pitchFamily="18" charset="0"/>
                      </a:rPr>
                      <m:t>𝑈</m:t>
                    </m:r>
                  </m:oMath>
                </a14:m>
                <a:r>
                  <a:rPr lang="es-MX" dirty="0"/>
                  <a:t> una variable aleatoria uniforme en el intervalo </a:t>
                </a:r>
                <a14:m>
                  <m:oMath xmlns:m="http://schemas.openxmlformats.org/officeDocument/2006/math">
                    <m:r>
                      <a:rPr lang="es-MX" b="0" i="1" smtClean="0">
                        <a:latin typeface="Cambria Math" panose="02040503050406030204" pitchFamily="18" charset="0"/>
                      </a:rPr>
                      <m:t>[0,1]</m:t>
                    </m:r>
                  </m:oMath>
                </a14:m>
                <a:r>
                  <a:rPr lang="es-MX" dirty="0"/>
                  <a:t>. Supongamos que tenemos un mecanismo para muestrear valores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𝑈</m:t>
                        </m:r>
                      </m:e>
                      <m:sub>
                        <m:r>
                          <a:rPr lang="es-MX" b="0" i="1" smtClean="0">
                            <a:latin typeface="Cambria Math" panose="02040503050406030204" pitchFamily="18" charset="0"/>
                          </a:rPr>
                          <m:t>1</m:t>
                        </m:r>
                      </m:sub>
                    </m:sSub>
                    <m:r>
                      <a:rPr lang="es-MX" b="0" i="1" smtClean="0">
                        <a:latin typeface="Cambria Math" panose="02040503050406030204" pitchFamily="18" charset="0"/>
                      </a:rPr>
                      <m:t>,</m:t>
                    </m:r>
                    <m:sSub>
                      <m:sSubPr>
                        <m:ctrlPr>
                          <a:rPr lang="es-MX" i="1">
                            <a:latin typeface="Cambria Math" panose="02040503050406030204" pitchFamily="18" charset="0"/>
                          </a:rPr>
                        </m:ctrlPr>
                      </m:sSubPr>
                      <m:e>
                        <m:r>
                          <a:rPr lang="es-MX" i="1">
                            <a:latin typeface="Cambria Math" panose="02040503050406030204" pitchFamily="18" charset="0"/>
                          </a:rPr>
                          <m:t>𝑈</m:t>
                        </m:r>
                      </m:e>
                      <m:sub>
                        <m:r>
                          <a:rPr lang="es-MX" b="0" i="1" smtClean="0">
                            <a:latin typeface="Cambria Math" panose="02040503050406030204" pitchFamily="18" charset="0"/>
                          </a:rPr>
                          <m:t>2</m:t>
                        </m:r>
                      </m:sub>
                    </m:sSub>
                  </m:oMath>
                </a14:m>
                <a:r>
                  <a:rPr lang="es-MX" dirty="0"/>
                  <a:t>, </a:t>
                </a:r>
                <a14:m>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𝑈</m:t>
                        </m:r>
                      </m:e>
                      <m:sub>
                        <m:r>
                          <a:rPr lang="es-MX" b="0" i="1" smtClean="0">
                            <a:latin typeface="Cambria Math" panose="02040503050406030204" pitchFamily="18" charset="0"/>
                          </a:rPr>
                          <m:t>3</m:t>
                        </m:r>
                      </m:sub>
                    </m:sSub>
                  </m:oMath>
                </a14:m>
                <a:r>
                  <a:rPr lang="es-MX" dirty="0"/>
                  <a:t>,… independientes de una variable aleatoria uniforme en el intervalo </a:t>
                </a:r>
                <a14:m>
                  <m:oMath xmlns:m="http://schemas.openxmlformats.org/officeDocument/2006/math">
                    <m:r>
                      <a:rPr lang="es-MX" b="0" i="1" smtClean="0">
                        <a:latin typeface="Cambria Math" panose="02040503050406030204" pitchFamily="18" charset="0"/>
                      </a:rPr>
                      <m:t>[0,1]</m:t>
                    </m:r>
                  </m:oMath>
                </a14:m>
                <a:r>
                  <a:rPr lang="es-MX" dirty="0"/>
                  <a:t>. Podemos evaluar dichos valores en </a:t>
                </a:r>
                <a14:m>
                  <m:oMath xmlns:m="http://schemas.openxmlformats.org/officeDocument/2006/math">
                    <m:r>
                      <a:rPr lang="es-MX" b="0" i="1" smtClean="0">
                        <a:latin typeface="Cambria Math" panose="02040503050406030204" pitchFamily="18" charset="0"/>
                      </a:rPr>
                      <m:t>𝑓</m:t>
                    </m:r>
                  </m:oMath>
                </a14:m>
                <a:r>
                  <a:rPr lang="es-MX" dirty="0"/>
                  <a:t> y promediarlos.</a:t>
                </a:r>
              </a:p>
              <a:p>
                <a:pPr marL="0" indent="0">
                  <a:buNone/>
                </a:pPr>
                <a14:m>
                  <m:oMathPara xmlns:m="http://schemas.openxmlformats.org/officeDocument/2006/math">
                    <m:oMathParaPr>
                      <m:jc m:val="centerGroup"/>
                    </m:oMathParaPr>
                    <m:oMath xmlns:m="http://schemas.openxmlformats.org/officeDocument/2006/math">
                      <m:acc>
                        <m:accPr>
                          <m:chr m:val="̂"/>
                          <m:ctrlPr>
                            <a:rPr lang="es-MX" b="0" i="1" smtClean="0">
                              <a:latin typeface="Cambria Math" panose="02040503050406030204" pitchFamily="18" charset="0"/>
                            </a:rPr>
                          </m:ctrlPr>
                        </m:accPr>
                        <m:e>
                          <m:sSub>
                            <m:sSubPr>
                              <m:ctrlPr>
                                <a:rPr lang="es-MX" i="1">
                                  <a:latin typeface="Cambria Math" panose="02040503050406030204" pitchFamily="18" charset="0"/>
                                </a:rPr>
                              </m:ctrlPr>
                            </m:sSubPr>
                            <m:e>
                              <m:r>
                                <a:rPr lang="es-MX" i="1">
                                  <a:latin typeface="Cambria Math" panose="02040503050406030204" pitchFamily="18" charset="0"/>
                                </a:rPr>
                                <m:t>𝛼</m:t>
                              </m:r>
                            </m:e>
                            <m:sub>
                              <m:r>
                                <a:rPr lang="es-MX" i="1">
                                  <a:latin typeface="Cambria Math" panose="02040503050406030204" pitchFamily="18" charset="0"/>
                                </a:rPr>
                                <m:t>𝑛</m:t>
                              </m:r>
                            </m:sub>
                          </m:sSub>
                        </m:e>
                      </m:acc>
                      <m:r>
                        <a:rPr lang="es-MX" b="0" i="1" smtClean="0">
                          <a:latin typeface="Cambria Math" panose="02040503050406030204" pitchFamily="18" charset="0"/>
                        </a:rPr>
                        <m:t>= </m:t>
                      </m:r>
                      <m:f>
                        <m:fPr>
                          <m:ctrlPr>
                            <a:rPr lang="es-MX" b="0" i="1" smtClean="0">
                              <a:latin typeface="Cambria Math" panose="02040503050406030204" pitchFamily="18" charset="0"/>
                            </a:rPr>
                          </m:ctrlPr>
                        </m:fPr>
                        <m:num>
                          <m:r>
                            <a:rPr lang="es-MX" b="0" i="1" smtClean="0">
                              <a:latin typeface="Cambria Math" panose="02040503050406030204" pitchFamily="18" charset="0"/>
                            </a:rPr>
                            <m:t>1</m:t>
                          </m:r>
                        </m:num>
                        <m:den>
                          <m:r>
                            <a:rPr lang="es-MX" b="0" i="1" smtClean="0">
                              <a:latin typeface="Cambria Math" panose="02040503050406030204" pitchFamily="18" charset="0"/>
                            </a:rPr>
                            <m:t>𝑛</m:t>
                          </m:r>
                        </m:den>
                      </m:f>
                      <m:nary>
                        <m:naryPr>
                          <m:chr m:val="∑"/>
                          <m:ctrlPr>
                            <a:rPr lang="es-MX" b="0" i="1" smtClean="0">
                              <a:latin typeface="Cambria Math" panose="02040503050406030204" pitchFamily="18" charset="0"/>
                            </a:rPr>
                          </m:ctrlPr>
                        </m:naryPr>
                        <m:sub>
                          <m:r>
                            <m:rPr>
                              <m:brk m:alnAt="23"/>
                            </m:rPr>
                            <a:rPr lang="es-MX" b="0" i="1" smtClean="0">
                              <a:latin typeface="Cambria Math" panose="02040503050406030204" pitchFamily="18" charset="0"/>
                            </a:rPr>
                            <m:t>𝑖</m:t>
                          </m:r>
                          <m:r>
                            <a:rPr lang="es-MX" b="0" i="1" smtClean="0">
                              <a:latin typeface="Cambria Math" panose="02040503050406030204" pitchFamily="18" charset="0"/>
                            </a:rPr>
                            <m:t>=1</m:t>
                          </m:r>
                        </m:sub>
                        <m:sup>
                          <m:r>
                            <a:rPr lang="es-MX" b="0" i="1" smtClean="0">
                              <a:latin typeface="Cambria Math" panose="02040503050406030204" pitchFamily="18" charset="0"/>
                            </a:rPr>
                            <m:t>𝑛</m:t>
                          </m:r>
                        </m:sup>
                        <m:e>
                          <m:r>
                            <a:rPr lang="es-MX" b="0" i="1" smtClean="0">
                              <a:latin typeface="Cambria Math" panose="02040503050406030204" pitchFamily="18" charset="0"/>
                            </a:rPr>
                            <m:t>𝑓</m:t>
                          </m:r>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𝑈</m:t>
                              </m:r>
                            </m:e>
                            <m:sub>
                              <m:r>
                                <a:rPr lang="es-MX" b="0" i="1" smtClean="0">
                                  <a:latin typeface="Cambria Math" panose="02040503050406030204" pitchFamily="18" charset="0"/>
                                </a:rPr>
                                <m:t>𝑖</m:t>
                              </m:r>
                            </m:sub>
                          </m:sSub>
                          <m:r>
                            <a:rPr lang="es-MX" b="0" i="1" smtClean="0">
                              <a:latin typeface="Cambria Math" panose="02040503050406030204" pitchFamily="18" charset="0"/>
                            </a:rPr>
                            <m:t>)</m:t>
                          </m:r>
                        </m:e>
                      </m:nary>
                    </m:oMath>
                  </m:oMathPara>
                </a14:m>
                <a:endParaRPr lang="es-MX" dirty="0"/>
              </a:p>
              <a:p>
                <a:pPr marL="0" indent="0">
                  <a:buNone/>
                </a:pPr>
                <a:r>
                  <a:rPr lang="es-MX" dirty="0"/>
                  <a:t>Si </a:t>
                </a:r>
                <a14:m>
                  <m:oMath xmlns:m="http://schemas.openxmlformats.org/officeDocument/2006/math">
                    <m:r>
                      <a:rPr lang="es-MX" b="0" i="1" smtClean="0">
                        <a:latin typeface="Cambria Math" panose="02040503050406030204" pitchFamily="18" charset="0"/>
                      </a:rPr>
                      <m:t>𝑓</m:t>
                    </m:r>
                  </m:oMath>
                </a14:m>
                <a:r>
                  <a:rPr lang="es-MX" dirty="0"/>
                  <a:t> es integrable sobre el intervalo </a:t>
                </a:r>
                <a14:m>
                  <m:oMath xmlns:m="http://schemas.openxmlformats.org/officeDocument/2006/math">
                    <m:r>
                      <a:rPr lang="es-MX" b="0" i="1" smtClean="0">
                        <a:latin typeface="Cambria Math" panose="02040503050406030204" pitchFamily="18" charset="0"/>
                      </a:rPr>
                      <m:t>[0,1]</m:t>
                    </m:r>
                  </m:oMath>
                </a14:m>
                <a:r>
                  <a:rPr lang="es-MX" dirty="0"/>
                  <a:t>, entonces, por la ley de los grandes números </a:t>
                </a:r>
                <a14:m>
                  <m:oMath xmlns:m="http://schemas.openxmlformats.org/officeDocument/2006/math">
                    <m:acc>
                      <m:accPr>
                        <m:chr m:val="̂"/>
                        <m:ctrlPr>
                          <a:rPr lang="es-MX" i="1">
                            <a:latin typeface="Cambria Math" panose="02040503050406030204" pitchFamily="18" charset="0"/>
                          </a:rPr>
                        </m:ctrlPr>
                      </m:accPr>
                      <m:e>
                        <m:sSub>
                          <m:sSubPr>
                            <m:ctrlPr>
                              <a:rPr lang="es-MX" i="1">
                                <a:latin typeface="Cambria Math" panose="02040503050406030204" pitchFamily="18" charset="0"/>
                              </a:rPr>
                            </m:ctrlPr>
                          </m:sSubPr>
                          <m:e>
                            <m:r>
                              <a:rPr lang="es-MX" i="1">
                                <a:latin typeface="Cambria Math" panose="02040503050406030204" pitchFamily="18" charset="0"/>
                              </a:rPr>
                              <m:t>𝛼</m:t>
                            </m:r>
                          </m:e>
                          <m:sub>
                            <m:r>
                              <a:rPr lang="es-MX" i="1">
                                <a:latin typeface="Cambria Math" panose="02040503050406030204" pitchFamily="18" charset="0"/>
                              </a:rPr>
                              <m:t>𝑛</m:t>
                            </m:r>
                          </m:sub>
                        </m:sSub>
                      </m:e>
                    </m:acc>
                    <m:r>
                      <a:rPr lang="es-MX" i="1">
                        <a:latin typeface="Cambria Math" panose="02040503050406030204" pitchFamily="18" charset="0"/>
                      </a:rPr>
                      <m:t> </m:t>
                    </m:r>
                    <m:groupChr>
                      <m:groupChrPr>
                        <m:chr m:val="→"/>
                        <m:vertJc m:val="bot"/>
                        <m:ctrlPr>
                          <a:rPr lang="es-MX" i="1" smtClean="0">
                            <a:latin typeface="Cambria Math" panose="02040503050406030204" pitchFamily="18" charset="0"/>
                          </a:rPr>
                        </m:ctrlPr>
                      </m:groupChrPr>
                      <m:e>
                        <m:r>
                          <m:rPr>
                            <m:nor/>
                          </m:rPr>
                          <a:rPr lang="es-MX" b="0" i="0" smtClean="0">
                            <a:latin typeface="Cambria Math" panose="02040503050406030204" pitchFamily="18" charset="0"/>
                          </a:rPr>
                          <m:t>c</m:t>
                        </m:r>
                        <m:r>
                          <a:rPr lang="es-MX" b="0" i="1" smtClean="0">
                            <a:latin typeface="Cambria Math" panose="02040503050406030204" pitchFamily="18" charset="0"/>
                          </a:rPr>
                          <m:t>.</m:t>
                        </m:r>
                        <m:r>
                          <a:rPr lang="es-MX" b="0" i="1" smtClean="0">
                            <a:latin typeface="Cambria Math" panose="02040503050406030204" pitchFamily="18" charset="0"/>
                          </a:rPr>
                          <m:t>𝑠</m:t>
                        </m:r>
                        <m:r>
                          <a:rPr lang="es-MX" b="0" i="1" smtClean="0">
                            <a:latin typeface="Cambria Math" panose="02040503050406030204" pitchFamily="18" charset="0"/>
                          </a:rPr>
                          <m:t>.</m:t>
                        </m:r>
                      </m:e>
                    </m:groupChr>
                    <m:r>
                      <a:rPr lang="es-MX" b="0" i="1" smtClean="0">
                        <a:latin typeface="Cambria Math" panose="02040503050406030204" pitchFamily="18" charset="0"/>
                      </a:rPr>
                      <m:t>𝛼</m:t>
                    </m:r>
                  </m:oMath>
                </a14:m>
                <a:r>
                  <a:rPr lang="es-MX" dirty="0"/>
                  <a:t>.</a:t>
                </a:r>
              </a:p>
              <a:p>
                <a:pPr marL="0" indent="0">
                  <a:buNone/>
                </a:pPr>
                <a:endParaRPr lang="es-MX" dirty="0"/>
              </a:p>
              <a:p>
                <a:pPr marL="0" indent="0">
                  <a:buNone/>
                </a:pPr>
                <a:endParaRPr lang="es-MX" dirty="0"/>
              </a:p>
              <a:p>
                <a:pPr marL="0" indent="0">
                  <a:buNone/>
                </a:pPr>
                <a:endParaRPr lang="es-MX" dirty="0"/>
              </a:p>
            </p:txBody>
          </p:sp>
        </mc:Choice>
        <mc:Fallback xmlns="">
          <p:sp>
            <p:nvSpPr>
              <p:cNvPr id="5" name="Marcador de texto 4">
                <a:extLst>
                  <a:ext uri="{FF2B5EF4-FFF2-40B4-BE49-F238E27FC236}">
                    <a16:creationId xmlns:a16="http://schemas.microsoft.com/office/drawing/2014/main" id="{0978A959-3C62-4CD3-898C-8C768C316AB6}"/>
                  </a:ext>
                </a:extLst>
              </p:cNvPr>
              <p:cNvSpPr>
                <a:spLocks noGrp="1" noRot="1" noChangeAspect="1" noMove="1" noResize="1" noEditPoints="1" noAdjustHandles="1" noChangeArrowheads="1" noChangeShapeType="1" noTextEdit="1"/>
              </p:cNvSpPr>
              <p:nvPr>
                <p:ph type="body" sz="quarter" idx="21"/>
              </p:nvPr>
            </p:nvSpPr>
            <p:spPr>
              <a:xfrm>
                <a:off x="488504" y="1124744"/>
                <a:ext cx="8928992" cy="4104455"/>
              </a:xfrm>
              <a:blipFill>
                <a:blip r:embed="rId3"/>
                <a:stretch>
                  <a:fillRect l="-341" t="-446"/>
                </a:stretch>
              </a:blipFill>
            </p:spPr>
            <p:txBody>
              <a:bodyPr/>
              <a:lstStyle/>
              <a:p>
                <a:r>
                  <a:rPr lang="es-MX">
                    <a:noFill/>
                  </a:rPr>
                  <a:t> </a:t>
                </a:r>
              </a:p>
            </p:txBody>
          </p:sp>
        </mc:Fallback>
      </mc:AlternateContent>
      <p:pic>
        <p:nvPicPr>
          <p:cNvPr id="6" name="Imagen 5">
            <a:extLst>
              <a:ext uri="{FF2B5EF4-FFF2-40B4-BE49-F238E27FC236}">
                <a16:creationId xmlns:a16="http://schemas.microsoft.com/office/drawing/2014/main" id="{33155C7B-355E-4C6E-B306-63E914E75598}"/>
              </a:ext>
            </a:extLst>
          </p:cNvPr>
          <p:cNvPicPr>
            <a:picLocks noChangeAspect="1"/>
          </p:cNvPicPr>
          <p:nvPr/>
        </p:nvPicPr>
        <p:blipFill>
          <a:blip r:embed="rId4"/>
          <a:stretch>
            <a:fillRect/>
          </a:stretch>
        </p:blipFill>
        <p:spPr>
          <a:xfrm>
            <a:off x="488504" y="4725144"/>
            <a:ext cx="4467225" cy="809625"/>
          </a:xfrm>
          <a:prstGeom prst="rect">
            <a:avLst/>
          </a:prstGeom>
        </p:spPr>
      </p:pic>
    </p:spTree>
    <p:extLst>
      <p:ext uri="{BB962C8B-B14F-4D97-AF65-F5344CB8AC3E}">
        <p14:creationId xmlns:p14="http://schemas.microsoft.com/office/powerpoint/2010/main" val="39862293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F83F041C-76C5-423C-816D-EA44A8A215D0}"/>
              </a:ext>
            </a:extLst>
          </p:cNvPr>
          <p:cNvSpPr>
            <a:spLocks noGrp="1"/>
          </p:cNvSpPr>
          <p:nvPr>
            <p:ph type="sldNum" sz="quarter" idx="14"/>
          </p:nvPr>
        </p:nvSpPr>
        <p:spPr/>
        <p:txBody>
          <a:bodyPr/>
          <a:lstStyle/>
          <a:p>
            <a:pPr>
              <a:defRPr/>
            </a:pPr>
            <a:fld id="{56623650-3B47-4B5A-8680-D8ACAC37BA74}" type="slidenum">
              <a:rPr lang="en-GB" smtClean="0"/>
              <a:pPr>
                <a:defRPr/>
              </a:pPr>
              <a:t>47</a:t>
            </a:fld>
            <a:endParaRPr lang="en-GB"/>
          </a:p>
        </p:txBody>
      </p:sp>
      <p:sp>
        <p:nvSpPr>
          <p:cNvPr id="3" name="Título 2">
            <a:extLst>
              <a:ext uri="{FF2B5EF4-FFF2-40B4-BE49-F238E27FC236}">
                <a16:creationId xmlns:a16="http://schemas.microsoft.com/office/drawing/2014/main" id="{DD5D60AB-FE28-4DB7-AAF6-BC2309BAEBA0}"/>
              </a:ext>
            </a:extLst>
          </p:cNvPr>
          <p:cNvSpPr>
            <a:spLocks noGrp="1"/>
          </p:cNvSpPr>
          <p:nvPr>
            <p:ph type="title"/>
          </p:nvPr>
        </p:nvSpPr>
        <p:spPr>
          <a:xfrm>
            <a:off x="488504" y="1052736"/>
            <a:ext cx="8857108" cy="936104"/>
          </a:xfrm>
          <a:prstGeom prst="rect">
            <a:avLst/>
          </a:prstGeom>
        </p:spPr>
        <p:txBody>
          <a:bodyPr/>
          <a:lstStyle/>
          <a:p>
            <a:r>
              <a:rPr lang="es-MX" dirty="0"/>
              <a:t>Primer ejemplo</a:t>
            </a:r>
          </a:p>
        </p:txBody>
      </p:sp>
      <p:sp>
        <p:nvSpPr>
          <p:cNvPr id="4" name="Marcador de texto 3">
            <a:extLst>
              <a:ext uri="{FF2B5EF4-FFF2-40B4-BE49-F238E27FC236}">
                <a16:creationId xmlns:a16="http://schemas.microsoft.com/office/drawing/2014/main" id="{DD34559A-BD9B-4B2A-A798-ED1ED447A790}"/>
              </a:ext>
            </a:extLst>
          </p:cNvPr>
          <p:cNvSpPr>
            <a:spLocks noGrp="1"/>
          </p:cNvSpPr>
          <p:nvPr>
            <p:ph type="body" sz="quarter" idx="20"/>
          </p:nvPr>
        </p:nvSpPr>
        <p:spPr/>
        <p:txBody>
          <a:bodyPr/>
          <a:lstStyle/>
          <a:p>
            <a:endParaRPr lang="es-MX"/>
          </a:p>
        </p:txBody>
      </p:sp>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81F965BB-6AAB-45EF-BBE0-2B28AB0144F2}"/>
                  </a:ext>
                </a:extLst>
              </p:cNvPr>
              <p:cNvSpPr>
                <a:spLocks noGrp="1"/>
              </p:cNvSpPr>
              <p:nvPr>
                <p:ph type="body" sz="quarter" idx="21"/>
              </p:nvPr>
            </p:nvSpPr>
            <p:spPr>
              <a:xfrm>
                <a:off x="488504" y="1916832"/>
                <a:ext cx="8928992" cy="4104456"/>
              </a:xfrm>
            </p:spPr>
            <p:txBody>
              <a:bodyPr/>
              <a:lstStyle/>
              <a:p>
                <a:pPr algn="just"/>
                <a:r>
                  <a:rPr lang="es-MX" dirty="0"/>
                  <a:t>Consideremos el cálculo del valor esperado del precio de una opción europea sobre una acción que no paga dividendos. Sea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𝑡</m:t>
                        </m:r>
                      </m:sub>
                    </m:sSub>
                  </m:oMath>
                </a14:m>
                <a:r>
                  <a:rPr lang="es-MX" dirty="0"/>
                  <a:t> el valor de la acción a tiempo t. Consideremos una opción que le concede al comprador el derecho de comprar la acción  a un precio fijo </a:t>
                </a:r>
                <a14:m>
                  <m:oMath xmlns:m="http://schemas.openxmlformats.org/officeDocument/2006/math">
                    <m:r>
                      <a:rPr lang="es-MX" b="0" i="1" smtClean="0">
                        <a:latin typeface="Cambria Math" panose="02040503050406030204" pitchFamily="18" charset="0"/>
                      </a:rPr>
                      <m:t>𝐾</m:t>
                    </m:r>
                  </m:oMath>
                </a14:m>
                <a:r>
                  <a:rPr lang="es-MX" dirty="0"/>
                  <a:t> en la fecha </a:t>
                </a:r>
                <a14:m>
                  <m:oMath xmlns:m="http://schemas.openxmlformats.org/officeDocument/2006/math">
                    <m:r>
                      <a:rPr lang="es-MX" b="0" i="1" smtClean="0">
                        <a:latin typeface="Cambria Math" panose="02040503050406030204" pitchFamily="18" charset="0"/>
                      </a:rPr>
                      <m:t>𝑇</m:t>
                    </m:r>
                  </m:oMath>
                </a14:m>
                <a:r>
                  <a:rPr lang="es-MX" dirty="0"/>
                  <a:t> en el futuro. Si a tiempo </a:t>
                </a:r>
                <a14:m>
                  <m:oMath xmlns:m="http://schemas.openxmlformats.org/officeDocument/2006/math">
                    <m:r>
                      <a:rPr lang="es-MX" b="0" i="1" smtClean="0">
                        <a:latin typeface="Cambria Math" panose="02040503050406030204" pitchFamily="18" charset="0"/>
                      </a:rPr>
                      <m:t>𝑇</m:t>
                    </m:r>
                  </m:oMath>
                </a14:m>
                <a:r>
                  <a:rPr lang="es-MX" dirty="0"/>
                  <a:t> el precio de la acción es mayor a </a:t>
                </a:r>
                <a14:m>
                  <m:oMath xmlns:m="http://schemas.openxmlformats.org/officeDocument/2006/math">
                    <m:r>
                      <a:rPr lang="es-MX" b="0" i="1" smtClean="0">
                        <a:latin typeface="Cambria Math" panose="02040503050406030204" pitchFamily="18" charset="0"/>
                      </a:rPr>
                      <m:t>𝐾</m:t>
                    </m:r>
                  </m:oMath>
                </a14:m>
                <a:r>
                  <a:rPr lang="es-MX" dirty="0"/>
                  <a:t>, el tenedor de la opción ejerce dicha opción comprando la acción a precio </a:t>
                </a:r>
                <a14:m>
                  <m:oMath xmlns:m="http://schemas.openxmlformats.org/officeDocument/2006/math">
                    <m:r>
                      <a:rPr lang="es-MX" b="0" i="1" smtClean="0">
                        <a:latin typeface="Cambria Math" panose="02040503050406030204" pitchFamily="18" charset="0"/>
                      </a:rPr>
                      <m:t>𝐾</m:t>
                    </m:r>
                  </m:oMath>
                </a14:m>
                <a:r>
                  <a:rPr lang="es-MX" dirty="0"/>
                  <a:t>, en otro caso, el tenedor no ejerce su derecho y compra en el mercado la acción a un precio menor a </a:t>
                </a:r>
                <a14:m>
                  <m:oMath xmlns:m="http://schemas.openxmlformats.org/officeDocument/2006/math">
                    <m:r>
                      <a:rPr lang="es-MX" b="0" i="1" smtClean="0">
                        <a:latin typeface="Cambria Math" panose="02040503050406030204" pitchFamily="18" charset="0"/>
                      </a:rPr>
                      <m:t>𝐾</m:t>
                    </m:r>
                  </m:oMath>
                </a14:m>
                <a:r>
                  <a:rPr lang="es-MX" dirty="0"/>
                  <a:t>. Podemos expresar el </a:t>
                </a:r>
                <a:r>
                  <a:rPr lang="es-MX" dirty="0" err="1"/>
                  <a:t>payoff</a:t>
                </a:r>
                <a:r>
                  <a:rPr lang="es-MX" dirty="0"/>
                  <a:t> de forma matemática de la siguiente forma:</a:t>
                </a:r>
              </a:p>
              <a:p>
                <a:endParaRPr lang="es-MX" dirty="0"/>
              </a:p>
              <a:p>
                <a:pPr marL="0" indent="0">
                  <a:buNone/>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𝐶</m:t>
                          </m:r>
                        </m:e>
                        <m:sub>
                          <m:r>
                            <a:rPr lang="es-MX" b="0" i="1" smtClean="0">
                              <a:latin typeface="Cambria Math" panose="02040503050406030204" pitchFamily="18" charset="0"/>
                            </a:rPr>
                            <m:t>𝑇</m:t>
                          </m:r>
                        </m:sub>
                      </m:sSub>
                      <m:r>
                        <a:rPr lang="es-MX" b="0" i="1" smtClean="0">
                          <a:latin typeface="Cambria Math" panose="02040503050406030204" pitchFamily="18" charset="0"/>
                        </a:rPr>
                        <m:t>=</m:t>
                      </m:r>
                      <m:sSup>
                        <m:sSupPr>
                          <m:ctrlPr>
                            <a:rPr lang="es-MX" b="0" i="1" smtClean="0">
                              <a:latin typeface="Cambria Math" panose="02040503050406030204" pitchFamily="18" charset="0"/>
                            </a:rPr>
                          </m:ctrlPr>
                        </m:sSupPr>
                        <m:e>
                          <m:d>
                            <m:dPr>
                              <m:ctrlPr>
                                <a:rPr lang="es-MX" b="0" i="1" smtClean="0">
                                  <a:latin typeface="Cambria Math" panose="02040503050406030204" pitchFamily="18" charset="0"/>
                                </a:rPr>
                              </m:ctrlPr>
                            </m:dPr>
                            <m:e>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𝑇</m:t>
                                  </m:r>
                                </m:sub>
                              </m:sSub>
                              <m:r>
                                <a:rPr lang="es-MX" b="0" i="1" smtClean="0">
                                  <a:latin typeface="Cambria Math" panose="02040503050406030204" pitchFamily="18" charset="0"/>
                                </a:rPr>
                                <m:t>−</m:t>
                              </m:r>
                              <m:r>
                                <a:rPr lang="es-MX" b="0" i="1" smtClean="0">
                                  <a:latin typeface="Cambria Math" panose="02040503050406030204" pitchFamily="18" charset="0"/>
                                </a:rPr>
                                <m:t>𝐾</m:t>
                              </m:r>
                            </m:e>
                          </m:d>
                        </m:e>
                        <m:sup>
                          <m:r>
                            <a:rPr lang="es-MX" b="0" i="1" smtClean="0">
                              <a:latin typeface="Cambria Math" panose="02040503050406030204" pitchFamily="18" charset="0"/>
                            </a:rPr>
                            <m:t>+</m:t>
                          </m:r>
                        </m:sup>
                      </m:sSup>
                      <m:r>
                        <a:rPr lang="es-MX" b="0" i="1" smtClean="0">
                          <a:latin typeface="Cambria Math" panose="02040503050406030204" pitchFamily="18" charset="0"/>
                        </a:rPr>
                        <m:t>=</m:t>
                      </m:r>
                      <m:r>
                        <m:rPr>
                          <m:sty m:val="p"/>
                        </m:rPr>
                        <a:rPr lang="es-MX" b="0" i="0" smtClean="0">
                          <a:latin typeface="Cambria Math" panose="02040503050406030204" pitchFamily="18" charset="0"/>
                        </a:rPr>
                        <m:t>max</m:t>
                      </m:r>
                      <m:r>
                        <a:rPr lang="es-MX" b="0" i="1" smtClean="0">
                          <a:latin typeface="Cambria Math" panose="02040503050406030204" pitchFamily="18" charset="0"/>
                        </a:rPr>
                        <m:t>⁡{0,</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𝑇</m:t>
                          </m:r>
                        </m:sub>
                      </m:sSub>
                      <m:r>
                        <a:rPr lang="es-MX" b="0" i="1" smtClean="0">
                          <a:latin typeface="Cambria Math" panose="02040503050406030204" pitchFamily="18" charset="0"/>
                        </a:rPr>
                        <m:t>−</m:t>
                      </m:r>
                      <m:r>
                        <a:rPr lang="es-MX" b="0" i="1" smtClean="0">
                          <a:latin typeface="Cambria Math" panose="02040503050406030204" pitchFamily="18" charset="0"/>
                        </a:rPr>
                        <m:t>𝐾</m:t>
                      </m:r>
                      <m:r>
                        <a:rPr lang="es-MX" b="0" i="1" smtClean="0">
                          <a:latin typeface="Cambria Math" panose="02040503050406030204" pitchFamily="18" charset="0"/>
                        </a:rPr>
                        <m:t>}</m:t>
                      </m:r>
                    </m:oMath>
                  </m:oMathPara>
                </a14:m>
                <a:endParaRPr lang="es-MX" dirty="0"/>
              </a:p>
              <a:p>
                <a:pPr marL="0" indent="0">
                  <a:buNone/>
                </a:pPr>
                <a:endParaRPr lang="es-MX" dirty="0"/>
              </a:p>
              <a:p>
                <a:r>
                  <a:rPr lang="es-MX" dirty="0"/>
                  <a:t>Para obtener el precio de la acción, multiplicamos el </a:t>
                </a:r>
                <a:r>
                  <a:rPr lang="es-MX" dirty="0" err="1"/>
                  <a:t>payoff</a:t>
                </a:r>
                <a:r>
                  <a:rPr lang="es-MX" dirty="0"/>
                  <a:t> por el factor de descuento </a:t>
                </a:r>
                <a14:m>
                  <m:oMath xmlns:m="http://schemas.openxmlformats.org/officeDocument/2006/math">
                    <m:r>
                      <a:rPr lang="es-MX" b="0" i="1" smtClean="0">
                        <a:latin typeface="Cambria Math" panose="02040503050406030204" pitchFamily="18" charset="0"/>
                      </a:rPr>
                      <m:t>𝐷</m:t>
                    </m:r>
                    <m:d>
                      <m:dPr>
                        <m:ctrlPr>
                          <a:rPr lang="es-MX" b="0" i="1" smtClean="0">
                            <a:latin typeface="Cambria Math" panose="02040503050406030204" pitchFamily="18" charset="0"/>
                          </a:rPr>
                        </m:ctrlPr>
                      </m:dPr>
                      <m:e>
                        <m:r>
                          <a:rPr lang="es-MX" b="0" i="1" smtClean="0">
                            <a:latin typeface="Cambria Math" panose="02040503050406030204" pitchFamily="18" charset="0"/>
                          </a:rPr>
                          <m:t>0,</m:t>
                        </m:r>
                        <m:r>
                          <a:rPr lang="es-MX" b="0" i="1" smtClean="0">
                            <a:latin typeface="Cambria Math" panose="02040503050406030204" pitchFamily="18" charset="0"/>
                          </a:rPr>
                          <m:t>𝑇</m:t>
                        </m:r>
                      </m:e>
                    </m:d>
                    <m:r>
                      <a:rPr lang="es-MX" b="0" i="1" smtClean="0">
                        <a:latin typeface="Cambria Math" panose="02040503050406030204" pitchFamily="18" charset="0"/>
                      </a:rPr>
                      <m:t>=</m:t>
                    </m:r>
                    <m:sSup>
                      <m:sSupPr>
                        <m:ctrlPr>
                          <a:rPr lang="es-MX" b="0" i="1" smtClean="0">
                            <a:latin typeface="Cambria Math" panose="02040503050406030204" pitchFamily="18" charset="0"/>
                          </a:rPr>
                        </m:ctrlPr>
                      </m:sSupPr>
                      <m:e>
                        <m:r>
                          <a:rPr lang="es-MX" b="0" i="1" smtClean="0">
                            <a:latin typeface="Cambria Math" panose="02040503050406030204" pitchFamily="18" charset="0"/>
                          </a:rPr>
                          <m:t>𝑒</m:t>
                        </m:r>
                      </m:e>
                      <m:sup>
                        <m:r>
                          <a:rPr lang="es-MX" b="0" i="1" smtClean="0">
                            <a:latin typeface="Cambria Math" panose="02040503050406030204" pitchFamily="18" charset="0"/>
                          </a:rPr>
                          <m:t>−</m:t>
                        </m:r>
                        <m:r>
                          <a:rPr lang="es-MX" b="0" i="1" smtClean="0">
                            <a:latin typeface="Cambria Math" panose="02040503050406030204" pitchFamily="18" charset="0"/>
                          </a:rPr>
                          <m:t>𝑟𝑇</m:t>
                        </m:r>
                      </m:sup>
                    </m:sSup>
                  </m:oMath>
                </a14:m>
                <a:r>
                  <a:rPr lang="es-MX" dirty="0"/>
                  <a:t>, donde </a:t>
                </a:r>
                <a14:m>
                  <m:oMath xmlns:m="http://schemas.openxmlformats.org/officeDocument/2006/math">
                    <m:r>
                      <a:rPr lang="es-MX" b="0" i="1" smtClean="0">
                        <a:latin typeface="Cambria Math" panose="02040503050406030204" pitchFamily="18" charset="0"/>
                      </a:rPr>
                      <m:t>𝑟</m:t>
                    </m:r>
                  </m:oMath>
                </a14:m>
                <a:r>
                  <a:rPr lang="es-MX" dirty="0"/>
                  <a:t> es la tasa de interés compuesta continuamente, y calculamos el valor esperado de dicha expresión, que resulta en lo siguiente:</a:t>
                </a:r>
              </a:p>
              <a:p>
                <a:endParaRPr lang="es-MX" dirty="0"/>
              </a:p>
              <a:p>
                <a:pPr marL="0" indent="0">
                  <a:buNone/>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𝐶</m:t>
                          </m:r>
                        </m:e>
                        <m:sub>
                          <m:r>
                            <a:rPr lang="es-MX" i="1">
                              <a:latin typeface="Cambria Math" panose="02040503050406030204" pitchFamily="18" charset="0"/>
                            </a:rPr>
                            <m:t>𝑡</m:t>
                          </m:r>
                        </m:sub>
                      </m:sSub>
                      <m:r>
                        <a:rPr lang="es-MX" i="1">
                          <a:latin typeface="Cambria Math" panose="02040503050406030204" pitchFamily="18" charset="0"/>
                        </a:rPr>
                        <m:t>=</m:t>
                      </m:r>
                      <m:sSup>
                        <m:sSupPr>
                          <m:ctrlPr>
                            <a:rPr lang="es-MX" i="1">
                              <a:latin typeface="Cambria Math" panose="02040503050406030204" pitchFamily="18" charset="0"/>
                            </a:rPr>
                          </m:ctrlPr>
                        </m:sSupPr>
                        <m:e>
                          <m:r>
                            <a:rPr lang="es-MX" i="1">
                              <a:latin typeface="Cambria Math" panose="02040503050406030204" pitchFamily="18" charset="0"/>
                            </a:rPr>
                            <m:t>𝑒</m:t>
                          </m:r>
                        </m:e>
                        <m:sup>
                          <m:r>
                            <a:rPr lang="es-MX" i="1">
                              <a:latin typeface="Cambria Math" panose="02040503050406030204" pitchFamily="18" charset="0"/>
                            </a:rPr>
                            <m:t>−</m:t>
                          </m:r>
                          <m:r>
                            <a:rPr lang="es-MX" i="1">
                              <a:latin typeface="Cambria Math" panose="02040503050406030204" pitchFamily="18" charset="0"/>
                            </a:rPr>
                            <m:t>𝑟𝑇</m:t>
                          </m:r>
                        </m:sup>
                      </m:sSup>
                      <m:r>
                        <a:rPr lang="es-MX" i="1">
                          <a:latin typeface="Cambria Math" panose="02040503050406030204" pitchFamily="18" charset="0"/>
                        </a:rPr>
                        <m:t>𝐸</m:t>
                      </m:r>
                      <m:r>
                        <a:rPr lang="es-MX" i="1">
                          <a:latin typeface="Cambria Math" panose="02040503050406030204" pitchFamily="18" charset="0"/>
                        </a:rPr>
                        <m:t>[</m:t>
                      </m:r>
                      <m:sSup>
                        <m:sSupPr>
                          <m:ctrlPr>
                            <a:rPr lang="es-MX" i="1">
                              <a:latin typeface="Cambria Math" panose="02040503050406030204" pitchFamily="18" charset="0"/>
                            </a:rPr>
                          </m:ctrlPr>
                        </m:sSupPr>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𝑆</m:t>
                                  </m:r>
                                </m:e>
                                <m:sub>
                                  <m:r>
                                    <a:rPr lang="es-MX" i="1">
                                      <a:latin typeface="Cambria Math" panose="02040503050406030204" pitchFamily="18" charset="0"/>
                                    </a:rPr>
                                    <m:t>𝑇</m:t>
                                  </m:r>
                                </m:sub>
                              </m:sSub>
                              <m:r>
                                <a:rPr lang="es-MX" i="1">
                                  <a:latin typeface="Cambria Math" panose="02040503050406030204" pitchFamily="18" charset="0"/>
                                </a:rPr>
                                <m:t>−</m:t>
                              </m:r>
                              <m:r>
                                <a:rPr lang="es-MX" i="1">
                                  <a:latin typeface="Cambria Math" panose="02040503050406030204" pitchFamily="18" charset="0"/>
                                </a:rPr>
                                <m:t>𝐾</m:t>
                              </m:r>
                            </m:e>
                          </m:d>
                        </m:e>
                        <m:sup>
                          <m:r>
                            <a:rPr lang="es-MX" i="1">
                              <a:latin typeface="Cambria Math" panose="02040503050406030204" pitchFamily="18" charset="0"/>
                            </a:rPr>
                            <m:t>+</m:t>
                          </m:r>
                        </m:sup>
                      </m:sSup>
                      <m:r>
                        <a:rPr lang="es-MX" i="1">
                          <a:latin typeface="Cambria Math" panose="02040503050406030204" pitchFamily="18" charset="0"/>
                        </a:rPr>
                        <m:t>]</m:t>
                      </m:r>
                    </m:oMath>
                  </m:oMathPara>
                </a14:m>
                <a:endParaRPr lang="es-MX" dirty="0"/>
              </a:p>
              <a:p>
                <a:pPr marL="0" indent="0">
                  <a:buNone/>
                </a:pPr>
                <a:endParaRPr lang="es-MX" dirty="0"/>
              </a:p>
            </p:txBody>
          </p:sp>
        </mc:Choice>
        <mc:Fallback xmlns="">
          <p:sp>
            <p:nvSpPr>
              <p:cNvPr id="5" name="Marcador de texto 4">
                <a:extLst>
                  <a:ext uri="{FF2B5EF4-FFF2-40B4-BE49-F238E27FC236}">
                    <a16:creationId xmlns:a16="http://schemas.microsoft.com/office/drawing/2014/main" id="{81F965BB-6AAB-45EF-BBE0-2B28AB0144F2}"/>
                  </a:ext>
                </a:extLst>
              </p:cNvPr>
              <p:cNvSpPr>
                <a:spLocks noGrp="1" noRot="1" noChangeAspect="1" noMove="1" noResize="1" noEditPoints="1" noAdjustHandles="1" noChangeArrowheads="1" noChangeShapeType="1" noTextEdit="1"/>
              </p:cNvSpPr>
              <p:nvPr>
                <p:ph type="body" sz="quarter" idx="21"/>
              </p:nvPr>
            </p:nvSpPr>
            <p:spPr>
              <a:xfrm>
                <a:off x="488504" y="1916832"/>
                <a:ext cx="8928992" cy="4104456"/>
              </a:xfrm>
              <a:blipFill>
                <a:blip r:embed="rId2"/>
                <a:stretch>
                  <a:fillRect l="-273" t="-445" r="-410"/>
                </a:stretch>
              </a:blipFill>
            </p:spPr>
            <p:txBody>
              <a:bodyPr/>
              <a:lstStyle/>
              <a:p>
                <a:r>
                  <a:rPr lang="es-MX">
                    <a:noFill/>
                  </a:rPr>
                  <a:t> </a:t>
                </a:r>
              </a:p>
            </p:txBody>
          </p:sp>
        </mc:Fallback>
      </mc:AlternateContent>
    </p:spTree>
    <p:extLst>
      <p:ext uri="{BB962C8B-B14F-4D97-AF65-F5344CB8AC3E}">
        <p14:creationId xmlns:p14="http://schemas.microsoft.com/office/powerpoint/2010/main" val="2092162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A421DF5-F594-448D-888E-EC0845FA2EBE}"/>
              </a:ext>
            </a:extLst>
          </p:cNvPr>
          <p:cNvSpPr>
            <a:spLocks noGrp="1"/>
          </p:cNvSpPr>
          <p:nvPr>
            <p:ph type="sldNum" sz="quarter" idx="14"/>
          </p:nvPr>
        </p:nvSpPr>
        <p:spPr/>
        <p:txBody>
          <a:bodyPr/>
          <a:lstStyle/>
          <a:p>
            <a:pPr>
              <a:defRPr/>
            </a:pPr>
            <a:fld id="{56623650-3B47-4B5A-8680-D8ACAC37BA74}" type="slidenum">
              <a:rPr lang="en-GB" smtClean="0"/>
              <a:pPr>
                <a:defRPr/>
              </a:pPr>
              <a:t>48</a:t>
            </a:fld>
            <a:endParaRPr lang="en-GB"/>
          </a:p>
        </p:txBody>
      </p:sp>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C0401ACF-129D-4B5E-AFCA-56ED0998AD68}"/>
                  </a:ext>
                </a:extLst>
              </p:cNvPr>
              <p:cNvSpPr>
                <a:spLocks noGrp="1"/>
              </p:cNvSpPr>
              <p:nvPr>
                <p:ph type="body" sz="quarter" idx="21"/>
              </p:nvPr>
            </p:nvSpPr>
            <p:spPr>
              <a:xfrm>
                <a:off x="488504" y="836712"/>
                <a:ext cx="8928992" cy="5328592"/>
              </a:xfrm>
            </p:spPr>
            <p:txBody>
              <a:bodyPr/>
              <a:lstStyle/>
              <a:p>
                <a:r>
                  <a:rPr lang="es-MX" dirty="0"/>
                  <a:t>Para calcular el valor esperado de la opción, debemos especificar la distribución de la variable aleatoria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𝑇</m:t>
                        </m:r>
                      </m:sub>
                    </m:sSub>
                  </m:oMath>
                </a14:m>
                <a:r>
                  <a:rPr lang="es-MX" dirty="0"/>
                  <a:t>, dado que a tiempo </a:t>
                </a:r>
                <a14:m>
                  <m:oMath xmlns:m="http://schemas.openxmlformats.org/officeDocument/2006/math">
                    <m:r>
                      <a:rPr lang="es-MX" b="0" i="1" smtClean="0">
                        <a:latin typeface="Cambria Math" panose="02040503050406030204" pitchFamily="18" charset="0"/>
                      </a:rPr>
                      <m:t>𝑡</m:t>
                    </m:r>
                  </m:oMath>
                </a14:m>
                <a:r>
                  <a:rPr lang="es-MX" dirty="0"/>
                  <a:t>, no conocemos el precio futuro de la acción. De hecho, para generalizar un poco, no solo vamos a definir la distribución de la variable aleatoria, sino la dinámica que sigue el precio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𝑡</m:t>
                        </m:r>
                      </m:sub>
                    </m:sSub>
                  </m:oMath>
                </a14:m>
                <a:r>
                  <a:rPr lang="es-MX" dirty="0"/>
                  <a:t>, el modelo de Black Scholes describe la evolución del precio de la acción a través de la siguiente ecuación diferencial estocástica:</a:t>
                </a:r>
              </a:p>
              <a:p>
                <a:pPr marL="0" indent="0">
                  <a:buNone/>
                </a:pPr>
                <a:r>
                  <a:rPr lang="es-MX" dirty="0"/>
                  <a:t>				</a:t>
                </a:r>
                <a14:m>
                  <m:oMath xmlns:m="http://schemas.openxmlformats.org/officeDocument/2006/math">
                    <m:f>
                      <m:fPr>
                        <m:ctrlPr>
                          <a:rPr lang="es-MX" i="1" smtClean="0">
                            <a:latin typeface="Cambria Math" panose="02040503050406030204" pitchFamily="18" charset="0"/>
                          </a:rPr>
                        </m:ctrlPr>
                      </m:fPr>
                      <m:num>
                        <m:r>
                          <a:rPr lang="es-MX" b="0" i="1" smtClean="0">
                            <a:latin typeface="Cambria Math" panose="02040503050406030204" pitchFamily="18" charset="0"/>
                          </a:rPr>
                          <m:t>𝑑</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𝑡</m:t>
                            </m:r>
                          </m:sub>
                        </m:sSub>
                      </m:num>
                      <m:den>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𝑡</m:t>
                            </m:r>
                          </m:sub>
                        </m:sSub>
                      </m:den>
                    </m:f>
                    <m:r>
                      <a:rPr lang="es-MX" b="0" i="1" smtClean="0">
                        <a:latin typeface="Cambria Math" panose="02040503050406030204" pitchFamily="18" charset="0"/>
                      </a:rPr>
                      <m:t>=</m:t>
                    </m:r>
                    <m:r>
                      <a:rPr lang="es-MX" b="0" i="1" smtClean="0">
                        <a:latin typeface="Cambria Math" panose="02040503050406030204" pitchFamily="18" charset="0"/>
                      </a:rPr>
                      <m:t>𝑟𝑑𝑡</m:t>
                    </m:r>
                    <m:r>
                      <a:rPr lang="es-MX" b="0" i="1" smtClean="0">
                        <a:latin typeface="Cambria Math" panose="02040503050406030204" pitchFamily="18" charset="0"/>
                      </a:rPr>
                      <m:t>+</m:t>
                    </m:r>
                    <m:r>
                      <a:rPr lang="es-MX" b="0" i="1" smtClean="0">
                        <a:latin typeface="Cambria Math" panose="02040503050406030204" pitchFamily="18" charset="0"/>
                      </a:rPr>
                      <m:t>𝜎</m:t>
                    </m:r>
                    <m:r>
                      <a:rPr lang="es-MX" b="0" i="1" smtClean="0">
                        <a:latin typeface="Cambria Math" panose="02040503050406030204" pitchFamily="18" charset="0"/>
                      </a:rPr>
                      <m:t>𝑑</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𝑊</m:t>
                        </m:r>
                      </m:e>
                      <m:sub>
                        <m:r>
                          <a:rPr lang="es-MX" b="0" i="1" smtClean="0">
                            <a:latin typeface="Cambria Math" panose="02040503050406030204" pitchFamily="18" charset="0"/>
                          </a:rPr>
                          <m:t>𝑡</m:t>
                        </m:r>
                      </m:sub>
                    </m:sSub>
                  </m:oMath>
                </a14:m>
                <a:r>
                  <a:rPr lang="es-MX" dirty="0"/>
                  <a:t> ,</a:t>
                </a:r>
              </a:p>
              <a:p>
                <a:pPr marL="0" indent="0">
                  <a:buNone/>
                </a:pPr>
                <a:r>
                  <a:rPr lang="es-MX" dirty="0"/>
                  <a:t>      donde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𝑊</m:t>
                        </m:r>
                      </m:e>
                      <m:sub>
                        <m:r>
                          <a:rPr lang="es-MX" b="0" i="1" smtClean="0">
                            <a:latin typeface="Cambria Math" panose="02040503050406030204" pitchFamily="18" charset="0"/>
                          </a:rPr>
                          <m:t>𝑡</m:t>
                        </m:r>
                      </m:sub>
                    </m:sSub>
                  </m:oMath>
                </a14:m>
                <a:r>
                  <a:rPr lang="es-MX" dirty="0"/>
                  <a:t> es un movimiento Browniano estándar.</a:t>
                </a:r>
              </a:p>
              <a:p>
                <a:pPr marL="0" indent="0">
                  <a:buNone/>
                </a:pPr>
                <a:endParaRPr lang="es-MX" dirty="0"/>
              </a:p>
              <a:p>
                <a:r>
                  <a:rPr lang="es-MX" dirty="0"/>
                  <a:t>Por suerte, ésta ecuación diferencial estocástica tiene solución analítica, la cual es la siguiente:</a:t>
                </a:r>
              </a:p>
              <a:p>
                <a:pPr marL="0" indent="0">
                  <a:buNone/>
                </a:pPr>
                <a:r>
                  <a:rPr lang="es-MX" b="0" dirty="0"/>
                  <a:t>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𝑇</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0</m:t>
                        </m:r>
                      </m:sub>
                    </m:sSub>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exp</m:t>
                        </m:r>
                      </m:fName>
                      <m:e>
                        <m:d>
                          <m:dPr>
                            <m:ctrlPr>
                              <a:rPr lang="es-MX" b="0" i="1" smtClean="0">
                                <a:latin typeface="Cambria Math" panose="02040503050406030204" pitchFamily="18" charset="0"/>
                              </a:rPr>
                            </m:ctrlPr>
                          </m:dPr>
                          <m:e>
                            <m:r>
                              <a:rPr lang="es-MX" b="0" i="1" smtClean="0">
                                <a:latin typeface="Cambria Math" panose="02040503050406030204" pitchFamily="18" charset="0"/>
                              </a:rPr>
                              <m:t> </m:t>
                            </m:r>
                            <m:d>
                              <m:dPr>
                                <m:begChr m:val="["/>
                                <m:endChr m:val="]"/>
                                <m:ctrlPr>
                                  <a:rPr lang="es-MX" b="0" i="1" smtClean="0">
                                    <a:latin typeface="Cambria Math" panose="02040503050406030204" pitchFamily="18" charset="0"/>
                                  </a:rPr>
                                </m:ctrlPr>
                              </m:dPr>
                              <m:e>
                                <m:r>
                                  <a:rPr lang="es-MX" b="0" i="1" smtClean="0">
                                    <a:latin typeface="Cambria Math" panose="02040503050406030204" pitchFamily="18" charset="0"/>
                                  </a:rPr>
                                  <m:t>𝑟</m:t>
                                </m:r>
                                <m:r>
                                  <a:rPr lang="es-MX" b="0" i="1" smtClean="0">
                                    <a:latin typeface="Cambria Math" panose="02040503050406030204" pitchFamily="18" charset="0"/>
                                  </a:rPr>
                                  <m:t>−</m:t>
                                </m:r>
                                <m:f>
                                  <m:fPr>
                                    <m:ctrlPr>
                                      <a:rPr lang="es-MX" b="0" i="1" smtClean="0">
                                        <a:latin typeface="Cambria Math" panose="02040503050406030204" pitchFamily="18" charset="0"/>
                                      </a:rPr>
                                    </m:ctrlPr>
                                  </m:fPr>
                                  <m:num>
                                    <m:r>
                                      <a:rPr lang="es-MX" b="0" i="1" smtClean="0">
                                        <a:latin typeface="Cambria Math" panose="02040503050406030204" pitchFamily="18" charset="0"/>
                                      </a:rPr>
                                      <m:t>1</m:t>
                                    </m:r>
                                  </m:num>
                                  <m:den>
                                    <m:r>
                                      <a:rPr lang="es-MX" b="0" i="1" smtClean="0">
                                        <a:latin typeface="Cambria Math" panose="02040503050406030204" pitchFamily="18" charset="0"/>
                                      </a:rPr>
                                      <m:t>2</m:t>
                                    </m:r>
                                  </m:den>
                                </m:f>
                                <m:r>
                                  <a:rPr lang="es-MX" b="0" i="1" smtClean="0">
                                    <a:latin typeface="Cambria Math" panose="02040503050406030204" pitchFamily="18" charset="0"/>
                                  </a:rPr>
                                  <m:t> </m:t>
                                </m:r>
                                <m:sSup>
                                  <m:sSupPr>
                                    <m:ctrlPr>
                                      <a:rPr lang="es-MX" b="0" i="1" smtClean="0">
                                        <a:latin typeface="Cambria Math" panose="02040503050406030204" pitchFamily="18" charset="0"/>
                                      </a:rPr>
                                    </m:ctrlPr>
                                  </m:sSupPr>
                                  <m:e>
                                    <m:r>
                                      <a:rPr lang="es-MX" b="0" i="1" smtClean="0">
                                        <a:latin typeface="Cambria Math" panose="02040503050406030204" pitchFamily="18" charset="0"/>
                                      </a:rPr>
                                      <m:t>𝜎</m:t>
                                    </m:r>
                                  </m:e>
                                  <m:sup>
                                    <m:r>
                                      <a:rPr lang="es-MX" b="0" i="1" smtClean="0">
                                        <a:latin typeface="Cambria Math" panose="02040503050406030204" pitchFamily="18" charset="0"/>
                                      </a:rPr>
                                      <m:t>2</m:t>
                                    </m:r>
                                  </m:sup>
                                </m:sSup>
                              </m:e>
                            </m:d>
                            <m:r>
                              <a:rPr lang="es-MX" b="0" i="1" smtClean="0">
                                <a:latin typeface="Cambria Math" panose="02040503050406030204" pitchFamily="18" charset="0"/>
                              </a:rPr>
                              <m:t>𝑇</m:t>
                            </m:r>
                            <m:r>
                              <a:rPr lang="es-MX" b="0" i="1" smtClean="0">
                                <a:latin typeface="Cambria Math" panose="02040503050406030204" pitchFamily="18" charset="0"/>
                              </a:rPr>
                              <m:t>+</m:t>
                            </m:r>
                            <m:r>
                              <a:rPr lang="es-MX" b="0" i="1" smtClean="0">
                                <a:latin typeface="Cambria Math" panose="02040503050406030204" pitchFamily="18" charset="0"/>
                              </a:rPr>
                              <m:t>𝜎</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𝑊</m:t>
                                </m:r>
                              </m:e>
                              <m:sub>
                                <m:r>
                                  <a:rPr lang="es-MX" b="0" i="1" smtClean="0">
                                    <a:latin typeface="Cambria Math" panose="02040503050406030204" pitchFamily="18" charset="0"/>
                                  </a:rPr>
                                  <m:t>𝑇</m:t>
                                </m:r>
                              </m:sub>
                            </m:sSub>
                            <m:r>
                              <a:rPr lang="es-MX" b="0" i="1" smtClean="0">
                                <a:latin typeface="Cambria Math" panose="02040503050406030204" pitchFamily="18" charset="0"/>
                              </a:rPr>
                              <m:t> </m:t>
                            </m:r>
                          </m:e>
                        </m:d>
                      </m:e>
                    </m:func>
                    <m:r>
                      <a:rPr lang="es-MX" b="0" i="0" smtClean="0">
                        <a:latin typeface="Cambria Math" panose="02040503050406030204" pitchFamily="18" charset="0"/>
                      </a:rPr>
                      <m:t>.</m:t>
                    </m:r>
                  </m:oMath>
                </a14:m>
                <a:endParaRPr lang="es-MX" dirty="0"/>
              </a:p>
              <a:p>
                <a:pPr marL="0" indent="0">
                  <a:buNone/>
                </a:pPr>
                <a:r>
                  <a:rPr lang="es-MX" dirty="0"/>
                  <a:t>     Sabemos que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𝑊</m:t>
                        </m:r>
                      </m:e>
                      <m:sub>
                        <m:r>
                          <a:rPr lang="es-MX" b="0" i="1" smtClean="0">
                            <a:latin typeface="Cambria Math" panose="02040503050406030204" pitchFamily="18" charset="0"/>
                          </a:rPr>
                          <m:t>𝑇</m:t>
                        </m:r>
                      </m:sub>
                    </m:sSub>
                  </m:oMath>
                </a14:m>
                <a:r>
                  <a:rPr lang="es-MX" dirty="0"/>
                  <a:t> se distribuye Normal con media 0 y varianza </a:t>
                </a:r>
                <a14:m>
                  <m:oMath xmlns:m="http://schemas.openxmlformats.org/officeDocument/2006/math">
                    <m:rad>
                      <m:radPr>
                        <m:degHide m:val="on"/>
                        <m:ctrlPr>
                          <a:rPr lang="es-MX" i="1" smtClean="0">
                            <a:latin typeface="Cambria Math" panose="02040503050406030204" pitchFamily="18" charset="0"/>
                          </a:rPr>
                        </m:ctrlPr>
                      </m:radPr>
                      <m:deg/>
                      <m:e>
                        <m:r>
                          <a:rPr lang="es-MX" b="0" i="1" smtClean="0">
                            <a:latin typeface="Cambria Math" panose="02040503050406030204" pitchFamily="18" charset="0"/>
                          </a:rPr>
                          <m:t>𝑇</m:t>
                        </m:r>
                      </m:e>
                    </m:rad>
                    <m:r>
                      <a:rPr lang="es-MX" b="0" i="1" smtClean="0">
                        <a:latin typeface="Cambria Math" panose="02040503050406030204" pitchFamily="18" charset="0"/>
                      </a:rPr>
                      <m:t>𝑍</m:t>
                    </m:r>
                  </m:oMath>
                </a14:m>
                <a:r>
                  <a:rPr lang="es-MX" dirty="0"/>
                  <a:t>, sonde </a:t>
                </a:r>
                <a14:m>
                  <m:oMath xmlns:m="http://schemas.openxmlformats.org/officeDocument/2006/math">
                    <m:r>
                      <a:rPr lang="es-MX" b="0" i="1" smtClean="0">
                        <a:latin typeface="Cambria Math" panose="02040503050406030204" pitchFamily="18" charset="0"/>
                      </a:rPr>
                      <m:t>𝑍</m:t>
                    </m:r>
                  </m:oMath>
                </a14:m>
                <a:r>
                  <a:rPr lang="es-MX" dirty="0"/>
                  <a:t> es una variable aleatoria normal estándar, por lo que podemos simplificar más aún la expresión previa de la siguiente forma:</a:t>
                </a:r>
              </a:p>
              <a:p>
                <a:pPr marL="0" indent="0">
                  <a:buNone/>
                </a:pPr>
                <a:endParaRPr lang="es-MX" dirty="0"/>
              </a:p>
              <a:p>
                <a:pPr marL="0" indent="0">
                  <a:buNone/>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𝑆</m:t>
                          </m:r>
                        </m:e>
                        <m:sub>
                          <m:r>
                            <a:rPr lang="es-MX" i="1">
                              <a:latin typeface="Cambria Math" panose="02040503050406030204" pitchFamily="18" charset="0"/>
                            </a:rPr>
                            <m:t>𝑇</m:t>
                          </m:r>
                        </m:sub>
                      </m:sSub>
                      <m:r>
                        <a:rPr lang="es-MX" i="1">
                          <a:latin typeface="Cambria Math" panose="02040503050406030204" pitchFamily="18" charset="0"/>
                        </a:rPr>
                        <m:t>=</m:t>
                      </m:r>
                      <m:sSub>
                        <m:sSubPr>
                          <m:ctrlPr>
                            <a:rPr lang="es-MX" i="1">
                              <a:latin typeface="Cambria Math" panose="02040503050406030204" pitchFamily="18" charset="0"/>
                            </a:rPr>
                          </m:ctrlPr>
                        </m:sSubPr>
                        <m:e>
                          <m:r>
                            <a:rPr lang="es-MX" i="1">
                              <a:latin typeface="Cambria Math" panose="02040503050406030204" pitchFamily="18" charset="0"/>
                            </a:rPr>
                            <m:t>𝑆</m:t>
                          </m:r>
                        </m:e>
                        <m:sub>
                          <m:r>
                            <a:rPr lang="es-MX" i="1">
                              <a:latin typeface="Cambria Math" panose="02040503050406030204" pitchFamily="18" charset="0"/>
                            </a:rPr>
                            <m:t>0</m:t>
                          </m:r>
                        </m:sub>
                      </m:sSub>
                      <m:func>
                        <m:funcPr>
                          <m:ctrlPr>
                            <a:rPr lang="es-MX" i="1">
                              <a:latin typeface="Cambria Math" panose="02040503050406030204" pitchFamily="18" charset="0"/>
                            </a:rPr>
                          </m:ctrlPr>
                        </m:funcPr>
                        <m:fName>
                          <m:r>
                            <m:rPr>
                              <m:sty m:val="p"/>
                            </m:rPr>
                            <a:rPr lang="es-MX">
                              <a:latin typeface="Cambria Math" panose="02040503050406030204" pitchFamily="18" charset="0"/>
                            </a:rPr>
                            <m:t>exp</m:t>
                          </m:r>
                        </m:fName>
                        <m:e>
                          <m:d>
                            <m:dPr>
                              <m:ctrlPr>
                                <a:rPr lang="es-MX" i="1" smtClean="0">
                                  <a:latin typeface="Cambria Math" panose="02040503050406030204" pitchFamily="18" charset="0"/>
                                </a:rPr>
                              </m:ctrlPr>
                            </m:dPr>
                            <m:e>
                              <m:r>
                                <a:rPr lang="es-MX" i="1">
                                  <a:latin typeface="Cambria Math" panose="02040503050406030204" pitchFamily="18" charset="0"/>
                                </a:rPr>
                                <m:t> </m:t>
                              </m:r>
                              <m:d>
                                <m:dPr>
                                  <m:begChr m:val="["/>
                                  <m:endChr m:val="]"/>
                                  <m:ctrlPr>
                                    <a:rPr lang="es-MX" i="1">
                                      <a:latin typeface="Cambria Math" panose="02040503050406030204" pitchFamily="18" charset="0"/>
                                    </a:rPr>
                                  </m:ctrlPr>
                                </m:dPr>
                                <m:e>
                                  <m:r>
                                    <a:rPr lang="es-MX" i="1">
                                      <a:latin typeface="Cambria Math" panose="02040503050406030204" pitchFamily="18" charset="0"/>
                                    </a:rPr>
                                    <m:t>𝑟</m:t>
                                  </m:r>
                                  <m:r>
                                    <a:rPr lang="es-MX" i="1">
                                      <a:latin typeface="Cambria Math" panose="02040503050406030204" pitchFamily="18" charset="0"/>
                                    </a:rPr>
                                    <m:t>−</m:t>
                                  </m:r>
                                  <m:f>
                                    <m:fPr>
                                      <m:ctrlPr>
                                        <a:rPr lang="es-MX" i="1">
                                          <a:latin typeface="Cambria Math" panose="02040503050406030204" pitchFamily="18" charset="0"/>
                                        </a:rPr>
                                      </m:ctrlPr>
                                    </m:fPr>
                                    <m:num>
                                      <m:r>
                                        <a:rPr lang="es-MX" i="1">
                                          <a:latin typeface="Cambria Math" panose="02040503050406030204" pitchFamily="18" charset="0"/>
                                        </a:rPr>
                                        <m:t>1</m:t>
                                      </m:r>
                                    </m:num>
                                    <m:den>
                                      <m:r>
                                        <a:rPr lang="es-MX" i="1">
                                          <a:latin typeface="Cambria Math" panose="02040503050406030204" pitchFamily="18" charset="0"/>
                                        </a:rPr>
                                        <m:t>2</m:t>
                                      </m:r>
                                    </m:den>
                                  </m:f>
                                  <m:r>
                                    <a:rPr lang="es-MX" i="1">
                                      <a:latin typeface="Cambria Math" panose="02040503050406030204" pitchFamily="18" charset="0"/>
                                    </a:rPr>
                                    <m:t> </m:t>
                                  </m:r>
                                  <m:sSup>
                                    <m:sSupPr>
                                      <m:ctrlPr>
                                        <a:rPr lang="es-MX" i="1">
                                          <a:latin typeface="Cambria Math" panose="02040503050406030204" pitchFamily="18" charset="0"/>
                                        </a:rPr>
                                      </m:ctrlPr>
                                    </m:sSupPr>
                                    <m:e>
                                      <m:r>
                                        <a:rPr lang="es-MX" i="1">
                                          <a:latin typeface="Cambria Math" panose="02040503050406030204" pitchFamily="18" charset="0"/>
                                        </a:rPr>
                                        <m:t>𝜎</m:t>
                                      </m:r>
                                    </m:e>
                                    <m:sup>
                                      <m:r>
                                        <a:rPr lang="es-MX" i="1">
                                          <a:latin typeface="Cambria Math" panose="02040503050406030204" pitchFamily="18" charset="0"/>
                                        </a:rPr>
                                        <m:t>2</m:t>
                                      </m:r>
                                    </m:sup>
                                  </m:sSup>
                                </m:e>
                              </m:d>
                              <m:r>
                                <a:rPr lang="es-MX" i="1">
                                  <a:latin typeface="Cambria Math" panose="02040503050406030204" pitchFamily="18" charset="0"/>
                                </a:rPr>
                                <m:t>𝑇</m:t>
                              </m:r>
                              <m:r>
                                <a:rPr lang="es-MX" i="1">
                                  <a:latin typeface="Cambria Math" panose="02040503050406030204" pitchFamily="18" charset="0"/>
                                </a:rPr>
                                <m:t>+</m:t>
                              </m:r>
                              <m:r>
                                <a:rPr lang="es-MX" i="1">
                                  <a:latin typeface="Cambria Math" panose="02040503050406030204" pitchFamily="18" charset="0"/>
                                </a:rPr>
                                <m:t>𝜎</m:t>
                              </m:r>
                              <m:r>
                                <a:rPr lang="es-MX" b="0" i="1" smtClean="0">
                                  <a:latin typeface="Cambria Math" panose="02040503050406030204" pitchFamily="18" charset="0"/>
                                </a:rPr>
                                <m:t>𝑍</m:t>
                              </m:r>
                              <m:rad>
                                <m:radPr>
                                  <m:degHide m:val="on"/>
                                  <m:ctrlPr>
                                    <a:rPr lang="es-MX" b="0" i="1" smtClean="0">
                                      <a:latin typeface="Cambria Math" panose="02040503050406030204" pitchFamily="18" charset="0"/>
                                    </a:rPr>
                                  </m:ctrlPr>
                                </m:radPr>
                                <m:deg/>
                                <m:e>
                                  <m:r>
                                    <a:rPr lang="es-MX" b="0" i="1" smtClean="0">
                                      <a:latin typeface="Cambria Math" panose="02040503050406030204" pitchFamily="18" charset="0"/>
                                    </a:rPr>
                                    <m:t>𝑇</m:t>
                                  </m:r>
                                </m:e>
                              </m:rad>
                              <m:r>
                                <a:rPr lang="es-MX" i="1">
                                  <a:latin typeface="Cambria Math" panose="02040503050406030204" pitchFamily="18" charset="0"/>
                                </a:rPr>
                                <m:t> </m:t>
                              </m:r>
                            </m:e>
                          </m:d>
                        </m:e>
                      </m:func>
                      <m:r>
                        <a:rPr lang="es-MX">
                          <a:latin typeface="Cambria Math" panose="02040503050406030204" pitchFamily="18" charset="0"/>
                        </a:rPr>
                        <m:t>.</m:t>
                      </m:r>
                    </m:oMath>
                  </m:oMathPara>
                </a14:m>
                <a:endParaRPr lang="es-MX" dirty="0"/>
              </a:p>
              <a:p>
                <a:pPr marL="0" indent="0">
                  <a:buNone/>
                </a:pPr>
                <a:endParaRPr lang="es-MX" dirty="0"/>
              </a:p>
              <a:p>
                <a:pPr marL="0" indent="0">
                  <a:buNone/>
                </a:pPr>
                <a:endParaRPr lang="es-MX" dirty="0"/>
              </a:p>
            </p:txBody>
          </p:sp>
        </mc:Choice>
        <mc:Fallback xmlns="">
          <p:sp>
            <p:nvSpPr>
              <p:cNvPr id="5" name="Marcador de texto 4">
                <a:extLst>
                  <a:ext uri="{FF2B5EF4-FFF2-40B4-BE49-F238E27FC236}">
                    <a16:creationId xmlns:a16="http://schemas.microsoft.com/office/drawing/2014/main" id="{C0401ACF-129D-4B5E-AFCA-56ED0998AD68}"/>
                  </a:ext>
                </a:extLst>
              </p:cNvPr>
              <p:cNvSpPr>
                <a:spLocks noGrp="1" noRot="1" noChangeAspect="1" noMove="1" noResize="1" noEditPoints="1" noAdjustHandles="1" noChangeArrowheads="1" noChangeShapeType="1" noTextEdit="1"/>
              </p:cNvSpPr>
              <p:nvPr>
                <p:ph type="body" sz="quarter" idx="21"/>
              </p:nvPr>
            </p:nvSpPr>
            <p:spPr>
              <a:xfrm>
                <a:off x="488504" y="836712"/>
                <a:ext cx="8928992" cy="5328592"/>
              </a:xfrm>
              <a:blipFill>
                <a:blip r:embed="rId3"/>
                <a:stretch>
                  <a:fillRect l="-341" t="-343"/>
                </a:stretch>
              </a:blipFill>
            </p:spPr>
            <p:txBody>
              <a:bodyPr/>
              <a:lstStyle/>
              <a:p>
                <a:r>
                  <a:rPr lang="es-MX">
                    <a:noFill/>
                  </a:rPr>
                  <a:t> </a:t>
                </a:r>
              </a:p>
            </p:txBody>
          </p:sp>
        </mc:Fallback>
      </mc:AlternateContent>
    </p:spTree>
    <p:extLst>
      <p:ext uri="{BB962C8B-B14F-4D97-AF65-F5344CB8AC3E}">
        <p14:creationId xmlns:p14="http://schemas.microsoft.com/office/powerpoint/2010/main" val="27576953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1EF38888-B91D-4BD8-9306-C75CC324910C}"/>
              </a:ext>
            </a:extLst>
          </p:cNvPr>
          <p:cNvSpPr>
            <a:spLocks noGrp="1"/>
          </p:cNvSpPr>
          <p:nvPr>
            <p:ph type="sldNum" sz="quarter" idx="14"/>
          </p:nvPr>
        </p:nvSpPr>
        <p:spPr/>
        <p:txBody>
          <a:bodyPr/>
          <a:lstStyle/>
          <a:p>
            <a:pPr>
              <a:defRPr/>
            </a:pPr>
            <a:fld id="{56623650-3B47-4B5A-8680-D8ACAC37BA74}" type="slidenum">
              <a:rPr lang="en-GB" smtClean="0"/>
              <a:pPr>
                <a:defRPr/>
              </a:pPr>
              <a:t>49</a:t>
            </a:fld>
            <a:endParaRPr lang="en-GB"/>
          </a:p>
        </p:txBody>
      </p:sp>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15138AD1-6A20-4DE9-9B04-9A8BF3A48986}"/>
                  </a:ext>
                </a:extLst>
              </p:cNvPr>
              <p:cNvSpPr>
                <a:spLocks noGrp="1"/>
              </p:cNvSpPr>
              <p:nvPr>
                <p:ph type="body" sz="quarter" idx="21"/>
              </p:nvPr>
            </p:nvSpPr>
            <p:spPr>
              <a:xfrm>
                <a:off x="488504" y="908720"/>
                <a:ext cx="8928992" cy="5472608"/>
              </a:xfrm>
            </p:spPr>
            <p:txBody>
              <a:bodyPr/>
              <a:lstStyle/>
              <a:p>
                <a:r>
                  <a:rPr lang="es-MX" dirty="0"/>
                  <a:t>Podemos ver que</a:t>
                </a:r>
                <a14:m>
                  <m:oMath xmlns:m="http://schemas.openxmlformats.org/officeDocument/2006/math">
                    <m:r>
                      <a:rPr lang="es-MX" b="0" i="0" smtClean="0">
                        <a:latin typeface="Cambria Math" panose="02040503050406030204" pitchFamily="18" charset="0"/>
                      </a:rPr>
                      <m:t> </m:t>
                    </m:r>
                    <m:r>
                      <m:rPr>
                        <m:sty m:val="p"/>
                      </m:rPr>
                      <a:rPr lang="es-MX" b="0" i="0" smtClean="0">
                        <a:latin typeface="Cambria Math" panose="02040503050406030204" pitchFamily="18" charset="0"/>
                      </a:rPr>
                      <m:t>E</m:t>
                    </m:r>
                    <m:d>
                      <m:dPr>
                        <m:begChr m:val="["/>
                        <m:endChr m:val="]"/>
                        <m:ctrlPr>
                          <a:rPr lang="es-MX" i="1">
                            <a:latin typeface="Cambria Math" panose="02040503050406030204" pitchFamily="18" charset="0"/>
                          </a:rPr>
                        </m:ctrlPr>
                      </m:dPr>
                      <m:e>
                        <m:sSup>
                          <m:sSupPr>
                            <m:ctrlPr>
                              <a:rPr lang="es-MX" i="1">
                                <a:latin typeface="Cambria Math" panose="02040503050406030204" pitchFamily="18" charset="0"/>
                              </a:rPr>
                            </m:ctrlPr>
                          </m:sSupPr>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𝑆</m:t>
                                    </m:r>
                                  </m:e>
                                  <m:sub>
                                    <m:r>
                                      <a:rPr lang="es-MX" i="1">
                                        <a:latin typeface="Cambria Math" panose="02040503050406030204" pitchFamily="18" charset="0"/>
                                      </a:rPr>
                                      <m:t>𝑇</m:t>
                                    </m:r>
                                  </m:sub>
                                </m:sSub>
                                <m:r>
                                  <a:rPr lang="es-MX" i="1">
                                    <a:latin typeface="Cambria Math" panose="02040503050406030204" pitchFamily="18" charset="0"/>
                                  </a:rPr>
                                  <m:t>−</m:t>
                                </m:r>
                                <m:r>
                                  <a:rPr lang="es-MX" i="1">
                                    <a:latin typeface="Cambria Math" panose="02040503050406030204" pitchFamily="18" charset="0"/>
                                  </a:rPr>
                                  <m:t>𝐾</m:t>
                                </m:r>
                              </m:e>
                            </m:d>
                          </m:e>
                          <m:sup>
                            <m:r>
                              <a:rPr lang="es-MX" i="1">
                                <a:latin typeface="Cambria Math" panose="02040503050406030204" pitchFamily="18" charset="0"/>
                              </a:rPr>
                              <m:t>+</m:t>
                            </m:r>
                          </m:sup>
                        </m:sSup>
                      </m:e>
                    </m:d>
                  </m:oMath>
                </a14:m>
                <a:r>
                  <a:rPr lang="es-MX" dirty="0"/>
                  <a:t> puede interpretarse como la integral de una función sobre una variable aleatoria log normal. Dicha integral puede resolverse analíticamente y a la solución se le conoce como la fórmula de Black &amp; Scholes:</a:t>
                </a:r>
              </a:p>
              <a:p>
                <a:pPr marL="0" indent="0">
                  <a:buNone/>
                </a:pPr>
                <a:endParaRPr lang="es-MX" dirty="0"/>
              </a:p>
              <a:p>
                <a:pPr marL="0" indent="0">
                  <a:buNone/>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𝐵𝑆</m:t>
                      </m:r>
                      <m:d>
                        <m:dPr>
                          <m:ctrlPr>
                            <a:rPr lang="es-MX" b="0" i="1" smtClean="0">
                              <a:latin typeface="Cambria Math" panose="02040503050406030204" pitchFamily="18" charset="0"/>
                            </a:rPr>
                          </m:ctrlPr>
                        </m:dPr>
                        <m:e>
                          <m:r>
                            <a:rPr lang="es-MX" b="0" i="1" smtClean="0">
                              <a:latin typeface="Cambria Math" panose="02040503050406030204" pitchFamily="18" charset="0"/>
                            </a:rPr>
                            <m:t>𝑆</m:t>
                          </m:r>
                          <m:r>
                            <a:rPr lang="es-MX" b="0" i="1" smtClean="0">
                              <a:latin typeface="Cambria Math" panose="02040503050406030204" pitchFamily="18" charset="0"/>
                            </a:rPr>
                            <m:t>,</m:t>
                          </m:r>
                          <m:r>
                            <a:rPr lang="es-MX" b="0" i="1" smtClean="0">
                              <a:latin typeface="Cambria Math" panose="02040503050406030204" pitchFamily="18" charset="0"/>
                            </a:rPr>
                            <m:t>𝜎</m:t>
                          </m:r>
                          <m:r>
                            <a:rPr lang="es-MX" b="0" i="1" smtClean="0">
                              <a:latin typeface="Cambria Math" panose="02040503050406030204" pitchFamily="18" charset="0"/>
                            </a:rPr>
                            <m:t>, </m:t>
                          </m:r>
                          <m:r>
                            <a:rPr lang="es-MX" b="0" i="1" smtClean="0">
                              <a:latin typeface="Cambria Math" panose="02040503050406030204" pitchFamily="18" charset="0"/>
                            </a:rPr>
                            <m:t>𝑇</m:t>
                          </m:r>
                          <m:r>
                            <a:rPr lang="es-MX" b="0" i="1" smtClean="0">
                              <a:latin typeface="Cambria Math" panose="02040503050406030204" pitchFamily="18" charset="0"/>
                            </a:rPr>
                            <m:t>,</m:t>
                          </m:r>
                          <m:r>
                            <a:rPr lang="es-MX" b="0" i="1" smtClean="0">
                              <a:latin typeface="Cambria Math" panose="02040503050406030204" pitchFamily="18" charset="0"/>
                            </a:rPr>
                            <m:t>𝑟</m:t>
                          </m:r>
                          <m:r>
                            <a:rPr lang="es-MX" b="0" i="1" smtClean="0">
                              <a:latin typeface="Cambria Math" panose="02040503050406030204" pitchFamily="18" charset="0"/>
                            </a:rPr>
                            <m:t>,</m:t>
                          </m:r>
                          <m:r>
                            <a:rPr lang="es-MX" b="0" i="1" smtClean="0">
                              <a:latin typeface="Cambria Math" panose="02040503050406030204" pitchFamily="18" charset="0"/>
                            </a:rPr>
                            <m:t>𝐾</m:t>
                          </m:r>
                        </m:e>
                      </m:d>
                      <m:r>
                        <a:rPr lang="es-MX" b="0" i="1" smtClean="0">
                          <a:latin typeface="Cambria Math" panose="02040503050406030204" pitchFamily="18" charset="0"/>
                        </a:rPr>
                        <m:t>=</m:t>
                      </m:r>
                      <m:r>
                        <a:rPr lang="es-MX" b="0" i="1" smtClean="0">
                          <a:latin typeface="Cambria Math" panose="02040503050406030204" pitchFamily="18" charset="0"/>
                        </a:rPr>
                        <m:t>𝑆</m:t>
                      </m:r>
                      <m:r>
                        <a:rPr lang="es-MX" b="0" i="1" smtClean="0">
                          <a:latin typeface="Cambria Math" panose="02040503050406030204" pitchFamily="18" charset="0"/>
                        </a:rPr>
                        <m:t> </m:t>
                      </m:r>
                      <m:r>
                        <m:rPr>
                          <m:sty m:val="p"/>
                        </m:rPr>
                        <a:rPr lang="es-MX" b="0" i="0" smtClean="0">
                          <a:latin typeface="Cambria Math" panose="02040503050406030204" pitchFamily="18" charset="0"/>
                        </a:rPr>
                        <m:t>Φ</m:t>
                      </m:r>
                      <m:d>
                        <m:dPr>
                          <m:ctrlPr>
                            <a:rPr lang="es-MX" b="0" i="1" smtClean="0">
                              <a:latin typeface="Cambria Math" panose="02040503050406030204" pitchFamily="18" charset="0"/>
                            </a:rPr>
                          </m:ctrlPr>
                        </m:dPr>
                        <m:e>
                          <m:sSub>
                            <m:sSubPr>
                              <m:ctrlPr>
                                <a:rPr lang="es-MX" b="0" i="1" smtClean="0">
                                  <a:latin typeface="Cambria Math" panose="02040503050406030204" pitchFamily="18" charset="0"/>
                                </a:rPr>
                              </m:ctrlPr>
                            </m:sSubPr>
                            <m:e>
                              <m:r>
                                <a:rPr lang="es-MX" b="0" i="1" smtClean="0">
                                  <a:latin typeface="Cambria Math" panose="02040503050406030204" pitchFamily="18" charset="0"/>
                                </a:rPr>
                                <m:t>𝑑</m:t>
                              </m:r>
                            </m:e>
                            <m:sub>
                              <m:r>
                                <a:rPr lang="es-MX" b="0" i="1" smtClean="0">
                                  <a:latin typeface="Cambria Math" panose="02040503050406030204" pitchFamily="18" charset="0"/>
                                </a:rPr>
                                <m:t>1</m:t>
                              </m:r>
                            </m:sub>
                          </m:sSub>
                        </m:e>
                      </m:d>
                      <m:r>
                        <a:rPr lang="es-MX" b="0" i="1" smtClean="0">
                          <a:latin typeface="Cambria Math" panose="02040503050406030204" pitchFamily="18" charset="0"/>
                        </a:rPr>
                        <m:t>−</m:t>
                      </m:r>
                      <m:r>
                        <a:rPr lang="es-MX" b="0" i="1" smtClean="0">
                          <a:latin typeface="Cambria Math" panose="02040503050406030204" pitchFamily="18" charset="0"/>
                        </a:rPr>
                        <m:t>𝐾</m:t>
                      </m:r>
                      <m:sSup>
                        <m:sSupPr>
                          <m:ctrlPr>
                            <a:rPr lang="es-MX" b="0" i="1" smtClean="0">
                              <a:latin typeface="Cambria Math" panose="02040503050406030204" pitchFamily="18" charset="0"/>
                            </a:rPr>
                          </m:ctrlPr>
                        </m:sSupPr>
                        <m:e>
                          <m:r>
                            <a:rPr lang="es-MX" b="0" i="1" smtClean="0">
                              <a:latin typeface="Cambria Math" panose="02040503050406030204" pitchFamily="18" charset="0"/>
                            </a:rPr>
                            <m:t>𝑒</m:t>
                          </m:r>
                        </m:e>
                        <m:sup>
                          <m:r>
                            <a:rPr lang="es-MX" b="0" i="1" smtClean="0">
                              <a:latin typeface="Cambria Math" panose="02040503050406030204" pitchFamily="18" charset="0"/>
                            </a:rPr>
                            <m:t>−</m:t>
                          </m:r>
                          <m:r>
                            <a:rPr lang="es-MX" b="0" i="1" smtClean="0">
                              <a:latin typeface="Cambria Math" panose="02040503050406030204" pitchFamily="18" charset="0"/>
                            </a:rPr>
                            <m:t>𝑟𝑇</m:t>
                          </m:r>
                        </m:sup>
                      </m:sSup>
                      <m:r>
                        <m:rPr>
                          <m:sty m:val="p"/>
                        </m:rPr>
                        <a:rPr lang="es-MX" b="0" i="0" smtClean="0">
                          <a:latin typeface="Cambria Math" panose="02040503050406030204" pitchFamily="18" charset="0"/>
                        </a:rPr>
                        <m:t>Φ</m:t>
                      </m:r>
                      <m:d>
                        <m:dPr>
                          <m:ctrlPr>
                            <a:rPr lang="es-MX" b="0" i="1" smtClean="0">
                              <a:latin typeface="Cambria Math" panose="02040503050406030204" pitchFamily="18" charset="0"/>
                            </a:rPr>
                          </m:ctrlPr>
                        </m:dPr>
                        <m:e>
                          <m:sSub>
                            <m:sSubPr>
                              <m:ctrlPr>
                                <a:rPr lang="es-MX" b="0" i="1" smtClean="0">
                                  <a:latin typeface="Cambria Math" panose="02040503050406030204" pitchFamily="18" charset="0"/>
                                </a:rPr>
                              </m:ctrlPr>
                            </m:sSubPr>
                            <m:e>
                              <m:r>
                                <a:rPr lang="es-MX" b="0" i="1" smtClean="0">
                                  <a:latin typeface="Cambria Math" panose="02040503050406030204" pitchFamily="18" charset="0"/>
                                </a:rPr>
                                <m:t>𝑑</m:t>
                              </m:r>
                            </m:e>
                            <m:sub>
                              <m:r>
                                <a:rPr lang="es-MX" b="0" i="1" smtClean="0">
                                  <a:latin typeface="Cambria Math" panose="02040503050406030204" pitchFamily="18" charset="0"/>
                                </a:rPr>
                                <m:t>2</m:t>
                              </m:r>
                            </m:sub>
                          </m:sSub>
                        </m:e>
                      </m:d>
                    </m:oMath>
                  </m:oMathPara>
                </a14:m>
                <a:endParaRPr lang="es-MX" b="0" dirty="0"/>
              </a:p>
              <a:p>
                <a:pPr marL="0" indent="0">
                  <a:buNone/>
                </a:pPr>
                <a:endParaRPr lang="es-MX" b="0" dirty="0"/>
              </a:p>
              <a:p>
                <a:pPr marL="0" indent="0">
                  <a:buNone/>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𝑑</m:t>
                          </m:r>
                        </m:e>
                        <m:sub>
                          <m:r>
                            <a:rPr lang="es-MX" b="0" i="1" smtClean="0">
                              <a:latin typeface="Cambria Math" panose="02040503050406030204" pitchFamily="18" charset="0"/>
                            </a:rPr>
                            <m:t>1</m:t>
                          </m:r>
                        </m:sub>
                      </m:sSub>
                      <m:r>
                        <a:rPr lang="es-MX" b="0" i="1" smtClean="0">
                          <a:latin typeface="Cambria Math" panose="02040503050406030204" pitchFamily="18" charset="0"/>
                        </a:rPr>
                        <m:t>= </m:t>
                      </m:r>
                      <m:f>
                        <m:fPr>
                          <m:ctrlPr>
                            <a:rPr lang="es-MX" b="0" i="1" smtClean="0">
                              <a:latin typeface="Cambria Math" panose="02040503050406030204" pitchFamily="18" charset="0"/>
                            </a:rPr>
                          </m:ctrlPr>
                        </m:fPr>
                        <m:num>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log</m:t>
                              </m:r>
                            </m:fName>
                            <m:e>
                              <m:d>
                                <m:dPr>
                                  <m:ctrlPr>
                                    <a:rPr lang="es-MX" b="0" i="1" smtClean="0">
                                      <a:latin typeface="Cambria Math" panose="02040503050406030204" pitchFamily="18" charset="0"/>
                                    </a:rPr>
                                  </m:ctrlPr>
                                </m:dPr>
                                <m:e>
                                  <m:f>
                                    <m:fPr>
                                      <m:ctrlPr>
                                        <a:rPr lang="es-MX" b="0" i="1" smtClean="0">
                                          <a:latin typeface="Cambria Math" panose="02040503050406030204" pitchFamily="18" charset="0"/>
                                        </a:rPr>
                                      </m:ctrlPr>
                                    </m:fPr>
                                    <m:num>
                                      <m:r>
                                        <a:rPr lang="es-MX" b="0" i="1" smtClean="0">
                                          <a:latin typeface="Cambria Math" panose="02040503050406030204" pitchFamily="18" charset="0"/>
                                        </a:rPr>
                                        <m:t>𝑆</m:t>
                                      </m:r>
                                    </m:num>
                                    <m:den>
                                      <m:r>
                                        <a:rPr lang="es-MX" b="0" i="1" smtClean="0">
                                          <a:latin typeface="Cambria Math" panose="02040503050406030204" pitchFamily="18" charset="0"/>
                                        </a:rPr>
                                        <m:t>𝐾</m:t>
                                      </m:r>
                                    </m:den>
                                  </m:f>
                                </m:e>
                              </m:d>
                            </m:e>
                          </m:func>
                          <m:r>
                            <a:rPr lang="es-MX" b="0" i="1" smtClean="0">
                              <a:latin typeface="Cambria Math" panose="02040503050406030204" pitchFamily="18" charset="0"/>
                            </a:rPr>
                            <m:t>+</m:t>
                          </m:r>
                          <m:d>
                            <m:dPr>
                              <m:ctrlPr>
                                <a:rPr lang="es-MX" b="0" i="1" smtClean="0">
                                  <a:latin typeface="Cambria Math" panose="02040503050406030204" pitchFamily="18" charset="0"/>
                                </a:rPr>
                              </m:ctrlPr>
                            </m:dPr>
                            <m:e>
                              <m:r>
                                <a:rPr lang="es-MX" b="0" i="1" smtClean="0">
                                  <a:latin typeface="Cambria Math" panose="02040503050406030204" pitchFamily="18" charset="0"/>
                                </a:rPr>
                                <m:t>𝑟</m:t>
                              </m:r>
                              <m:r>
                                <a:rPr lang="es-MX" b="0" i="1" smtClean="0">
                                  <a:latin typeface="Cambria Math" panose="02040503050406030204" pitchFamily="18" charset="0"/>
                                </a:rPr>
                                <m:t>+</m:t>
                              </m:r>
                              <m:f>
                                <m:fPr>
                                  <m:ctrlPr>
                                    <a:rPr lang="es-MX" b="0" i="1" smtClean="0">
                                      <a:latin typeface="Cambria Math" panose="02040503050406030204" pitchFamily="18" charset="0"/>
                                    </a:rPr>
                                  </m:ctrlPr>
                                </m:fPr>
                                <m:num>
                                  <m:r>
                                    <a:rPr lang="es-MX" b="0" i="1" smtClean="0">
                                      <a:latin typeface="Cambria Math" panose="02040503050406030204" pitchFamily="18" charset="0"/>
                                    </a:rPr>
                                    <m:t>1</m:t>
                                  </m:r>
                                </m:num>
                                <m:den>
                                  <m:r>
                                    <a:rPr lang="es-MX" b="0" i="1" smtClean="0">
                                      <a:latin typeface="Cambria Math" panose="02040503050406030204" pitchFamily="18" charset="0"/>
                                    </a:rPr>
                                    <m:t>2</m:t>
                                  </m:r>
                                </m:den>
                              </m:f>
                              <m:sSup>
                                <m:sSupPr>
                                  <m:ctrlPr>
                                    <a:rPr lang="es-MX" b="0" i="1" smtClean="0">
                                      <a:latin typeface="Cambria Math" panose="02040503050406030204" pitchFamily="18" charset="0"/>
                                    </a:rPr>
                                  </m:ctrlPr>
                                </m:sSupPr>
                                <m:e>
                                  <m:r>
                                    <a:rPr lang="es-MX" b="0" i="1" smtClean="0">
                                      <a:latin typeface="Cambria Math" panose="02040503050406030204" pitchFamily="18" charset="0"/>
                                    </a:rPr>
                                    <m:t>𝜎</m:t>
                                  </m:r>
                                </m:e>
                                <m:sup>
                                  <m:r>
                                    <a:rPr lang="es-MX" b="0" i="1" smtClean="0">
                                      <a:latin typeface="Cambria Math" panose="02040503050406030204" pitchFamily="18" charset="0"/>
                                    </a:rPr>
                                    <m:t>2</m:t>
                                  </m:r>
                                </m:sup>
                              </m:sSup>
                            </m:e>
                          </m:d>
                          <m:r>
                            <a:rPr lang="es-MX" b="0" i="1" smtClean="0">
                              <a:latin typeface="Cambria Math" panose="02040503050406030204" pitchFamily="18" charset="0"/>
                            </a:rPr>
                            <m:t>𝑇</m:t>
                          </m:r>
                        </m:num>
                        <m:den>
                          <m:r>
                            <a:rPr lang="es-MX" b="0" i="1" smtClean="0">
                              <a:latin typeface="Cambria Math" panose="02040503050406030204" pitchFamily="18" charset="0"/>
                            </a:rPr>
                            <m:t>𝜎</m:t>
                          </m:r>
                          <m:r>
                            <a:rPr lang="es-MX" b="0" i="1" smtClean="0">
                              <a:latin typeface="Cambria Math" panose="02040503050406030204" pitchFamily="18" charset="0"/>
                            </a:rPr>
                            <m:t>√</m:t>
                          </m:r>
                          <m:r>
                            <a:rPr lang="es-MX" b="0" i="1" smtClean="0">
                              <a:latin typeface="Cambria Math" panose="02040503050406030204" pitchFamily="18" charset="0"/>
                            </a:rPr>
                            <m:t>𝑇</m:t>
                          </m:r>
                        </m:den>
                      </m:f>
                      <m:r>
                        <a:rPr lang="es-MX" b="0" i="0" smtClean="0">
                          <a:latin typeface="Cambria Math" panose="02040503050406030204" pitchFamily="18" charset="0"/>
                        </a:rPr>
                        <m:t>, </m:t>
                      </m:r>
                      <m:sSub>
                        <m:sSubPr>
                          <m:ctrlPr>
                            <a:rPr lang="es-MX" b="0" i="1" smtClean="0">
                              <a:latin typeface="Cambria Math" panose="02040503050406030204" pitchFamily="18" charset="0"/>
                            </a:rPr>
                          </m:ctrlPr>
                        </m:sSubPr>
                        <m:e>
                          <m:r>
                            <m:rPr>
                              <m:sty m:val="p"/>
                            </m:rPr>
                            <a:rPr lang="es-MX" b="0" i="0" smtClean="0">
                              <a:latin typeface="Cambria Math" panose="02040503050406030204" pitchFamily="18" charset="0"/>
                            </a:rPr>
                            <m:t>d</m:t>
                          </m:r>
                        </m:e>
                        <m:sub>
                          <m:r>
                            <a:rPr lang="es-MX" b="0" i="0" smtClean="0">
                              <a:latin typeface="Cambria Math" panose="02040503050406030204" pitchFamily="18" charset="0"/>
                            </a:rPr>
                            <m:t>2</m:t>
                          </m:r>
                        </m:sub>
                      </m:sSub>
                      <m:r>
                        <a:rPr lang="es-MX" b="0" i="0" smtClean="0">
                          <a:latin typeface="Cambria Math" panose="02040503050406030204" pitchFamily="18" charset="0"/>
                        </a:rPr>
                        <m:t>=</m:t>
                      </m:r>
                      <m:sSub>
                        <m:sSubPr>
                          <m:ctrlPr>
                            <a:rPr lang="es-MX" b="0" i="1" smtClean="0">
                              <a:latin typeface="Cambria Math" panose="02040503050406030204" pitchFamily="18" charset="0"/>
                            </a:rPr>
                          </m:ctrlPr>
                        </m:sSubPr>
                        <m:e>
                          <m:r>
                            <m:rPr>
                              <m:sty m:val="p"/>
                            </m:rPr>
                            <a:rPr lang="es-MX" b="0" i="0" smtClean="0">
                              <a:latin typeface="Cambria Math" panose="02040503050406030204" pitchFamily="18" charset="0"/>
                            </a:rPr>
                            <m:t>d</m:t>
                          </m:r>
                        </m:e>
                        <m:sub>
                          <m:r>
                            <a:rPr lang="es-MX" b="0" i="0" smtClean="0">
                              <a:latin typeface="Cambria Math" panose="02040503050406030204" pitchFamily="18" charset="0"/>
                            </a:rPr>
                            <m:t>1</m:t>
                          </m:r>
                        </m:sub>
                      </m:sSub>
                      <m:r>
                        <a:rPr lang="es-MX" b="0" i="0" smtClean="0">
                          <a:latin typeface="Cambria Math" panose="02040503050406030204" pitchFamily="18" charset="0"/>
                        </a:rPr>
                        <m:t>−</m:t>
                      </m:r>
                      <m:r>
                        <a:rPr lang="es-MX" b="0" i="1" smtClean="0">
                          <a:latin typeface="Cambria Math" panose="02040503050406030204" pitchFamily="18" charset="0"/>
                        </a:rPr>
                        <m:t>𝜎</m:t>
                      </m:r>
                      <m:r>
                        <a:rPr lang="es-MX" b="0" i="1" smtClean="0">
                          <a:latin typeface="Cambria Math" panose="02040503050406030204" pitchFamily="18" charset="0"/>
                        </a:rPr>
                        <m:t>√</m:t>
                      </m:r>
                      <m:r>
                        <a:rPr lang="es-MX" b="0" i="1" smtClean="0">
                          <a:latin typeface="Cambria Math" panose="02040503050406030204" pitchFamily="18" charset="0"/>
                        </a:rPr>
                        <m:t>𝑇</m:t>
                      </m:r>
                    </m:oMath>
                  </m:oMathPara>
                </a14:m>
                <a:endParaRPr lang="es-MX" dirty="0"/>
              </a:p>
              <a:p>
                <a:r>
                  <a:rPr lang="es-MX" dirty="0"/>
                  <a:t>Dado que tenemos una formula analítica, no hay necesidad de usar el método de Monte Carlo, sin embargo, lo utilizaremos con fines ilustrativos.</a:t>
                </a:r>
              </a:p>
              <a:p>
                <a:r>
                  <a:rPr lang="es-MX" dirty="0"/>
                  <a:t>Teniendo un mecanismo generador de muestras provenientes de una variable aleatoria normal </a:t>
                </a:r>
                <a14:m>
                  <m:oMath xmlns:m="http://schemas.openxmlformats.org/officeDocument/2006/math">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𝑍</m:t>
                        </m:r>
                      </m:e>
                      <m:sub>
                        <m:r>
                          <a:rPr lang="es-MX" b="0" i="1" smtClean="0">
                            <a:latin typeface="Cambria Math" panose="02040503050406030204" pitchFamily="18" charset="0"/>
                          </a:rPr>
                          <m:t>1</m:t>
                        </m:r>
                      </m:sub>
                    </m:sSub>
                    <m:r>
                      <a:rPr lang="es-MX" b="0" i="1" smtClean="0">
                        <a:latin typeface="Cambria Math" panose="02040503050406030204" pitchFamily="18" charset="0"/>
                      </a:rPr>
                      <m:t>, </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𝑍</m:t>
                        </m:r>
                      </m:e>
                      <m:sub>
                        <m:r>
                          <a:rPr lang="es-MX" b="0" i="1" smtClean="0">
                            <a:latin typeface="Cambria Math" panose="02040503050406030204" pitchFamily="18" charset="0"/>
                          </a:rPr>
                          <m:t>2</m:t>
                        </m:r>
                      </m:sub>
                    </m:sSub>
                    <m:r>
                      <a:rPr lang="es-MX" b="0" i="1" smtClean="0">
                        <a:latin typeface="Cambria Math" panose="02040503050406030204" pitchFamily="18" charset="0"/>
                      </a:rPr>
                      <m:t>,…)</m:t>
                    </m:r>
                  </m:oMath>
                </a14:m>
                <a:r>
                  <a:rPr lang="es-MX" dirty="0"/>
                  <a:t>, podemos estimar el precio de un Call europeo con el siguiente algoritmo:</a:t>
                </a:r>
              </a:p>
              <a:p>
                <a:endParaRPr lang="es-MX" dirty="0"/>
              </a:p>
              <a:p>
                <a:pPr marL="0" indent="0">
                  <a:buNone/>
                </a:pPr>
                <a:endParaRPr lang="es-MX" dirty="0"/>
              </a:p>
            </p:txBody>
          </p:sp>
        </mc:Choice>
        <mc:Fallback xmlns="">
          <p:sp>
            <p:nvSpPr>
              <p:cNvPr id="5" name="Marcador de texto 4">
                <a:extLst>
                  <a:ext uri="{FF2B5EF4-FFF2-40B4-BE49-F238E27FC236}">
                    <a16:creationId xmlns:a16="http://schemas.microsoft.com/office/drawing/2014/main" id="{15138AD1-6A20-4DE9-9B04-9A8BF3A48986}"/>
                  </a:ext>
                </a:extLst>
              </p:cNvPr>
              <p:cNvSpPr>
                <a:spLocks noGrp="1" noRot="1" noChangeAspect="1" noMove="1" noResize="1" noEditPoints="1" noAdjustHandles="1" noChangeArrowheads="1" noChangeShapeType="1" noTextEdit="1"/>
              </p:cNvSpPr>
              <p:nvPr>
                <p:ph type="body" sz="quarter" idx="21"/>
              </p:nvPr>
            </p:nvSpPr>
            <p:spPr>
              <a:xfrm>
                <a:off x="488504" y="908720"/>
                <a:ext cx="8928992" cy="5472608"/>
              </a:xfrm>
              <a:blipFill>
                <a:blip r:embed="rId3"/>
                <a:stretch>
                  <a:fillRect l="-273" t="-334"/>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6" name="CuadroTexto 5">
                <a:extLst>
                  <a:ext uri="{FF2B5EF4-FFF2-40B4-BE49-F238E27FC236}">
                    <a16:creationId xmlns:a16="http://schemas.microsoft.com/office/drawing/2014/main" id="{285C641B-54D6-42C9-A7DC-CA7E916B9073}"/>
                  </a:ext>
                </a:extLst>
              </p:cNvPr>
              <p:cNvSpPr txBox="1"/>
              <p:nvPr/>
            </p:nvSpPr>
            <p:spPr>
              <a:xfrm>
                <a:off x="1064568" y="4509120"/>
                <a:ext cx="5688632" cy="2184316"/>
              </a:xfrm>
              <a:prstGeom prst="rect">
                <a:avLst/>
              </a:prstGeom>
              <a:noFill/>
            </p:spPr>
            <p:txBody>
              <a:bodyPr wrap="square" rtlCol="0">
                <a:spAutoFit/>
              </a:bodyPr>
              <a:lstStyle/>
              <a:p>
                <a:pPr marL="457200" indent="-457200" algn="l">
                  <a:buFont typeface="Arial" panose="020B0604020202020204" pitchFamily="34" charset="0"/>
                  <a:buChar char="•"/>
                </a:pPr>
                <a14:m>
                  <m:oMath xmlns:m="http://schemas.openxmlformats.org/officeDocument/2006/math">
                    <m:r>
                      <a:rPr lang="es-MX" sz="1800" b="0" i="1" smtClean="0">
                        <a:solidFill>
                          <a:schemeClr val="accent1"/>
                        </a:solidFill>
                        <a:latin typeface="Cambria Math" panose="02040503050406030204" pitchFamily="18" charset="0"/>
                      </a:rPr>
                      <m:t>𝑝𝑎𝑟𝑎</m:t>
                    </m:r>
                    <m:r>
                      <a:rPr lang="es-MX" sz="1800" b="0" i="1" smtClean="0">
                        <a:solidFill>
                          <a:schemeClr val="accent1"/>
                        </a:solidFill>
                        <a:latin typeface="Cambria Math" panose="02040503050406030204" pitchFamily="18" charset="0"/>
                      </a:rPr>
                      <m:t> </m:t>
                    </m:r>
                    <m:r>
                      <a:rPr lang="es-MX" sz="1800" b="0" i="1" smtClean="0">
                        <a:solidFill>
                          <a:schemeClr val="accent1"/>
                        </a:solidFill>
                        <a:latin typeface="Cambria Math" panose="02040503050406030204" pitchFamily="18" charset="0"/>
                      </a:rPr>
                      <m:t>𝑖</m:t>
                    </m:r>
                    <m:r>
                      <a:rPr lang="es-MX" sz="1800" b="0" i="1" smtClean="0">
                        <a:solidFill>
                          <a:schemeClr val="accent1"/>
                        </a:solidFill>
                        <a:latin typeface="Cambria Math" panose="02040503050406030204" pitchFamily="18" charset="0"/>
                      </a:rPr>
                      <m:t>=1,2,…,</m:t>
                    </m:r>
                    <m:r>
                      <a:rPr lang="es-MX" sz="1800" b="0" i="1" smtClean="0">
                        <a:solidFill>
                          <a:schemeClr val="accent1"/>
                        </a:solidFill>
                        <a:latin typeface="Cambria Math" panose="02040503050406030204" pitchFamily="18" charset="0"/>
                      </a:rPr>
                      <m:t>𝑛</m:t>
                    </m:r>
                  </m:oMath>
                </a14:m>
                <a:endParaRPr lang="es-MX" sz="1800" b="0" dirty="0">
                  <a:solidFill>
                    <a:schemeClr val="accent1"/>
                  </a:solidFill>
                </a:endParaRPr>
              </a:p>
              <a:p>
                <a:pPr marL="914400" lvl="1" indent="-457200" algn="l">
                  <a:buFont typeface="Arial" panose="020B0604020202020204" pitchFamily="34" charset="0"/>
                  <a:buChar char="•"/>
                </a:pPr>
                <a14:m>
                  <m:oMath xmlns:m="http://schemas.openxmlformats.org/officeDocument/2006/math">
                    <m:r>
                      <a:rPr lang="es-MX" sz="1800" b="0" i="1" smtClean="0">
                        <a:solidFill>
                          <a:schemeClr val="accent1"/>
                        </a:solidFill>
                        <a:latin typeface="Cambria Math" panose="02040503050406030204" pitchFamily="18" charset="0"/>
                      </a:rPr>
                      <m:t>𝑔𝑒𝑛𝑒𝑟𝑎𝑟</m:t>
                    </m:r>
                    <m:r>
                      <a:rPr lang="es-MX" sz="1800" b="0" i="1" smtClean="0">
                        <a:solidFill>
                          <a:schemeClr val="accent1"/>
                        </a:solidFill>
                        <a:latin typeface="Cambria Math" panose="02040503050406030204" pitchFamily="18" charset="0"/>
                      </a:rPr>
                      <m:t> </m:t>
                    </m:r>
                    <m:sSub>
                      <m:sSubPr>
                        <m:ctrlPr>
                          <a:rPr lang="es-MX" sz="1800" b="0" i="1" smtClean="0">
                            <a:solidFill>
                              <a:schemeClr val="accent1"/>
                            </a:solidFill>
                            <a:latin typeface="Cambria Math" panose="02040503050406030204" pitchFamily="18" charset="0"/>
                          </a:rPr>
                        </m:ctrlPr>
                      </m:sSubPr>
                      <m:e>
                        <m:r>
                          <a:rPr lang="es-MX" sz="1800" b="0" i="1" smtClean="0">
                            <a:solidFill>
                              <a:schemeClr val="accent1"/>
                            </a:solidFill>
                            <a:latin typeface="Cambria Math" panose="02040503050406030204" pitchFamily="18" charset="0"/>
                          </a:rPr>
                          <m:t>𝑍</m:t>
                        </m:r>
                      </m:e>
                      <m:sub>
                        <m:r>
                          <a:rPr lang="es-MX" sz="1800" b="0" i="1" smtClean="0">
                            <a:solidFill>
                              <a:schemeClr val="accent1"/>
                            </a:solidFill>
                            <a:latin typeface="Cambria Math" panose="02040503050406030204" pitchFamily="18" charset="0"/>
                          </a:rPr>
                          <m:t>𝑖</m:t>
                        </m:r>
                      </m:sub>
                    </m:sSub>
                  </m:oMath>
                </a14:m>
                <a:endParaRPr lang="es-MX" sz="1800" dirty="0">
                  <a:solidFill>
                    <a:schemeClr val="accent1"/>
                  </a:solidFill>
                </a:endParaRPr>
              </a:p>
              <a:p>
                <a:pPr marL="914400" lvl="1" indent="-457200" algn="l">
                  <a:buFont typeface="Arial" panose="020B0604020202020204" pitchFamily="34" charset="0"/>
                  <a:buChar char="•"/>
                </a:pPr>
                <a14:m>
                  <m:oMath xmlns:m="http://schemas.openxmlformats.org/officeDocument/2006/math">
                    <m:r>
                      <a:rPr lang="es-MX" sz="1800" b="0" i="1" smtClean="0">
                        <a:solidFill>
                          <a:schemeClr val="accent1"/>
                        </a:solidFill>
                        <a:latin typeface="Cambria Math" panose="02040503050406030204" pitchFamily="18" charset="0"/>
                      </a:rPr>
                      <m:t>𝑐𝑎𝑙𝑐𝑢𝑙𝑎𝑟</m:t>
                    </m:r>
                    <m:r>
                      <a:rPr lang="es-MX" sz="1800" b="0" i="1" smtClean="0">
                        <a:solidFill>
                          <a:schemeClr val="accent1"/>
                        </a:solidFill>
                        <a:latin typeface="Cambria Math" panose="02040503050406030204" pitchFamily="18" charset="0"/>
                      </a:rPr>
                      <m:t> </m:t>
                    </m:r>
                    <m:sSubSup>
                      <m:sSubSupPr>
                        <m:ctrlPr>
                          <a:rPr lang="es-MX" sz="1800" b="0" i="1" smtClean="0">
                            <a:solidFill>
                              <a:schemeClr val="accent1"/>
                            </a:solidFill>
                            <a:latin typeface="Cambria Math" panose="02040503050406030204" pitchFamily="18" charset="0"/>
                          </a:rPr>
                        </m:ctrlPr>
                      </m:sSubSupPr>
                      <m:e>
                        <m:r>
                          <a:rPr lang="es-MX" sz="1800" b="0" i="1" smtClean="0">
                            <a:solidFill>
                              <a:schemeClr val="accent1"/>
                            </a:solidFill>
                            <a:latin typeface="Cambria Math" panose="02040503050406030204" pitchFamily="18" charset="0"/>
                          </a:rPr>
                          <m:t>𝑆</m:t>
                        </m:r>
                      </m:e>
                      <m:sub>
                        <m:r>
                          <a:rPr lang="es-MX" sz="1800" b="0" i="1" smtClean="0">
                            <a:solidFill>
                              <a:schemeClr val="accent1"/>
                            </a:solidFill>
                            <a:latin typeface="Cambria Math" panose="02040503050406030204" pitchFamily="18" charset="0"/>
                          </a:rPr>
                          <m:t>𝑇</m:t>
                        </m:r>
                      </m:sub>
                      <m:sup>
                        <m:r>
                          <a:rPr lang="es-MX" sz="1800" b="0" i="1" smtClean="0">
                            <a:solidFill>
                              <a:schemeClr val="accent1"/>
                            </a:solidFill>
                            <a:latin typeface="Cambria Math" panose="02040503050406030204" pitchFamily="18" charset="0"/>
                          </a:rPr>
                          <m:t>𝑖</m:t>
                        </m:r>
                      </m:sup>
                    </m:sSubSup>
                    <m:r>
                      <a:rPr lang="es-MX" sz="1800" b="0" i="1" smtClean="0">
                        <a:solidFill>
                          <a:schemeClr val="accent1"/>
                        </a:solidFill>
                        <a:latin typeface="Cambria Math" panose="02040503050406030204" pitchFamily="18" charset="0"/>
                      </a:rPr>
                      <m:t>=</m:t>
                    </m:r>
                  </m:oMath>
                </a14:m>
                <a:r>
                  <a:rPr lang="es-MX" sz="1800" dirty="0">
                    <a:solidFill>
                      <a:schemeClr val="accent1"/>
                    </a:solidFill>
                  </a:rPr>
                  <a:t> </a:t>
                </a:r>
                <a14:m>
                  <m:oMath xmlns:m="http://schemas.openxmlformats.org/officeDocument/2006/math">
                    <m:sSub>
                      <m:sSubPr>
                        <m:ctrlPr>
                          <a:rPr lang="es-MX" sz="1800" i="1">
                            <a:solidFill>
                              <a:schemeClr val="accent1"/>
                            </a:solidFill>
                            <a:latin typeface="Cambria Math" panose="02040503050406030204" pitchFamily="18" charset="0"/>
                          </a:rPr>
                        </m:ctrlPr>
                      </m:sSubPr>
                      <m:e>
                        <m:r>
                          <a:rPr lang="es-MX" sz="1800" i="1">
                            <a:solidFill>
                              <a:schemeClr val="accent1"/>
                            </a:solidFill>
                            <a:latin typeface="Cambria Math" panose="02040503050406030204" pitchFamily="18" charset="0"/>
                          </a:rPr>
                          <m:t>𝑆</m:t>
                        </m:r>
                      </m:e>
                      <m:sub>
                        <m:r>
                          <a:rPr lang="es-MX" sz="1800" i="1">
                            <a:solidFill>
                              <a:schemeClr val="accent1"/>
                            </a:solidFill>
                            <a:latin typeface="Cambria Math" panose="02040503050406030204" pitchFamily="18" charset="0"/>
                          </a:rPr>
                          <m:t>0</m:t>
                        </m:r>
                      </m:sub>
                    </m:sSub>
                    <m:func>
                      <m:funcPr>
                        <m:ctrlPr>
                          <a:rPr lang="es-MX" sz="1800" i="1">
                            <a:solidFill>
                              <a:schemeClr val="accent1"/>
                            </a:solidFill>
                            <a:latin typeface="Cambria Math" panose="02040503050406030204" pitchFamily="18" charset="0"/>
                          </a:rPr>
                        </m:ctrlPr>
                      </m:funcPr>
                      <m:fName>
                        <m:r>
                          <m:rPr>
                            <m:sty m:val="p"/>
                          </m:rPr>
                          <a:rPr lang="es-MX" sz="1800">
                            <a:solidFill>
                              <a:schemeClr val="accent1"/>
                            </a:solidFill>
                            <a:latin typeface="Cambria Math" panose="02040503050406030204" pitchFamily="18" charset="0"/>
                          </a:rPr>
                          <m:t>exp</m:t>
                        </m:r>
                      </m:fName>
                      <m:e>
                        <m:d>
                          <m:dPr>
                            <m:ctrlPr>
                              <a:rPr lang="es-MX" sz="1800" i="1">
                                <a:solidFill>
                                  <a:schemeClr val="accent1"/>
                                </a:solidFill>
                                <a:latin typeface="Cambria Math" panose="02040503050406030204" pitchFamily="18" charset="0"/>
                              </a:rPr>
                            </m:ctrlPr>
                          </m:dPr>
                          <m:e>
                            <m:r>
                              <a:rPr lang="es-MX" sz="1800" i="1">
                                <a:solidFill>
                                  <a:schemeClr val="accent1"/>
                                </a:solidFill>
                                <a:latin typeface="Cambria Math" panose="02040503050406030204" pitchFamily="18" charset="0"/>
                              </a:rPr>
                              <m:t> </m:t>
                            </m:r>
                            <m:d>
                              <m:dPr>
                                <m:begChr m:val="["/>
                                <m:endChr m:val="]"/>
                                <m:ctrlPr>
                                  <a:rPr lang="es-MX" sz="1800" i="1">
                                    <a:solidFill>
                                      <a:schemeClr val="accent1"/>
                                    </a:solidFill>
                                    <a:latin typeface="Cambria Math" panose="02040503050406030204" pitchFamily="18" charset="0"/>
                                  </a:rPr>
                                </m:ctrlPr>
                              </m:dPr>
                              <m:e>
                                <m:r>
                                  <a:rPr lang="es-MX" sz="1800" i="1">
                                    <a:solidFill>
                                      <a:schemeClr val="accent1"/>
                                    </a:solidFill>
                                    <a:latin typeface="Cambria Math" panose="02040503050406030204" pitchFamily="18" charset="0"/>
                                  </a:rPr>
                                  <m:t>𝑟</m:t>
                                </m:r>
                                <m:r>
                                  <a:rPr lang="es-MX" sz="1800" i="1">
                                    <a:solidFill>
                                      <a:schemeClr val="accent1"/>
                                    </a:solidFill>
                                    <a:latin typeface="Cambria Math" panose="02040503050406030204" pitchFamily="18" charset="0"/>
                                  </a:rPr>
                                  <m:t>−</m:t>
                                </m:r>
                                <m:f>
                                  <m:fPr>
                                    <m:ctrlPr>
                                      <a:rPr lang="es-MX" sz="1800" i="1">
                                        <a:solidFill>
                                          <a:schemeClr val="accent1"/>
                                        </a:solidFill>
                                        <a:latin typeface="Cambria Math" panose="02040503050406030204" pitchFamily="18" charset="0"/>
                                      </a:rPr>
                                    </m:ctrlPr>
                                  </m:fPr>
                                  <m:num>
                                    <m:r>
                                      <a:rPr lang="es-MX" sz="1800" i="1">
                                        <a:solidFill>
                                          <a:schemeClr val="accent1"/>
                                        </a:solidFill>
                                        <a:latin typeface="Cambria Math" panose="02040503050406030204" pitchFamily="18" charset="0"/>
                                      </a:rPr>
                                      <m:t>1</m:t>
                                    </m:r>
                                  </m:num>
                                  <m:den>
                                    <m:r>
                                      <a:rPr lang="es-MX" sz="1800" i="1">
                                        <a:solidFill>
                                          <a:schemeClr val="accent1"/>
                                        </a:solidFill>
                                        <a:latin typeface="Cambria Math" panose="02040503050406030204" pitchFamily="18" charset="0"/>
                                      </a:rPr>
                                      <m:t>2</m:t>
                                    </m:r>
                                  </m:den>
                                </m:f>
                                <m:r>
                                  <a:rPr lang="es-MX" sz="1800" i="1">
                                    <a:solidFill>
                                      <a:schemeClr val="accent1"/>
                                    </a:solidFill>
                                    <a:latin typeface="Cambria Math" panose="02040503050406030204" pitchFamily="18" charset="0"/>
                                  </a:rPr>
                                  <m:t> </m:t>
                                </m:r>
                                <m:sSup>
                                  <m:sSupPr>
                                    <m:ctrlPr>
                                      <a:rPr lang="es-MX" sz="1800" i="1">
                                        <a:solidFill>
                                          <a:schemeClr val="accent1"/>
                                        </a:solidFill>
                                        <a:latin typeface="Cambria Math" panose="02040503050406030204" pitchFamily="18" charset="0"/>
                                      </a:rPr>
                                    </m:ctrlPr>
                                  </m:sSupPr>
                                  <m:e>
                                    <m:r>
                                      <a:rPr lang="es-MX" sz="1800" i="1">
                                        <a:solidFill>
                                          <a:schemeClr val="accent1"/>
                                        </a:solidFill>
                                        <a:latin typeface="Cambria Math" panose="02040503050406030204" pitchFamily="18" charset="0"/>
                                      </a:rPr>
                                      <m:t>𝜎</m:t>
                                    </m:r>
                                  </m:e>
                                  <m:sup>
                                    <m:r>
                                      <a:rPr lang="es-MX" sz="1800" i="1">
                                        <a:solidFill>
                                          <a:schemeClr val="accent1"/>
                                        </a:solidFill>
                                        <a:latin typeface="Cambria Math" panose="02040503050406030204" pitchFamily="18" charset="0"/>
                                      </a:rPr>
                                      <m:t>2</m:t>
                                    </m:r>
                                  </m:sup>
                                </m:sSup>
                              </m:e>
                            </m:d>
                            <m:r>
                              <a:rPr lang="es-MX" sz="1800" i="1">
                                <a:solidFill>
                                  <a:schemeClr val="accent1"/>
                                </a:solidFill>
                                <a:latin typeface="Cambria Math" panose="02040503050406030204" pitchFamily="18" charset="0"/>
                              </a:rPr>
                              <m:t>𝑇</m:t>
                            </m:r>
                            <m:r>
                              <a:rPr lang="es-MX" sz="1800" i="1">
                                <a:solidFill>
                                  <a:schemeClr val="accent1"/>
                                </a:solidFill>
                                <a:latin typeface="Cambria Math" panose="02040503050406030204" pitchFamily="18" charset="0"/>
                              </a:rPr>
                              <m:t>+</m:t>
                            </m:r>
                            <m:r>
                              <a:rPr lang="es-MX" sz="1800" i="1">
                                <a:solidFill>
                                  <a:schemeClr val="accent1"/>
                                </a:solidFill>
                                <a:latin typeface="Cambria Math" panose="02040503050406030204" pitchFamily="18" charset="0"/>
                              </a:rPr>
                              <m:t>𝜎</m:t>
                            </m:r>
                            <m:sSub>
                              <m:sSubPr>
                                <m:ctrlPr>
                                  <a:rPr lang="es-MX" sz="1800" b="0" i="1" smtClean="0">
                                    <a:solidFill>
                                      <a:schemeClr val="accent1"/>
                                    </a:solidFill>
                                    <a:latin typeface="Cambria Math" panose="02040503050406030204" pitchFamily="18" charset="0"/>
                                  </a:rPr>
                                </m:ctrlPr>
                              </m:sSubPr>
                              <m:e>
                                <m:r>
                                  <a:rPr lang="es-MX" sz="1800" i="1">
                                    <a:solidFill>
                                      <a:schemeClr val="accent1"/>
                                    </a:solidFill>
                                    <a:latin typeface="Cambria Math" panose="02040503050406030204" pitchFamily="18" charset="0"/>
                                  </a:rPr>
                                  <m:t>𝑍</m:t>
                                </m:r>
                              </m:e>
                              <m:sub>
                                <m:r>
                                  <a:rPr lang="es-MX" sz="1800" b="0" i="1" smtClean="0">
                                    <a:solidFill>
                                      <a:schemeClr val="accent1"/>
                                    </a:solidFill>
                                    <a:latin typeface="Cambria Math" panose="02040503050406030204" pitchFamily="18" charset="0"/>
                                  </a:rPr>
                                  <m:t>𝑖</m:t>
                                </m:r>
                              </m:sub>
                            </m:sSub>
                            <m:rad>
                              <m:radPr>
                                <m:degHide m:val="on"/>
                                <m:ctrlPr>
                                  <a:rPr lang="es-MX" sz="1800" i="1">
                                    <a:solidFill>
                                      <a:schemeClr val="accent1"/>
                                    </a:solidFill>
                                    <a:latin typeface="Cambria Math" panose="02040503050406030204" pitchFamily="18" charset="0"/>
                                  </a:rPr>
                                </m:ctrlPr>
                              </m:radPr>
                              <m:deg/>
                              <m:e>
                                <m:r>
                                  <a:rPr lang="es-MX" sz="1800" i="1">
                                    <a:solidFill>
                                      <a:schemeClr val="accent1"/>
                                    </a:solidFill>
                                    <a:latin typeface="Cambria Math" panose="02040503050406030204" pitchFamily="18" charset="0"/>
                                  </a:rPr>
                                  <m:t>𝑇</m:t>
                                </m:r>
                              </m:e>
                            </m:rad>
                            <m:r>
                              <a:rPr lang="es-MX" sz="1800" i="1">
                                <a:solidFill>
                                  <a:schemeClr val="accent1"/>
                                </a:solidFill>
                                <a:latin typeface="Cambria Math" panose="02040503050406030204" pitchFamily="18" charset="0"/>
                              </a:rPr>
                              <m:t> </m:t>
                            </m:r>
                          </m:e>
                        </m:d>
                      </m:e>
                    </m:func>
                  </m:oMath>
                </a14:m>
                <a:endParaRPr lang="es-MX" sz="1800" dirty="0">
                  <a:solidFill>
                    <a:schemeClr val="accent1"/>
                  </a:solidFill>
                </a:endParaRPr>
              </a:p>
              <a:p>
                <a:pPr marL="914400" lvl="1" indent="-457200" algn="l">
                  <a:buFont typeface="Arial" panose="020B0604020202020204" pitchFamily="34" charset="0"/>
                  <a:buChar char="•"/>
                </a:pPr>
                <a14:m>
                  <m:oMath xmlns:m="http://schemas.openxmlformats.org/officeDocument/2006/math">
                    <m:r>
                      <a:rPr lang="es-MX" sz="1800" b="0" i="1" smtClean="0">
                        <a:solidFill>
                          <a:schemeClr val="accent1"/>
                        </a:solidFill>
                        <a:latin typeface="Cambria Math" panose="02040503050406030204" pitchFamily="18" charset="0"/>
                      </a:rPr>
                      <m:t>𝑐𝑎𝑙𝑐𝑢𝑙𝑎𝑟</m:t>
                    </m:r>
                    <m:r>
                      <a:rPr lang="es-MX" sz="1800" b="0" i="1" smtClean="0">
                        <a:solidFill>
                          <a:schemeClr val="accent1"/>
                        </a:solidFill>
                        <a:latin typeface="Cambria Math" panose="02040503050406030204" pitchFamily="18" charset="0"/>
                      </a:rPr>
                      <m:t> </m:t>
                    </m:r>
                    <m:sSub>
                      <m:sSubPr>
                        <m:ctrlPr>
                          <a:rPr lang="es-MX" sz="1800" b="0" i="1" smtClean="0">
                            <a:solidFill>
                              <a:schemeClr val="accent1"/>
                            </a:solidFill>
                            <a:latin typeface="Cambria Math" panose="02040503050406030204" pitchFamily="18" charset="0"/>
                          </a:rPr>
                        </m:ctrlPr>
                      </m:sSubPr>
                      <m:e>
                        <m:r>
                          <a:rPr lang="es-MX" sz="1800" b="0" i="1" smtClean="0">
                            <a:solidFill>
                              <a:schemeClr val="accent1"/>
                            </a:solidFill>
                            <a:latin typeface="Cambria Math" panose="02040503050406030204" pitchFamily="18" charset="0"/>
                          </a:rPr>
                          <m:t>𝐶</m:t>
                        </m:r>
                      </m:e>
                      <m:sub>
                        <m:r>
                          <a:rPr lang="es-MX" sz="1800" b="0" i="1" smtClean="0">
                            <a:solidFill>
                              <a:schemeClr val="accent1"/>
                            </a:solidFill>
                            <a:latin typeface="Cambria Math" panose="02040503050406030204" pitchFamily="18" charset="0"/>
                          </a:rPr>
                          <m:t>𝑖</m:t>
                        </m:r>
                      </m:sub>
                    </m:sSub>
                    <m:r>
                      <a:rPr lang="es-MX" sz="1800" b="0" i="1" smtClean="0">
                        <a:solidFill>
                          <a:schemeClr val="accent1"/>
                        </a:solidFill>
                        <a:latin typeface="Cambria Math" panose="02040503050406030204" pitchFamily="18" charset="0"/>
                      </a:rPr>
                      <m:t>=</m:t>
                    </m:r>
                    <m:sSup>
                      <m:sSupPr>
                        <m:ctrlPr>
                          <a:rPr lang="es-MX" sz="1800" b="0" i="1" smtClean="0">
                            <a:solidFill>
                              <a:schemeClr val="accent1"/>
                            </a:solidFill>
                            <a:latin typeface="Cambria Math" panose="02040503050406030204" pitchFamily="18" charset="0"/>
                          </a:rPr>
                        </m:ctrlPr>
                      </m:sSupPr>
                      <m:e>
                        <m:r>
                          <a:rPr lang="es-MX" sz="1800" b="0" i="1" smtClean="0">
                            <a:solidFill>
                              <a:schemeClr val="accent1"/>
                            </a:solidFill>
                            <a:latin typeface="Cambria Math" panose="02040503050406030204" pitchFamily="18" charset="0"/>
                          </a:rPr>
                          <m:t>𝑒</m:t>
                        </m:r>
                      </m:e>
                      <m:sup>
                        <m:r>
                          <a:rPr lang="es-MX" sz="1800" b="0" i="1" smtClean="0">
                            <a:solidFill>
                              <a:schemeClr val="accent1"/>
                            </a:solidFill>
                            <a:latin typeface="Cambria Math" panose="02040503050406030204" pitchFamily="18" charset="0"/>
                          </a:rPr>
                          <m:t>−</m:t>
                        </m:r>
                        <m:r>
                          <a:rPr lang="es-MX" sz="1800" b="0" i="1" smtClean="0">
                            <a:solidFill>
                              <a:schemeClr val="accent1"/>
                            </a:solidFill>
                            <a:latin typeface="Cambria Math" panose="02040503050406030204" pitchFamily="18" charset="0"/>
                          </a:rPr>
                          <m:t>𝑟𝑇</m:t>
                        </m:r>
                      </m:sup>
                    </m:sSup>
                    <m:sSup>
                      <m:sSupPr>
                        <m:ctrlPr>
                          <a:rPr lang="es-MX" sz="1800" b="0" i="1" smtClean="0">
                            <a:solidFill>
                              <a:schemeClr val="accent1"/>
                            </a:solidFill>
                            <a:latin typeface="Cambria Math" panose="02040503050406030204" pitchFamily="18" charset="0"/>
                          </a:rPr>
                        </m:ctrlPr>
                      </m:sSupPr>
                      <m:e>
                        <m:d>
                          <m:dPr>
                            <m:ctrlPr>
                              <a:rPr lang="es-MX" sz="1800" b="0" i="1" smtClean="0">
                                <a:solidFill>
                                  <a:schemeClr val="accent1"/>
                                </a:solidFill>
                                <a:latin typeface="Cambria Math" panose="02040503050406030204" pitchFamily="18" charset="0"/>
                              </a:rPr>
                            </m:ctrlPr>
                          </m:dPr>
                          <m:e>
                            <m:sSubSup>
                              <m:sSubSupPr>
                                <m:ctrlPr>
                                  <a:rPr lang="es-MX" sz="1800" b="0" i="1" smtClean="0">
                                    <a:solidFill>
                                      <a:schemeClr val="accent1"/>
                                    </a:solidFill>
                                    <a:latin typeface="Cambria Math" panose="02040503050406030204" pitchFamily="18" charset="0"/>
                                  </a:rPr>
                                </m:ctrlPr>
                              </m:sSubSupPr>
                              <m:e>
                                <m:r>
                                  <a:rPr lang="es-MX" sz="1800" b="0" i="1" smtClean="0">
                                    <a:solidFill>
                                      <a:schemeClr val="accent1"/>
                                    </a:solidFill>
                                    <a:latin typeface="Cambria Math" panose="02040503050406030204" pitchFamily="18" charset="0"/>
                                  </a:rPr>
                                  <m:t>𝑆</m:t>
                                </m:r>
                              </m:e>
                              <m:sub>
                                <m:r>
                                  <a:rPr lang="es-MX" sz="1800" b="0" i="1" smtClean="0">
                                    <a:solidFill>
                                      <a:schemeClr val="accent1"/>
                                    </a:solidFill>
                                    <a:latin typeface="Cambria Math" panose="02040503050406030204" pitchFamily="18" charset="0"/>
                                  </a:rPr>
                                  <m:t>𝑇</m:t>
                                </m:r>
                              </m:sub>
                              <m:sup>
                                <m:r>
                                  <a:rPr lang="es-MX" sz="1800" b="0" i="1" smtClean="0">
                                    <a:solidFill>
                                      <a:schemeClr val="accent1"/>
                                    </a:solidFill>
                                    <a:latin typeface="Cambria Math" panose="02040503050406030204" pitchFamily="18" charset="0"/>
                                  </a:rPr>
                                  <m:t>𝑖</m:t>
                                </m:r>
                              </m:sup>
                            </m:sSubSup>
                            <m:r>
                              <a:rPr lang="es-MX" sz="1800" b="0" i="1" smtClean="0">
                                <a:solidFill>
                                  <a:schemeClr val="accent1"/>
                                </a:solidFill>
                                <a:latin typeface="Cambria Math" panose="02040503050406030204" pitchFamily="18" charset="0"/>
                              </a:rPr>
                              <m:t>−</m:t>
                            </m:r>
                            <m:r>
                              <a:rPr lang="es-MX" sz="1800" b="0" i="1" smtClean="0">
                                <a:solidFill>
                                  <a:schemeClr val="accent1"/>
                                </a:solidFill>
                                <a:latin typeface="Cambria Math" panose="02040503050406030204" pitchFamily="18" charset="0"/>
                              </a:rPr>
                              <m:t>𝐾</m:t>
                            </m:r>
                          </m:e>
                        </m:d>
                      </m:e>
                      <m:sup>
                        <m:r>
                          <a:rPr lang="es-MX" sz="1800" b="0" i="1" smtClean="0">
                            <a:solidFill>
                              <a:schemeClr val="accent1"/>
                            </a:solidFill>
                            <a:latin typeface="Cambria Math" panose="02040503050406030204" pitchFamily="18" charset="0"/>
                          </a:rPr>
                          <m:t>+</m:t>
                        </m:r>
                      </m:sup>
                    </m:sSup>
                    <m:r>
                      <a:rPr lang="es-MX" sz="1800" b="0" i="1" smtClean="0">
                        <a:solidFill>
                          <a:schemeClr val="accent1"/>
                        </a:solidFill>
                        <a:latin typeface="Cambria Math" panose="02040503050406030204" pitchFamily="18" charset="0"/>
                      </a:rPr>
                      <m:t>  </m:t>
                    </m:r>
                  </m:oMath>
                </a14:m>
                <a:endParaRPr lang="es-MX" sz="1800" dirty="0">
                  <a:solidFill>
                    <a:schemeClr val="accent1"/>
                  </a:solidFill>
                </a:endParaRPr>
              </a:p>
              <a:p>
                <a:pPr marL="457200" indent="-457200" algn="l">
                  <a:buFont typeface="Arial" panose="020B0604020202020204" pitchFamily="34" charset="0"/>
                  <a:buChar char="•"/>
                </a:pPr>
                <a14:m>
                  <m:oMath xmlns:m="http://schemas.openxmlformats.org/officeDocument/2006/math">
                    <m:r>
                      <a:rPr lang="es-MX" sz="1800" b="0" i="1" smtClean="0">
                        <a:solidFill>
                          <a:schemeClr val="accent1"/>
                        </a:solidFill>
                        <a:latin typeface="Cambria Math" panose="02040503050406030204" pitchFamily="18" charset="0"/>
                      </a:rPr>
                      <m:t>𝑐𝑎𝑙𝑐𝑢𝑙𝑎𝑟</m:t>
                    </m:r>
                    <m:r>
                      <a:rPr lang="es-MX" sz="1800" b="0" i="1" smtClean="0">
                        <a:solidFill>
                          <a:schemeClr val="accent1"/>
                        </a:solidFill>
                        <a:latin typeface="Cambria Math" panose="02040503050406030204" pitchFamily="18" charset="0"/>
                      </a:rPr>
                      <m:t> </m:t>
                    </m:r>
                    <m:sSub>
                      <m:sSubPr>
                        <m:ctrlPr>
                          <a:rPr lang="es-MX" sz="1800" b="0" i="1" smtClean="0">
                            <a:solidFill>
                              <a:schemeClr val="accent1"/>
                            </a:solidFill>
                            <a:latin typeface="Cambria Math" panose="02040503050406030204" pitchFamily="18" charset="0"/>
                          </a:rPr>
                        </m:ctrlPr>
                      </m:sSubPr>
                      <m:e>
                        <m:acc>
                          <m:accPr>
                            <m:chr m:val="̂"/>
                            <m:ctrlPr>
                              <a:rPr lang="es-MX" sz="1800" b="0" i="1" smtClean="0">
                                <a:solidFill>
                                  <a:schemeClr val="accent1"/>
                                </a:solidFill>
                                <a:latin typeface="Cambria Math" panose="02040503050406030204" pitchFamily="18" charset="0"/>
                              </a:rPr>
                            </m:ctrlPr>
                          </m:accPr>
                          <m:e>
                            <m:r>
                              <a:rPr lang="es-MX" sz="1800" b="0" i="1" smtClean="0">
                                <a:solidFill>
                                  <a:schemeClr val="accent1"/>
                                </a:solidFill>
                                <a:latin typeface="Cambria Math" panose="02040503050406030204" pitchFamily="18" charset="0"/>
                              </a:rPr>
                              <m:t>𝐶</m:t>
                            </m:r>
                          </m:e>
                        </m:acc>
                      </m:e>
                      <m:sub>
                        <m:r>
                          <a:rPr lang="es-MX" sz="1800" b="0" i="1" smtClean="0">
                            <a:solidFill>
                              <a:schemeClr val="accent1"/>
                            </a:solidFill>
                            <a:latin typeface="Cambria Math" panose="02040503050406030204" pitchFamily="18" charset="0"/>
                          </a:rPr>
                          <m:t>𝑛</m:t>
                        </m:r>
                      </m:sub>
                    </m:sSub>
                    <m:r>
                      <a:rPr lang="es-MX" sz="1800" b="0" i="1" smtClean="0">
                        <a:solidFill>
                          <a:schemeClr val="accent1"/>
                        </a:solidFill>
                        <a:latin typeface="Cambria Math" panose="02040503050406030204" pitchFamily="18" charset="0"/>
                      </a:rPr>
                      <m:t>=</m:t>
                    </m:r>
                    <m:nary>
                      <m:naryPr>
                        <m:chr m:val="∑"/>
                        <m:ctrlPr>
                          <a:rPr lang="es-MX" sz="1800" b="0" i="1" smtClean="0">
                            <a:solidFill>
                              <a:schemeClr val="accent1"/>
                            </a:solidFill>
                            <a:latin typeface="Cambria Math" panose="02040503050406030204" pitchFamily="18" charset="0"/>
                          </a:rPr>
                        </m:ctrlPr>
                      </m:naryPr>
                      <m:sub>
                        <m:r>
                          <m:rPr>
                            <m:brk m:alnAt="23"/>
                          </m:rPr>
                          <a:rPr lang="es-MX" sz="1800" b="0" i="1" smtClean="0">
                            <a:solidFill>
                              <a:schemeClr val="accent1"/>
                            </a:solidFill>
                            <a:latin typeface="Cambria Math" panose="02040503050406030204" pitchFamily="18" charset="0"/>
                          </a:rPr>
                          <m:t>𝑖</m:t>
                        </m:r>
                        <m:r>
                          <a:rPr lang="es-MX" sz="1800" b="0" i="1" smtClean="0">
                            <a:solidFill>
                              <a:schemeClr val="accent1"/>
                            </a:solidFill>
                            <a:latin typeface="Cambria Math" panose="02040503050406030204" pitchFamily="18" charset="0"/>
                          </a:rPr>
                          <m:t>=1</m:t>
                        </m:r>
                      </m:sub>
                      <m:sup>
                        <m:r>
                          <a:rPr lang="es-MX" sz="1800" b="0" i="1" smtClean="0">
                            <a:solidFill>
                              <a:schemeClr val="accent1"/>
                            </a:solidFill>
                            <a:latin typeface="Cambria Math" panose="02040503050406030204" pitchFamily="18" charset="0"/>
                          </a:rPr>
                          <m:t>𝑛</m:t>
                        </m:r>
                      </m:sup>
                      <m:e>
                        <m:f>
                          <m:fPr>
                            <m:ctrlPr>
                              <a:rPr lang="es-MX" sz="1800" b="0" i="1" smtClean="0">
                                <a:solidFill>
                                  <a:schemeClr val="accent1"/>
                                </a:solidFill>
                                <a:latin typeface="Cambria Math" panose="02040503050406030204" pitchFamily="18" charset="0"/>
                              </a:rPr>
                            </m:ctrlPr>
                          </m:fPr>
                          <m:num>
                            <m:sSub>
                              <m:sSubPr>
                                <m:ctrlPr>
                                  <a:rPr lang="es-MX" sz="1800" b="0" i="1" smtClean="0">
                                    <a:solidFill>
                                      <a:schemeClr val="accent1"/>
                                    </a:solidFill>
                                    <a:latin typeface="Cambria Math" panose="02040503050406030204" pitchFamily="18" charset="0"/>
                                  </a:rPr>
                                </m:ctrlPr>
                              </m:sSubPr>
                              <m:e>
                                <m:r>
                                  <a:rPr lang="es-MX" sz="1800" b="0" i="1" smtClean="0">
                                    <a:solidFill>
                                      <a:schemeClr val="accent1"/>
                                    </a:solidFill>
                                    <a:latin typeface="Cambria Math" panose="02040503050406030204" pitchFamily="18" charset="0"/>
                                  </a:rPr>
                                  <m:t>𝐶</m:t>
                                </m:r>
                              </m:e>
                              <m:sub>
                                <m:r>
                                  <a:rPr lang="es-MX" sz="1800" b="0" i="1" smtClean="0">
                                    <a:solidFill>
                                      <a:schemeClr val="accent1"/>
                                    </a:solidFill>
                                    <a:latin typeface="Cambria Math" panose="02040503050406030204" pitchFamily="18" charset="0"/>
                                  </a:rPr>
                                  <m:t>𝑖</m:t>
                                </m:r>
                              </m:sub>
                            </m:sSub>
                          </m:num>
                          <m:den>
                            <m:r>
                              <a:rPr lang="es-MX" sz="1800" b="0" i="1" smtClean="0">
                                <a:solidFill>
                                  <a:schemeClr val="accent1"/>
                                </a:solidFill>
                                <a:latin typeface="Cambria Math" panose="02040503050406030204" pitchFamily="18" charset="0"/>
                              </a:rPr>
                              <m:t>𝑛</m:t>
                            </m:r>
                          </m:den>
                        </m:f>
                      </m:e>
                    </m:nary>
                  </m:oMath>
                </a14:m>
                <a:endParaRPr lang="es-MX" sz="1800" b="0" dirty="0"/>
              </a:p>
              <a:p>
                <a:pPr marL="457200" indent="-457200">
                  <a:buFont typeface="Arial" panose="020B0604020202020204" pitchFamily="34" charset="0"/>
                  <a:buChar char="•"/>
                </a:pPr>
                <a:endParaRPr lang="es-MX" b="0" dirty="0"/>
              </a:p>
            </p:txBody>
          </p:sp>
        </mc:Choice>
        <mc:Fallback xmlns="">
          <p:sp>
            <p:nvSpPr>
              <p:cNvPr id="6" name="CuadroTexto 5">
                <a:extLst>
                  <a:ext uri="{FF2B5EF4-FFF2-40B4-BE49-F238E27FC236}">
                    <a16:creationId xmlns:a16="http://schemas.microsoft.com/office/drawing/2014/main" id="{285C641B-54D6-42C9-A7DC-CA7E916B9073}"/>
                  </a:ext>
                </a:extLst>
              </p:cNvPr>
              <p:cNvSpPr txBox="1">
                <a:spLocks noRot="1" noChangeAspect="1" noMove="1" noResize="1" noEditPoints="1" noAdjustHandles="1" noChangeArrowheads="1" noChangeShapeType="1" noTextEdit="1"/>
              </p:cNvSpPr>
              <p:nvPr/>
            </p:nvSpPr>
            <p:spPr>
              <a:xfrm>
                <a:off x="1064568" y="4509120"/>
                <a:ext cx="5688632" cy="2184316"/>
              </a:xfrm>
              <a:prstGeom prst="rect">
                <a:avLst/>
              </a:prstGeom>
              <a:blipFill>
                <a:blip r:embed="rId4"/>
                <a:stretch>
                  <a:fillRect l="-750" t="-559" b="-11453"/>
                </a:stretch>
              </a:blipFill>
            </p:spPr>
            <p:txBody>
              <a:bodyPr/>
              <a:lstStyle/>
              <a:p>
                <a:r>
                  <a:rPr lang="es-MX">
                    <a:noFill/>
                  </a:rPr>
                  <a:t> </a:t>
                </a:r>
              </a:p>
            </p:txBody>
          </p:sp>
        </mc:Fallback>
      </mc:AlternateContent>
    </p:spTree>
    <p:extLst>
      <p:ext uri="{BB962C8B-B14F-4D97-AF65-F5344CB8AC3E}">
        <p14:creationId xmlns:p14="http://schemas.microsoft.com/office/powerpoint/2010/main" val="5918790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83D02496-975D-405F-80A5-31D503831A1C}"/>
              </a:ext>
            </a:extLst>
          </p:cNvPr>
          <p:cNvSpPr>
            <a:spLocks noGrp="1"/>
          </p:cNvSpPr>
          <p:nvPr>
            <p:ph type="sldNum" sz="quarter" idx="14"/>
          </p:nvPr>
        </p:nvSpPr>
        <p:spPr/>
        <p:txBody>
          <a:bodyPr/>
          <a:lstStyle/>
          <a:p>
            <a:pPr>
              <a:defRPr/>
            </a:pPr>
            <a:fld id="{56623650-3B47-4B5A-8680-D8ACAC37BA74}" type="slidenum">
              <a:rPr lang="en-GB" smtClean="0"/>
              <a:pPr>
                <a:defRPr/>
              </a:pPr>
              <a:t>5</a:t>
            </a:fld>
            <a:endParaRPr lang="en-GB"/>
          </a:p>
        </p:txBody>
      </p:sp>
      <p:pic>
        <p:nvPicPr>
          <p:cNvPr id="6" name="Imagen 5">
            <a:extLst>
              <a:ext uri="{FF2B5EF4-FFF2-40B4-BE49-F238E27FC236}">
                <a16:creationId xmlns:a16="http://schemas.microsoft.com/office/drawing/2014/main" id="{5D4FF648-10EE-4460-855E-AE17D2362C5E}"/>
              </a:ext>
            </a:extLst>
          </p:cNvPr>
          <p:cNvPicPr>
            <a:picLocks noChangeAspect="1"/>
          </p:cNvPicPr>
          <p:nvPr/>
        </p:nvPicPr>
        <p:blipFill>
          <a:blip r:embed="rId2"/>
          <a:stretch>
            <a:fillRect/>
          </a:stretch>
        </p:blipFill>
        <p:spPr>
          <a:xfrm>
            <a:off x="0" y="1049445"/>
            <a:ext cx="9906000" cy="4759110"/>
          </a:xfrm>
          <a:prstGeom prst="rect">
            <a:avLst/>
          </a:prstGeom>
        </p:spPr>
      </p:pic>
    </p:spTree>
    <p:extLst>
      <p:ext uri="{BB962C8B-B14F-4D97-AF65-F5344CB8AC3E}">
        <p14:creationId xmlns:p14="http://schemas.microsoft.com/office/powerpoint/2010/main" val="37203841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D0423D29-7069-447C-B91D-39E6DBF2898C}"/>
              </a:ext>
            </a:extLst>
          </p:cNvPr>
          <p:cNvSpPr>
            <a:spLocks noGrp="1"/>
          </p:cNvSpPr>
          <p:nvPr>
            <p:ph type="sldNum" sz="quarter" idx="14"/>
          </p:nvPr>
        </p:nvSpPr>
        <p:spPr/>
        <p:txBody>
          <a:bodyPr/>
          <a:lstStyle/>
          <a:p>
            <a:pPr>
              <a:defRPr/>
            </a:pPr>
            <a:fld id="{56623650-3B47-4B5A-8680-D8ACAC37BA74}" type="slidenum">
              <a:rPr lang="en-GB" smtClean="0"/>
              <a:pPr>
                <a:defRPr/>
              </a:pPr>
              <a:t>50</a:t>
            </a:fld>
            <a:endParaRPr lang="en-GB"/>
          </a:p>
        </p:txBody>
      </p:sp>
      <p:sp>
        <p:nvSpPr>
          <p:cNvPr id="3" name="Título 2">
            <a:extLst>
              <a:ext uri="{FF2B5EF4-FFF2-40B4-BE49-F238E27FC236}">
                <a16:creationId xmlns:a16="http://schemas.microsoft.com/office/drawing/2014/main" id="{0F05DE6E-283D-418C-A968-12354722FFB3}"/>
              </a:ext>
            </a:extLst>
          </p:cNvPr>
          <p:cNvSpPr>
            <a:spLocks noGrp="1"/>
          </p:cNvSpPr>
          <p:nvPr>
            <p:ph type="title"/>
          </p:nvPr>
        </p:nvSpPr>
        <p:spPr>
          <a:xfrm>
            <a:off x="488504" y="1052736"/>
            <a:ext cx="8857108" cy="936104"/>
          </a:xfrm>
          <a:prstGeom prst="rect">
            <a:avLst/>
          </a:prstGeom>
        </p:spPr>
        <p:txBody>
          <a:bodyPr/>
          <a:lstStyle/>
          <a:p>
            <a:r>
              <a:rPr lang="es-MX" dirty="0"/>
              <a:t>Resultados</a:t>
            </a:r>
          </a:p>
        </p:txBody>
      </p:sp>
      <p:sp>
        <p:nvSpPr>
          <p:cNvPr id="4" name="Marcador de texto 3">
            <a:extLst>
              <a:ext uri="{FF2B5EF4-FFF2-40B4-BE49-F238E27FC236}">
                <a16:creationId xmlns:a16="http://schemas.microsoft.com/office/drawing/2014/main" id="{0888CC77-5A4D-4ACA-87BF-471366130908}"/>
              </a:ext>
            </a:extLst>
          </p:cNvPr>
          <p:cNvSpPr>
            <a:spLocks noGrp="1"/>
          </p:cNvSpPr>
          <p:nvPr>
            <p:ph type="body" sz="quarter" idx="20"/>
          </p:nvPr>
        </p:nvSpPr>
        <p:spPr/>
        <p:txBody>
          <a:bodyPr/>
          <a:lstStyle/>
          <a:p>
            <a:endParaRPr lang="es-MX"/>
          </a:p>
        </p:txBody>
      </p:sp>
      <p:pic>
        <p:nvPicPr>
          <p:cNvPr id="10" name="Imagen 9">
            <a:extLst>
              <a:ext uri="{FF2B5EF4-FFF2-40B4-BE49-F238E27FC236}">
                <a16:creationId xmlns:a16="http://schemas.microsoft.com/office/drawing/2014/main" id="{B1A3FD46-21AB-4017-A1F2-57F1C24F4B2F}"/>
              </a:ext>
            </a:extLst>
          </p:cNvPr>
          <p:cNvPicPr>
            <a:picLocks noChangeAspect="1"/>
          </p:cNvPicPr>
          <p:nvPr/>
        </p:nvPicPr>
        <p:blipFill>
          <a:blip r:embed="rId2"/>
          <a:stretch>
            <a:fillRect/>
          </a:stretch>
        </p:blipFill>
        <p:spPr>
          <a:xfrm>
            <a:off x="5457056" y="2276871"/>
            <a:ext cx="4065861" cy="2952328"/>
          </a:xfrm>
          <a:prstGeom prst="rect">
            <a:avLst/>
          </a:prstGeom>
        </p:spPr>
      </p:pic>
      <p:pic>
        <p:nvPicPr>
          <p:cNvPr id="11" name="Imagen 10">
            <a:extLst>
              <a:ext uri="{FF2B5EF4-FFF2-40B4-BE49-F238E27FC236}">
                <a16:creationId xmlns:a16="http://schemas.microsoft.com/office/drawing/2014/main" id="{EDCAC184-D801-4F48-A884-9C04F75B372F}"/>
              </a:ext>
            </a:extLst>
          </p:cNvPr>
          <p:cNvPicPr>
            <a:picLocks noChangeAspect="1"/>
          </p:cNvPicPr>
          <p:nvPr/>
        </p:nvPicPr>
        <p:blipFill>
          <a:blip r:embed="rId3"/>
          <a:stretch>
            <a:fillRect/>
          </a:stretch>
        </p:blipFill>
        <p:spPr>
          <a:xfrm>
            <a:off x="383083" y="2700522"/>
            <a:ext cx="4848225" cy="2105025"/>
          </a:xfrm>
          <a:prstGeom prst="rect">
            <a:avLst/>
          </a:prstGeom>
        </p:spPr>
      </p:pic>
    </p:spTree>
    <p:extLst>
      <p:ext uri="{BB962C8B-B14F-4D97-AF65-F5344CB8AC3E}">
        <p14:creationId xmlns:p14="http://schemas.microsoft.com/office/powerpoint/2010/main" val="37857381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8DEFA574-7814-4549-849D-B000E525C5D3}"/>
              </a:ext>
            </a:extLst>
          </p:cNvPr>
          <p:cNvSpPr>
            <a:spLocks noGrp="1"/>
          </p:cNvSpPr>
          <p:nvPr>
            <p:ph type="sldNum" sz="quarter" idx="14"/>
          </p:nvPr>
        </p:nvSpPr>
        <p:spPr/>
        <p:txBody>
          <a:bodyPr/>
          <a:lstStyle/>
          <a:p>
            <a:pPr>
              <a:defRPr/>
            </a:pPr>
            <a:fld id="{56623650-3B47-4B5A-8680-D8ACAC37BA74}" type="slidenum">
              <a:rPr lang="en-GB" smtClean="0"/>
              <a:pPr>
                <a:defRPr/>
              </a:pPr>
              <a:t>51</a:t>
            </a:fld>
            <a:endParaRPr lang="en-GB"/>
          </a:p>
        </p:txBody>
      </p:sp>
      <p:sp>
        <p:nvSpPr>
          <p:cNvPr id="3" name="Título 2">
            <a:extLst>
              <a:ext uri="{FF2B5EF4-FFF2-40B4-BE49-F238E27FC236}">
                <a16:creationId xmlns:a16="http://schemas.microsoft.com/office/drawing/2014/main" id="{B3832898-E88A-41B9-9F2C-66740B3F4C68}"/>
              </a:ext>
            </a:extLst>
          </p:cNvPr>
          <p:cNvSpPr>
            <a:spLocks noGrp="1"/>
          </p:cNvSpPr>
          <p:nvPr>
            <p:ph type="title"/>
          </p:nvPr>
        </p:nvSpPr>
        <p:spPr>
          <a:xfrm>
            <a:off x="488504" y="1664804"/>
            <a:ext cx="8857108" cy="3528392"/>
          </a:xfrm>
          <a:prstGeom prst="rect">
            <a:avLst/>
          </a:prstGeom>
        </p:spPr>
        <p:txBody>
          <a:bodyPr/>
          <a:lstStyle/>
          <a:p>
            <a:r>
              <a:rPr lang="es-MX" dirty="0"/>
              <a:t>¿Podrá implementarse el algoritmo utilizando solamente funciones vectoriales y no usar ciclos?</a:t>
            </a:r>
            <a:br>
              <a:rPr lang="es-MX" dirty="0"/>
            </a:br>
            <a:br>
              <a:rPr lang="es-MX" dirty="0"/>
            </a:br>
            <a:r>
              <a:rPr lang="es-MX" dirty="0"/>
              <a:t>¿Podrá modificarse el algoritmo para valuar otro tipo de opciones como asiáticas o </a:t>
            </a:r>
            <a:r>
              <a:rPr lang="es-MX" dirty="0" err="1"/>
              <a:t>Lookback</a:t>
            </a:r>
            <a:r>
              <a:rPr lang="es-MX" dirty="0"/>
              <a:t>?</a:t>
            </a:r>
          </a:p>
        </p:txBody>
      </p:sp>
    </p:spTree>
    <p:extLst>
      <p:ext uri="{BB962C8B-B14F-4D97-AF65-F5344CB8AC3E}">
        <p14:creationId xmlns:p14="http://schemas.microsoft.com/office/powerpoint/2010/main" val="36903632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0A45EE2-AA53-4D79-AFD3-B70CA1D4E86B}"/>
              </a:ext>
            </a:extLst>
          </p:cNvPr>
          <p:cNvSpPr>
            <a:spLocks noGrp="1"/>
          </p:cNvSpPr>
          <p:nvPr>
            <p:ph type="sldNum" sz="quarter" idx="14"/>
          </p:nvPr>
        </p:nvSpPr>
        <p:spPr/>
        <p:txBody>
          <a:bodyPr/>
          <a:lstStyle/>
          <a:p>
            <a:pPr>
              <a:defRPr/>
            </a:pPr>
            <a:fld id="{56623650-3B47-4B5A-8680-D8ACAC37BA74}" type="slidenum">
              <a:rPr lang="en-GB" smtClean="0"/>
              <a:pPr>
                <a:defRPr/>
              </a:pPr>
              <a:t>52</a:t>
            </a:fld>
            <a:endParaRPr lang="en-GB"/>
          </a:p>
        </p:txBody>
      </p:sp>
      <p:sp>
        <p:nvSpPr>
          <p:cNvPr id="3" name="Título 2">
            <a:extLst>
              <a:ext uri="{FF2B5EF4-FFF2-40B4-BE49-F238E27FC236}">
                <a16:creationId xmlns:a16="http://schemas.microsoft.com/office/drawing/2014/main" id="{18E5D46E-E972-4D27-A76D-D07DC679C465}"/>
              </a:ext>
            </a:extLst>
          </p:cNvPr>
          <p:cNvSpPr>
            <a:spLocks noGrp="1"/>
          </p:cNvSpPr>
          <p:nvPr>
            <p:ph type="title"/>
          </p:nvPr>
        </p:nvSpPr>
        <p:spPr>
          <a:xfrm>
            <a:off x="488504" y="1052736"/>
            <a:ext cx="8857108" cy="936104"/>
          </a:xfrm>
          <a:prstGeom prst="rect">
            <a:avLst/>
          </a:prstGeom>
        </p:spPr>
        <p:txBody>
          <a:bodyPr/>
          <a:lstStyle/>
          <a:p>
            <a:r>
              <a:rPr lang="es-MX" dirty="0"/>
              <a:t>Pandas</a:t>
            </a:r>
          </a:p>
        </p:txBody>
      </p:sp>
      <p:sp>
        <p:nvSpPr>
          <p:cNvPr id="5" name="Marcador de texto 4">
            <a:extLst>
              <a:ext uri="{FF2B5EF4-FFF2-40B4-BE49-F238E27FC236}">
                <a16:creationId xmlns:a16="http://schemas.microsoft.com/office/drawing/2014/main" id="{7D905709-F9CA-4A55-A464-D4E4E3385837}"/>
              </a:ext>
            </a:extLst>
          </p:cNvPr>
          <p:cNvSpPr>
            <a:spLocks noGrp="1"/>
          </p:cNvSpPr>
          <p:nvPr>
            <p:ph type="body" sz="quarter" idx="21"/>
          </p:nvPr>
        </p:nvSpPr>
        <p:spPr>
          <a:xfrm>
            <a:off x="488504" y="2132856"/>
            <a:ext cx="8928992" cy="3960440"/>
          </a:xfrm>
        </p:spPr>
        <p:txBody>
          <a:bodyPr/>
          <a:lstStyle/>
          <a:p>
            <a:pPr algn="just"/>
            <a:r>
              <a:rPr lang="es-MX" dirty="0"/>
              <a:t>Pandas es una librería de Python open </a:t>
            </a:r>
            <a:r>
              <a:rPr lang="es-MX" dirty="0" err="1"/>
              <a:t>source</a:t>
            </a:r>
            <a:r>
              <a:rPr lang="es-MX" dirty="0"/>
              <a:t>.</a:t>
            </a:r>
          </a:p>
          <a:p>
            <a:pPr marL="0" indent="0" algn="just">
              <a:buNone/>
            </a:pPr>
            <a:endParaRPr lang="es-MX" dirty="0"/>
          </a:p>
          <a:p>
            <a:pPr algn="just"/>
            <a:r>
              <a:rPr lang="es-MX" dirty="0"/>
              <a:t>Ampliamente utilizada para manipular estructuras de datos, así como analizarlos.</a:t>
            </a:r>
          </a:p>
          <a:p>
            <a:pPr algn="just"/>
            <a:endParaRPr lang="es-MX" dirty="0"/>
          </a:p>
          <a:p>
            <a:pPr algn="just"/>
            <a:r>
              <a:rPr lang="es-ES" dirty="0"/>
              <a:t>Python ha sido durante mucho tiempo excelente para la mezcla y preparación de datos, pero no tanto para el análisis y modelado de datos. </a:t>
            </a:r>
            <a:r>
              <a:rPr lang="es-ES" i="1" dirty="0"/>
              <a:t>pandas</a:t>
            </a:r>
            <a:r>
              <a:rPr lang="es-ES" dirty="0"/>
              <a:t> ayuda a llenar este vacío, permitiéndole llevar a cabo todo su flujo de trabajo de análisis de datos en Python sin tener que cambiar a un lenguaje más específico de dominio como R.</a:t>
            </a:r>
          </a:p>
          <a:p>
            <a:pPr algn="just"/>
            <a:endParaRPr lang="es-ES" dirty="0"/>
          </a:p>
          <a:p>
            <a:pPr algn="just"/>
            <a:r>
              <a:rPr lang="es-ES" dirty="0"/>
              <a:t>Una de las principales cualidades de Pandas es el fácil manejo de las series temporales, ya que podemos manipularlas de forma muy sencilla para varios de nuestros propósitos.</a:t>
            </a:r>
          </a:p>
          <a:p>
            <a:endParaRPr lang="es-MX" dirty="0"/>
          </a:p>
          <a:p>
            <a:r>
              <a:rPr lang="es-MX" dirty="0"/>
              <a:t>La documentación oficial se encuentra en el siguiente link: </a:t>
            </a:r>
            <a:r>
              <a:rPr lang="es-MX" dirty="0">
                <a:hlinkClick r:id="rId2"/>
              </a:rPr>
              <a:t>https://pandas.pydata.org/pandas-docs/stable/index.html</a:t>
            </a:r>
            <a:r>
              <a:rPr lang="es-MX" dirty="0"/>
              <a:t> .</a:t>
            </a:r>
          </a:p>
        </p:txBody>
      </p:sp>
    </p:spTree>
    <p:extLst>
      <p:ext uri="{BB962C8B-B14F-4D97-AF65-F5344CB8AC3E}">
        <p14:creationId xmlns:p14="http://schemas.microsoft.com/office/powerpoint/2010/main" val="34717702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2AEEAED9-A449-4A16-9B3A-75F3890B7E64}"/>
              </a:ext>
            </a:extLst>
          </p:cNvPr>
          <p:cNvSpPr>
            <a:spLocks noGrp="1"/>
          </p:cNvSpPr>
          <p:nvPr>
            <p:ph type="sldNum" sz="quarter" idx="14"/>
          </p:nvPr>
        </p:nvSpPr>
        <p:spPr/>
        <p:txBody>
          <a:bodyPr/>
          <a:lstStyle/>
          <a:p>
            <a:pPr>
              <a:defRPr/>
            </a:pPr>
            <a:fld id="{56623650-3B47-4B5A-8680-D8ACAC37BA74}" type="slidenum">
              <a:rPr lang="en-GB" smtClean="0"/>
              <a:pPr>
                <a:defRPr/>
              </a:pPr>
              <a:t>53</a:t>
            </a:fld>
            <a:endParaRPr lang="en-GB"/>
          </a:p>
        </p:txBody>
      </p:sp>
      <p:sp>
        <p:nvSpPr>
          <p:cNvPr id="5" name="Marcador de texto 4">
            <a:extLst>
              <a:ext uri="{FF2B5EF4-FFF2-40B4-BE49-F238E27FC236}">
                <a16:creationId xmlns:a16="http://schemas.microsoft.com/office/drawing/2014/main" id="{1AC604A2-AC3D-4B24-9DF4-CE7A4F6A0713}"/>
              </a:ext>
            </a:extLst>
          </p:cNvPr>
          <p:cNvSpPr>
            <a:spLocks noGrp="1"/>
          </p:cNvSpPr>
          <p:nvPr>
            <p:ph type="body" sz="quarter" idx="21"/>
          </p:nvPr>
        </p:nvSpPr>
        <p:spPr>
          <a:xfrm>
            <a:off x="488504" y="836712"/>
            <a:ext cx="8928992" cy="4392487"/>
          </a:xfrm>
        </p:spPr>
        <p:txBody>
          <a:bodyPr/>
          <a:lstStyle/>
          <a:p>
            <a:r>
              <a:rPr lang="es-ES" dirty="0"/>
              <a:t>Es una librería basada en </a:t>
            </a:r>
            <a:r>
              <a:rPr lang="es-ES" dirty="0" err="1"/>
              <a:t>Numpy</a:t>
            </a:r>
            <a:r>
              <a:rPr lang="es-ES" dirty="0"/>
              <a:t> que ofrece estructuras de datos y herramientas para realizar operaciones básicas de análisis de datos tales como su obtención, indexación, limpieza, transformación, combinación y selección.</a:t>
            </a:r>
          </a:p>
          <a:p>
            <a:pPr marL="0" indent="0">
              <a:buNone/>
            </a:pPr>
            <a:endParaRPr lang="es-ES" dirty="0"/>
          </a:p>
          <a:p>
            <a:r>
              <a:rPr lang="es-ES" dirty="0"/>
              <a:t>Ofrece dos estructuras básicas para el análisis de datos:</a:t>
            </a:r>
          </a:p>
          <a:p>
            <a:pPr marL="0" indent="0">
              <a:buNone/>
            </a:pPr>
            <a:endParaRPr lang="es-ES" dirty="0"/>
          </a:p>
          <a:p>
            <a:pPr lvl="1"/>
            <a:r>
              <a:rPr lang="es-ES" dirty="0"/>
              <a:t>Serie. Es un array unidimensional, etiquetado e indexado que puede almacenar cualquier tipo de datos (enteros, cadenas, flotantes, objetos,...)</a:t>
            </a:r>
          </a:p>
          <a:p>
            <a:pPr marL="457200" lvl="1" indent="0">
              <a:buNone/>
            </a:pPr>
            <a:endParaRPr lang="es-ES" dirty="0"/>
          </a:p>
          <a:p>
            <a:pPr lvl="1"/>
            <a:r>
              <a:rPr lang="es-ES" dirty="0" err="1"/>
              <a:t>Dataframe</a:t>
            </a:r>
            <a:r>
              <a:rPr lang="es-ES" dirty="0"/>
              <a:t>. Esta objeto “se toma prestado” de R y trata de una estructura bidimensional de datos etiquetadas cuyas columnas pueden ser potencialmente de tipos diferentes.</a:t>
            </a:r>
          </a:p>
          <a:p>
            <a:pPr lvl="2"/>
            <a:r>
              <a:rPr lang="es-ES" dirty="0"/>
              <a:t> Cada columna de un </a:t>
            </a:r>
            <a:r>
              <a:rPr lang="es-ES" dirty="0" err="1"/>
              <a:t>Dataframe</a:t>
            </a:r>
            <a:r>
              <a:rPr lang="es-ES" dirty="0"/>
              <a:t> es una Serie</a:t>
            </a:r>
          </a:p>
          <a:p>
            <a:pPr marL="914400" lvl="2" indent="0">
              <a:buNone/>
            </a:pPr>
            <a:endParaRPr lang="es-ES" dirty="0"/>
          </a:p>
          <a:p>
            <a:r>
              <a:rPr lang="es-ES" dirty="0"/>
              <a:t>Al ser objetos, tanto Series como </a:t>
            </a:r>
            <a:r>
              <a:rPr lang="es-ES" dirty="0" err="1"/>
              <a:t>Dataframe</a:t>
            </a:r>
            <a:r>
              <a:rPr lang="es-ES" dirty="0"/>
              <a:t> cuentan con métodos y atributos propios.</a:t>
            </a:r>
            <a:endParaRPr lang="es-MX" dirty="0"/>
          </a:p>
        </p:txBody>
      </p:sp>
    </p:spTree>
    <p:extLst>
      <p:ext uri="{BB962C8B-B14F-4D97-AF65-F5344CB8AC3E}">
        <p14:creationId xmlns:p14="http://schemas.microsoft.com/office/powerpoint/2010/main" val="32584010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B51F12E3-FA44-42D9-BAB5-46090BCC21E0}"/>
              </a:ext>
            </a:extLst>
          </p:cNvPr>
          <p:cNvSpPr>
            <a:spLocks noGrp="1"/>
          </p:cNvSpPr>
          <p:nvPr>
            <p:ph type="sldNum" sz="quarter" idx="14"/>
          </p:nvPr>
        </p:nvSpPr>
        <p:spPr/>
        <p:txBody>
          <a:bodyPr/>
          <a:lstStyle/>
          <a:p>
            <a:pPr>
              <a:defRPr/>
            </a:pPr>
            <a:fld id="{56623650-3B47-4B5A-8680-D8ACAC37BA74}" type="slidenum">
              <a:rPr lang="en-GB" smtClean="0"/>
              <a:pPr>
                <a:defRPr/>
              </a:pPr>
              <a:t>54</a:t>
            </a:fld>
            <a:endParaRPr lang="en-GB"/>
          </a:p>
        </p:txBody>
      </p:sp>
      <p:sp>
        <p:nvSpPr>
          <p:cNvPr id="3" name="Título 2">
            <a:extLst>
              <a:ext uri="{FF2B5EF4-FFF2-40B4-BE49-F238E27FC236}">
                <a16:creationId xmlns:a16="http://schemas.microsoft.com/office/drawing/2014/main" id="{E5A0F1A9-CEB7-4C6A-BDE4-9C4B85D41AAE}"/>
              </a:ext>
            </a:extLst>
          </p:cNvPr>
          <p:cNvSpPr>
            <a:spLocks noGrp="1"/>
          </p:cNvSpPr>
          <p:nvPr>
            <p:ph type="title"/>
          </p:nvPr>
        </p:nvSpPr>
        <p:spPr>
          <a:xfrm>
            <a:off x="488504" y="764704"/>
            <a:ext cx="8857108" cy="936104"/>
          </a:xfrm>
          <a:prstGeom prst="rect">
            <a:avLst/>
          </a:prstGeom>
        </p:spPr>
        <p:txBody>
          <a:bodyPr/>
          <a:lstStyle/>
          <a:p>
            <a:r>
              <a:rPr lang="es-MX" dirty="0"/>
              <a:t>Series</a:t>
            </a:r>
          </a:p>
        </p:txBody>
      </p:sp>
      <p:sp>
        <p:nvSpPr>
          <p:cNvPr id="5" name="Marcador de texto 4">
            <a:extLst>
              <a:ext uri="{FF2B5EF4-FFF2-40B4-BE49-F238E27FC236}">
                <a16:creationId xmlns:a16="http://schemas.microsoft.com/office/drawing/2014/main" id="{0FD19128-E2F0-41DD-B01D-29BE0F17845D}"/>
              </a:ext>
            </a:extLst>
          </p:cNvPr>
          <p:cNvSpPr>
            <a:spLocks noGrp="1"/>
          </p:cNvSpPr>
          <p:nvPr>
            <p:ph type="body" sz="quarter" idx="21"/>
          </p:nvPr>
        </p:nvSpPr>
        <p:spPr>
          <a:xfrm>
            <a:off x="488504" y="1592796"/>
            <a:ext cx="5040560" cy="3672407"/>
          </a:xfrm>
        </p:spPr>
        <p:txBody>
          <a:bodyPr/>
          <a:lstStyle/>
          <a:p>
            <a:r>
              <a:rPr lang="es-ES" dirty="0"/>
              <a:t>Una series se compone de una secuencia de valores e índices, que se pueden accede con los atributos </a:t>
            </a:r>
            <a:r>
              <a:rPr lang="es-ES" dirty="0" err="1"/>
              <a:t>values</a:t>
            </a:r>
            <a:r>
              <a:rPr lang="es-ES" dirty="0"/>
              <a:t> e </a:t>
            </a:r>
            <a:r>
              <a:rPr lang="es-ES" dirty="0" err="1"/>
              <a:t>index</a:t>
            </a:r>
            <a:r>
              <a:rPr lang="es-ES" dirty="0"/>
              <a:t>.</a:t>
            </a:r>
          </a:p>
          <a:p>
            <a:r>
              <a:rPr lang="es-ES" dirty="0"/>
              <a:t>Por defecto el índice se crea automáticamente empezando en 0 y con paso 1.</a:t>
            </a:r>
          </a:p>
          <a:p>
            <a:r>
              <a:rPr lang="es-ES" dirty="0"/>
              <a:t>Los elementos de una se pueden accede con el índice usando [].</a:t>
            </a:r>
          </a:p>
          <a:p>
            <a:r>
              <a:rPr lang="es-ES" dirty="0"/>
              <a:t>Al crear una Serie, se pueden especificar los índices de la misma</a:t>
            </a:r>
          </a:p>
          <a:p>
            <a:r>
              <a:rPr lang="es-ES" dirty="0"/>
              <a:t>http://pandas.pydata.org/pandasdocs/stable/generated/pandas.Series.html</a:t>
            </a:r>
            <a:endParaRPr lang="es-MX" dirty="0"/>
          </a:p>
        </p:txBody>
      </p:sp>
      <p:pic>
        <p:nvPicPr>
          <p:cNvPr id="6" name="Imagen 5">
            <a:extLst>
              <a:ext uri="{FF2B5EF4-FFF2-40B4-BE49-F238E27FC236}">
                <a16:creationId xmlns:a16="http://schemas.microsoft.com/office/drawing/2014/main" id="{1E07CF01-0ED4-41B2-B6B7-1C252ECDC06F}"/>
              </a:ext>
            </a:extLst>
          </p:cNvPr>
          <p:cNvPicPr>
            <a:picLocks noChangeAspect="1"/>
          </p:cNvPicPr>
          <p:nvPr/>
        </p:nvPicPr>
        <p:blipFill rotWithShape="1">
          <a:blip r:embed="rId2"/>
          <a:srcRect l="202"/>
          <a:stretch/>
        </p:blipFill>
        <p:spPr>
          <a:xfrm>
            <a:off x="5385048" y="1034616"/>
            <a:ext cx="3535684" cy="4788768"/>
          </a:xfrm>
          <a:prstGeom prst="rect">
            <a:avLst/>
          </a:prstGeom>
        </p:spPr>
      </p:pic>
      <p:sp>
        <p:nvSpPr>
          <p:cNvPr id="7" name="Rectángulo 6">
            <a:extLst>
              <a:ext uri="{FF2B5EF4-FFF2-40B4-BE49-F238E27FC236}">
                <a16:creationId xmlns:a16="http://schemas.microsoft.com/office/drawing/2014/main" id="{32272AF3-8889-4F9D-AF6A-2DCE7614D53F}"/>
              </a:ext>
            </a:extLst>
          </p:cNvPr>
          <p:cNvSpPr/>
          <p:nvPr/>
        </p:nvSpPr>
        <p:spPr>
          <a:xfrm>
            <a:off x="5313040" y="5229200"/>
            <a:ext cx="216024" cy="180021"/>
          </a:xfrm>
          <a:prstGeom prst="rect">
            <a:avLst/>
          </a:prstGeom>
          <a:solidFill>
            <a:schemeClr val="bg1"/>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96888358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C2AD1CA-C902-449E-98F6-40A6140BC9AD}"/>
              </a:ext>
            </a:extLst>
          </p:cNvPr>
          <p:cNvSpPr>
            <a:spLocks noGrp="1"/>
          </p:cNvSpPr>
          <p:nvPr>
            <p:ph type="sldNum" sz="quarter" idx="14"/>
          </p:nvPr>
        </p:nvSpPr>
        <p:spPr/>
        <p:txBody>
          <a:bodyPr/>
          <a:lstStyle/>
          <a:p>
            <a:pPr>
              <a:defRPr/>
            </a:pPr>
            <a:fld id="{56623650-3B47-4B5A-8680-D8ACAC37BA74}" type="slidenum">
              <a:rPr lang="en-GB" smtClean="0"/>
              <a:pPr>
                <a:defRPr/>
              </a:pPr>
              <a:t>55</a:t>
            </a:fld>
            <a:endParaRPr lang="en-GB"/>
          </a:p>
        </p:txBody>
      </p:sp>
      <p:pic>
        <p:nvPicPr>
          <p:cNvPr id="6" name="Imagen 5">
            <a:extLst>
              <a:ext uri="{FF2B5EF4-FFF2-40B4-BE49-F238E27FC236}">
                <a16:creationId xmlns:a16="http://schemas.microsoft.com/office/drawing/2014/main" id="{72E60871-4860-4A97-BA0D-527802C4F2DE}"/>
              </a:ext>
            </a:extLst>
          </p:cNvPr>
          <p:cNvPicPr>
            <a:picLocks noChangeAspect="1"/>
          </p:cNvPicPr>
          <p:nvPr/>
        </p:nvPicPr>
        <p:blipFill>
          <a:blip r:embed="rId2"/>
          <a:stretch>
            <a:fillRect/>
          </a:stretch>
        </p:blipFill>
        <p:spPr>
          <a:xfrm>
            <a:off x="6505510" y="3070996"/>
            <a:ext cx="2488800" cy="1222100"/>
          </a:xfrm>
          <a:prstGeom prst="rect">
            <a:avLst/>
          </a:prstGeom>
        </p:spPr>
      </p:pic>
      <p:sp>
        <p:nvSpPr>
          <p:cNvPr id="5" name="Marcador de texto 4">
            <a:extLst>
              <a:ext uri="{FF2B5EF4-FFF2-40B4-BE49-F238E27FC236}">
                <a16:creationId xmlns:a16="http://schemas.microsoft.com/office/drawing/2014/main" id="{62D79CB3-ED73-4BC5-81CC-D0082D1C7EBC}"/>
              </a:ext>
            </a:extLst>
          </p:cNvPr>
          <p:cNvSpPr>
            <a:spLocks noGrp="1"/>
          </p:cNvSpPr>
          <p:nvPr>
            <p:ph type="body" sz="quarter" idx="21"/>
          </p:nvPr>
        </p:nvSpPr>
        <p:spPr>
          <a:xfrm>
            <a:off x="200472" y="1268760"/>
            <a:ext cx="5256584" cy="4896544"/>
          </a:xfrm>
        </p:spPr>
        <p:txBody>
          <a:bodyPr/>
          <a:lstStyle/>
          <a:p>
            <a:r>
              <a:rPr lang="es-ES" dirty="0"/>
              <a:t>Como en las secuencias, se pueden seleccionar </a:t>
            </a:r>
            <a:br>
              <a:rPr lang="es-ES" dirty="0"/>
            </a:br>
            <a:r>
              <a:rPr lang="es-ES" dirty="0"/>
              <a:t>elementos entre índices.</a:t>
            </a:r>
          </a:p>
          <a:p>
            <a:pPr lvl="1"/>
            <a:r>
              <a:rPr lang="es-ES" dirty="0"/>
              <a:t>El resultado es otra Serie</a:t>
            </a:r>
          </a:p>
          <a:p>
            <a:r>
              <a:rPr lang="es-ES" dirty="0"/>
              <a:t>También es posible seleccionar usando condiciones booleanas.</a:t>
            </a:r>
          </a:p>
          <a:p>
            <a:r>
              <a:rPr lang="es-ES" dirty="0"/>
              <a:t>Los objetos Series cuentan con métodos para cálculo estadístico </a:t>
            </a:r>
            <a:br>
              <a:rPr lang="es-ES" dirty="0"/>
            </a:br>
            <a:r>
              <a:rPr lang="es-ES" dirty="0"/>
              <a:t>como mean, median, </a:t>
            </a:r>
            <a:r>
              <a:rPr lang="es-ES" dirty="0" err="1"/>
              <a:t>std</a:t>
            </a:r>
            <a:r>
              <a:rPr lang="es-ES" dirty="0"/>
              <a:t>, …</a:t>
            </a:r>
          </a:p>
          <a:p>
            <a:r>
              <a:rPr lang="es-ES" dirty="0"/>
              <a:t>El resultado de una operación aritmética (+, -, /, *, …) con objetos Series es otro objeto serie.</a:t>
            </a:r>
          </a:p>
          <a:p>
            <a:pPr lvl="1"/>
            <a:r>
              <a:rPr lang="es-ES" dirty="0"/>
              <a:t>Las series se alinean automáticamente según sus etiquetas.</a:t>
            </a:r>
          </a:p>
          <a:p>
            <a:pPr lvl="1"/>
            <a:r>
              <a:rPr lang="es-ES" dirty="0"/>
              <a:t>Cuando no hay alineación total, se obtiene la unión de todos los índices.</a:t>
            </a:r>
          </a:p>
          <a:p>
            <a:pPr lvl="2"/>
            <a:r>
              <a:rPr lang="es-ES" dirty="0"/>
              <a:t>Se usa </a:t>
            </a:r>
            <a:r>
              <a:rPr lang="es-ES" dirty="0" err="1"/>
              <a:t>NaN</a:t>
            </a:r>
            <a:r>
              <a:rPr lang="es-ES" dirty="0"/>
              <a:t> para las etiquetas que no estén presentes en todas las Series</a:t>
            </a:r>
            <a:endParaRPr lang="es-MX" dirty="0"/>
          </a:p>
        </p:txBody>
      </p:sp>
      <p:pic>
        <p:nvPicPr>
          <p:cNvPr id="7" name="Imagen 6">
            <a:extLst>
              <a:ext uri="{FF2B5EF4-FFF2-40B4-BE49-F238E27FC236}">
                <a16:creationId xmlns:a16="http://schemas.microsoft.com/office/drawing/2014/main" id="{631434CC-C8DB-49D8-96FB-29F50CFCDAA2}"/>
              </a:ext>
            </a:extLst>
          </p:cNvPr>
          <p:cNvPicPr>
            <a:picLocks noChangeAspect="1"/>
          </p:cNvPicPr>
          <p:nvPr/>
        </p:nvPicPr>
        <p:blipFill>
          <a:blip r:embed="rId3"/>
          <a:stretch>
            <a:fillRect/>
          </a:stretch>
        </p:blipFill>
        <p:spPr>
          <a:xfrm>
            <a:off x="6199510" y="1525912"/>
            <a:ext cx="3100800" cy="1111000"/>
          </a:xfrm>
          <a:prstGeom prst="rect">
            <a:avLst/>
          </a:prstGeom>
        </p:spPr>
      </p:pic>
    </p:spTree>
    <p:extLst>
      <p:ext uri="{BB962C8B-B14F-4D97-AF65-F5344CB8AC3E}">
        <p14:creationId xmlns:p14="http://schemas.microsoft.com/office/powerpoint/2010/main" val="15242220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B7369523-8900-47AC-B1E9-8C0E71CF2C2C}"/>
              </a:ext>
            </a:extLst>
          </p:cNvPr>
          <p:cNvSpPr>
            <a:spLocks noGrp="1"/>
          </p:cNvSpPr>
          <p:nvPr>
            <p:ph type="sldNum" sz="quarter" idx="14"/>
          </p:nvPr>
        </p:nvSpPr>
        <p:spPr/>
        <p:txBody>
          <a:bodyPr/>
          <a:lstStyle/>
          <a:p>
            <a:pPr>
              <a:defRPr/>
            </a:pPr>
            <a:fld id="{56623650-3B47-4B5A-8680-D8ACAC37BA74}" type="slidenum">
              <a:rPr lang="en-GB" smtClean="0"/>
              <a:pPr>
                <a:defRPr/>
              </a:pPr>
              <a:t>56</a:t>
            </a:fld>
            <a:endParaRPr lang="en-GB"/>
          </a:p>
        </p:txBody>
      </p:sp>
      <p:sp>
        <p:nvSpPr>
          <p:cNvPr id="3" name="Título 2">
            <a:extLst>
              <a:ext uri="{FF2B5EF4-FFF2-40B4-BE49-F238E27FC236}">
                <a16:creationId xmlns:a16="http://schemas.microsoft.com/office/drawing/2014/main" id="{4AC1A021-6CF1-4429-8FF5-F037C95E6270}"/>
              </a:ext>
            </a:extLst>
          </p:cNvPr>
          <p:cNvSpPr>
            <a:spLocks noGrp="1"/>
          </p:cNvSpPr>
          <p:nvPr>
            <p:ph type="title"/>
          </p:nvPr>
        </p:nvSpPr>
        <p:spPr>
          <a:xfrm>
            <a:off x="488504" y="764704"/>
            <a:ext cx="8857108" cy="936104"/>
          </a:xfrm>
          <a:prstGeom prst="rect">
            <a:avLst/>
          </a:prstGeom>
        </p:spPr>
        <p:txBody>
          <a:bodyPr/>
          <a:lstStyle/>
          <a:p>
            <a:r>
              <a:rPr lang="es-MX" dirty="0" err="1"/>
              <a:t>Dataframes</a:t>
            </a:r>
            <a:endParaRPr lang="es-MX" dirty="0"/>
          </a:p>
        </p:txBody>
      </p:sp>
      <p:sp>
        <p:nvSpPr>
          <p:cNvPr id="5" name="Marcador de texto 4">
            <a:extLst>
              <a:ext uri="{FF2B5EF4-FFF2-40B4-BE49-F238E27FC236}">
                <a16:creationId xmlns:a16="http://schemas.microsoft.com/office/drawing/2014/main" id="{61F31A09-E47B-4ABB-BEAA-392C9A8B94B1}"/>
              </a:ext>
            </a:extLst>
          </p:cNvPr>
          <p:cNvSpPr>
            <a:spLocks noGrp="1"/>
          </p:cNvSpPr>
          <p:nvPr>
            <p:ph type="body" sz="quarter" idx="21"/>
          </p:nvPr>
        </p:nvSpPr>
        <p:spPr>
          <a:xfrm>
            <a:off x="488504" y="1844824"/>
            <a:ext cx="8928992" cy="2160240"/>
          </a:xfrm>
        </p:spPr>
        <p:txBody>
          <a:bodyPr/>
          <a:lstStyle/>
          <a:p>
            <a:r>
              <a:rPr lang="es-ES" dirty="0"/>
              <a:t>Estructuras bidimensionales y etiquetadas cuyas columnas pueden contener potencialmente cualquier tipo de datos.</a:t>
            </a:r>
          </a:p>
          <a:p>
            <a:pPr lvl="1"/>
            <a:r>
              <a:rPr lang="es-ES" dirty="0"/>
              <a:t>Se pueden ver como una hoja de cálculo, una tabla SQL o un diccionario de objetos</a:t>
            </a:r>
          </a:p>
          <a:p>
            <a:r>
              <a:rPr lang="es-ES" dirty="0"/>
              <a:t>Pueden crearse a partir de diccionarios de arreglos </a:t>
            </a:r>
            <a:r>
              <a:rPr lang="es-ES" dirty="0" err="1"/>
              <a:t>undimensionales</a:t>
            </a:r>
            <a:r>
              <a:rPr lang="es-ES" dirty="0"/>
              <a:t>, de listas, de objetos Series u otros </a:t>
            </a:r>
            <a:r>
              <a:rPr lang="es-ES" dirty="0" err="1"/>
              <a:t>dataframes</a:t>
            </a:r>
            <a:r>
              <a:rPr lang="es-ES" dirty="0"/>
              <a:t>.</a:t>
            </a:r>
          </a:p>
          <a:p>
            <a:r>
              <a:rPr lang="es-ES" dirty="0"/>
              <a:t>En su creación se puede especificar etiquetas en las filas (índices) y en las columnas</a:t>
            </a:r>
          </a:p>
          <a:p>
            <a:pPr lvl="1"/>
            <a:r>
              <a:rPr lang="es-ES" dirty="0"/>
              <a:t>Usa una secuencia de enteros positivos por defecto.</a:t>
            </a:r>
            <a:endParaRPr lang="es-MX" dirty="0"/>
          </a:p>
        </p:txBody>
      </p:sp>
      <p:pic>
        <p:nvPicPr>
          <p:cNvPr id="6" name="Imagen 5">
            <a:extLst>
              <a:ext uri="{FF2B5EF4-FFF2-40B4-BE49-F238E27FC236}">
                <a16:creationId xmlns:a16="http://schemas.microsoft.com/office/drawing/2014/main" id="{EF6DED39-E1ED-4304-A948-748D84B46EBD}"/>
              </a:ext>
            </a:extLst>
          </p:cNvPr>
          <p:cNvPicPr>
            <a:picLocks noChangeAspect="1"/>
          </p:cNvPicPr>
          <p:nvPr/>
        </p:nvPicPr>
        <p:blipFill>
          <a:blip r:embed="rId2"/>
          <a:stretch>
            <a:fillRect/>
          </a:stretch>
        </p:blipFill>
        <p:spPr>
          <a:xfrm>
            <a:off x="604669" y="4509120"/>
            <a:ext cx="4780379" cy="842019"/>
          </a:xfrm>
          <a:prstGeom prst="rect">
            <a:avLst/>
          </a:prstGeom>
        </p:spPr>
      </p:pic>
      <p:pic>
        <p:nvPicPr>
          <p:cNvPr id="7" name="Imagen 6">
            <a:extLst>
              <a:ext uri="{FF2B5EF4-FFF2-40B4-BE49-F238E27FC236}">
                <a16:creationId xmlns:a16="http://schemas.microsoft.com/office/drawing/2014/main" id="{386CBE1E-71BC-4D85-9FB8-4EB896D51300}"/>
              </a:ext>
            </a:extLst>
          </p:cNvPr>
          <p:cNvPicPr>
            <a:picLocks noChangeAspect="1"/>
          </p:cNvPicPr>
          <p:nvPr/>
        </p:nvPicPr>
        <p:blipFill>
          <a:blip r:embed="rId3"/>
          <a:stretch>
            <a:fillRect/>
          </a:stretch>
        </p:blipFill>
        <p:spPr>
          <a:xfrm>
            <a:off x="5601072" y="4365104"/>
            <a:ext cx="3307194" cy="1933024"/>
          </a:xfrm>
          <a:prstGeom prst="rect">
            <a:avLst/>
          </a:prstGeom>
        </p:spPr>
      </p:pic>
    </p:spTree>
    <p:extLst>
      <p:ext uri="{BB962C8B-B14F-4D97-AF65-F5344CB8AC3E}">
        <p14:creationId xmlns:p14="http://schemas.microsoft.com/office/powerpoint/2010/main" val="1582497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925E4A11-B64F-403E-9A2E-6924C086AE74}"/>
              </a:ext>
            </a:extLst>
          </p:cNvPr>
          <p:cNvSpPr>
            <a:spLocks noGrp="1"/>
          </p:cNvSpPr>
          <p:nvPr>
            <p:ph type="sldNum" sz="quarter" idx="14"/>
          </p:nvPr>
        </p:nvSpPr>
        <p:spPr/>
        <p:txBody>
          <a:bodyPr/>
          <a:lstStyle/>
          <a:p>
            <a:pPr>
              <a:defRPr/>
            </a:pPr>
            <a:fld id="{56623650-3B47-4B5A-8680-D8ACAC37BA74}" type="slidenum">
              <a:rPr lang="en-GB" smtClean="0"/>
              <a:pPr>
                <a:defRPr/>
              </a:pPr>
              <a:t>57</a:t>
            </a:fld>
            <a:endParaRPr lang="en-GB"/>
          </a:p>
        </p:txBody>
      </p:sp>
      <p:sp>
        <p:nvSpPr>
          <p:cNvPr id="3" name="Título 2">
            <a:extLst>
              <a:ext uri="{FF2B5EF4-FFF2-40B4-BE49-F238E27FC236}">
                <a16:creationId xmlns:a16="http://schemas.microsoft.com/office/drawing/2014/main" id="{E594BFE3-AAEC-49A1-AFC3-498958CD2BA0}"/>
              </a:ext>
            </a:extLst>
          </p:cNvPr>
          <p:cNvSpPr>
            <a:spLocks noGrp="1"/>
          </p:cNvSpPr>
          <p:nvPr>
            <p:ph type="title"/>
          </p:nvPr>
        </p:nvSpPr>
        <p:spPr>
          <a:xfrm>
            <a:off x="488504" y="836712"/>
            <a:ext cx="8857108" cy="936104"/>
          </a:xfrm>
          <a:prstGeom prst="rect">
            <a:avLst/>
          </a:prstGeom>
        </p:spPr>
        <p:txBody>
          <a:bodyPr/>
          <a:lstStyle/>
          <a:p>
            <a:r>
              <a:rPr lang="es-MX" dirty="0"/>
              <a:t>Trabajar con Pandas</a:t>
            </a:r>
          </a:p>
        </p:txBody>
      </p:sp>
      <p:sp>
        <p:nvSpPr>
          <p:cNvPr id="5" name="Marcador de texto 4">
            <a:extLst>
              <a:ext uri="{FF2B5EF4-FFF2-40B4-BE49-F238E27FC236}">
                <a16:creationId xmlns:a16="http://schemas.microsoft.com/office/drawing/2014/main" id="{DD45517F-F342-43EE-94A8-FFFC76FED470}"/>
              </a:ext>
            </a:extLst>
          </p:cNvPr>
          <p:cNvSpPr>
            <a:spLocks noGrp="1"/>
          </p:cNvSpPr>
          <p:nvPr>
            <p:ph type="body" sz="quarter" idx="21"/>
          </p:nvPr>
        </p:nvSpPr>
        <p:spPr>
          <a:xfrm>
            <a:off x="488504" y="1628800"/>
            <a:ext cx="8928992" cy="3600399"/>
          </a:xfrm>
        </p:spPr>
        <p:txBody>
          <a:bodyPr/>
          <a:lstStyle/>
          <a:p>
            <a:r>
              <a:rPr lang="es-ES" dirty="0"/>
              <a:t>Cuando desee usar Pandas para el análisis de datos, generalmente lo usaremos de una de las tres formas mencionadas a continuación:</a:t>
            </a:r>
          </a:p>
          <a:p>
            <a:pPr marL="0" indent="0">
              <a:buNone/>
            </a:pPr>
            <a:endParaRPr lang="es-ES" dirty="0"/>
          </a:p>
          <a:p>
            <a:pPr lvl="1"/>
            <a:r>
              <a:rPr lang="es-ES" dirty="0"/>
              <a:t>Convierta una lista de Python, un diccionario o una matriz de </a:t>
            </a:r>
            <a:r>
              <a:rPr lang="es-ES" dirty="0" err="1"/>
              <a:t>Numpy</a:t>
            </a:r>
            <a:r>
              <a:rPr lang="es-ES" dirty="0"/>
              <a:t> en un arreglo de datos (</a:t>
            </a:r>
            <a:r>
              <a:rPr lang="es-ES" dirty="0" err="1"/>
              <a:t>DataFrame</a:t>
            </a:r>
            <a:r>
              <a:rPr lang="es-ES" dirty="0"/>
              <a:t>) de Pandas.</a:t>
            </a:r>
          </a:p>
          <a:p>
            <a:pPr marL="457200" lvl="1" indent="0">
              <a:buNone/>
            </a:pPr>
            <a:endParaRPr lang="es-ES" dirty="0"/>
          </a:p>
          <a:p>
            <a:pPr lvl="1"/>
            <a:r>
              <a:rPr lang="es-ES" dirty="0"/>
              <a:t>Abrir un archivo local usando Pandas, generalmente un archivo CSV, pero también podría ser un archivo de texto (como TXT), Excel, etc.</a:t>
            </a:r>
          </a:p>
          <a:p>
            <a:pPr marL="457200" lvl="1" indent="0">
              <a:buNone/>
            </a:pPr>
            <a:endParaRPr lang="es-ES" dirty="0"/>
          </a:p>
          <a:p>
            <a:pPr lvl="1"/>
            <a:r>
              <a:rPr lang="es-ES" dirty="0"/>
              <a:t>Abra un archivo remoto o una base de datos como un CSV o un JSON en un sitio web a través de una URL o lea desde una tabla / base de datos SQL.</a:t>
            </a:r>
          </a:p>
          <a:p>
            <a:endParaRPr lang="es-MX" dirty="0"/>
          </a:p>
        </p:txBody>
      </p:sp>
    </p:spTree>
    <p:extLst>
      <p:ext uri="{BB962C8B-B14F-4D97-AF65-F5344CB8AC3E}">
        <p14:creationId xmlns:p14="http://schemas.microsoft.com/office/powerpoint/2010/main" val="404480226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E306F62D-F348-4EB2-8565-9850363AE9BE}"/>
              </a:ext>
            </a:extLst>
          </p:cNvPr>
          <p:cNvSpPr>
            <a:spLocks noGrp="1"/>
          </p:cNvSpPr>
          <p:nvPr>
            <p:ph type="sldNum" sz="quarter" idx="14"/>
          </p:nvPr>
        </p:nvSpPr>
        <p:spPr/>
        <p:txBody>
          <a:bodyPr/>
          <a:lstStyle/>
          <a:p>
            <a:pPr>
              <a:defRPr/>
            </a:pPr>
            <a:fld id="{56623650-3B47-4B5A-8680-D8ACAC37BA74}" type="slidenum">
              <a:rPr lang="en-GB" smtClean="0"/>
              <a:pPr>
                <a:defRPr/>
              </a:pPr>
              <a:t>58</a:t>
            </a:fld>
            <a:endParaRPr lang="en-GB"/>
          </a:p>
        </p:txBody>
      </p:sp>
      <p:sp>
        <p:nvSpPr>
          <p:cNvPr id="3" name="Título 2">
            <a:extLst>
              <a:ext uri="{FF2B5EF4-FFF2-40B4-BE49-F238E27FC236}">
                <a16:creationId xmlns:a16="http://schemas.microsoft.com/office/drawing/2014/main" id="{3B2CFA7E-63B3-46FB-80F4-83896247EE35}"/>
              </a:ext>
            </a:extLst>
          </p:cNvPr>
          <p:cNvSpPr>
            <a:spLocks noGrp="1"/>
          </p:cNvSpPr>
          <p:nvPr>
            <p:ph type="title"/>
          </p:nvPr>
        </p:nvSpPr>
        <p:spPr>
          <a:xfrm>
            <a:off x="488504" y="1052736"/>
            <a:ext cx="8857108" cy="936104"/>
          </a:xfrm>
          <a:prstGeom prst="rect">
            <a:avLst/>
          </a:prstGeom>
        </p:spPr>
        <p:txBody>
          <a:bodyPr/>
          <a:lstStyle/>
          <a:p>
            <a:r>
              <a:rPr lang="es-MX" dirty="0"/>
              <a:t>Crear </a:t>
            </a:r>
            <a:r>
              <a:rPr lang="es-MX" dirty="0" err="1"/>
              <a:t>DataFrames</a:t>
            </a:r>
            <a:r>
              <a:rPr lang="es-MX" dirty="0"/>
              <a:t> con Pandas</a:t>
            </a:r>
          </a:p>
        </p:txBody>
      </p:sp>
      <p:pic>
        <p:nvPicPr>
          <p:cNvPr id="6" name="Imagen 5">
            <a:extLst>
              <a:ext uri="{FF2B5EF4-FFF2-40B4-BE49-F238E27FC236}">
                <a16:creationId xmlns:a16="http://schemas.microsoft.com/office/drawing/2014/main" id="{BFB2070D-2C61-4590-8D95-5AC7C110FC6C}"/>
              </a:ext>
            </a:extLst>
          </p:cNvPr>
          <p:cNvPicPr>
            <a:picLocks noChangeAspect="1"/>
          </p:cNvPicPr>
          <p:nvPr/>
        </p:nvPicPr>
        <p:blipFill>
          <a:blip r:embed="rId2"/>
          <a:stretch>
            <a:fillRect/>
          </a:stretch>
        </p:blipFill>
        <p:spPr>
          <a:xfrm>
            <a:off x="560512" y="2238350"/>
            <a:ext cx="4680520" cy="2990850"/>
          </a:xfrm>
          <a:prstGeom prst="rect">
            <a:avLst/>
          </a:prstGeom>
        </p:spPr>
      </p:pic>
      <p:pic>
        <p:nvPicPr>
          <p:cNvPr id="7" name="Imagen 6">
            <a:extLst>
              <a:ext uri="{FF2B5EF4-FFF2-40B4-BE49-F238E27FC236}">
                <a16:creationId xmlns:a16="http://schemas.microsoft.com/office/drawing/2014/main" id="{159EEDFF-95B3-4E55-9AB2-26E584F9C482}"/>
              </a:ext>
            </a:extLst>
          </p:cNvPr>
          <p:cNvPicPr>
            <a:picLocks noChangeAspect="1"/>
          </p:cNvPicPr>
          <p:nvPr/>
        </p:nvPicPr>
        <p:blipFill>
          <a:blip r:embed="rId3"/>
          <a:stretch>
            <a:fillRect/>
          </a:stretch>
        </p:blipFill>
        <p:spPr>
          <a:xfrm>
            <a:off x="5457056" y="2211201"/>
            <a:ext cx="3952875" cy="3019425"/>
          </a:xfrm>
          <a:prstGeom prst="rect">
            <a:avLst/>
          </a:prstGeom>
        </p:spPr>
      </p:pic>
    </p:spTree>
    <p:extLst>
      <p:ext uri="{BB962C8B-B14F-4D97-AF65-F5344CB8AC3E}">
        <p14:creationId xmlns:p14="http://schemas.microsoft.com/office/powerpoint/2010/main" val="107636098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756959EB-5B7B-45A4-9C86-D31405718F22}"/>
              </a:ext>
            </a:extLst>
          </p:cNvPr>
          <p:cNvSpPr>
            <a:spLocks noGrp="1"/>
          </p:cNvSpPr>
          <p:nvPr>
            <p:ph type="sldNum" sz="quarter" idx="14"/>
          </p:nvPr>
        </p:nvSpPr>
        <p:spPr/>
        <p:txBody>
          <a:bodyPr/>
          <a:lstStyle/>
          <a:p>
            <a:pPr>
              <a:defRPr/>
            </a:pPr>
            <a:fld id="{56623650-3B47-4B5A-8680-D8ACAC37BA74}" type="slidenum">
              <a:rPr lang="en-GB" smtClean="0"/>
              <a:pPr>
                <a:defRPr/>
              </a:pPr>
              <a:t>59</a:t>
            </a:fld>
            <a:endParaRPr lang="en-GB"/>
          </a:p>
        </p:txBody>
      </p:sp>
      <p:sp>
        <p:nvSpPr>
          <p:cNvPr id="3" name="Título 2">
            <a:extLst>
              <a:ext uri="{FF2B5EF4-FFF2-40B4-BE49-F238E27FC236}">
                <a16:creationId xmlns:a16="http://schemas.microsoft.com/office/drawing/2014/main" id="{4E9C9B88-C989-47D7-A2CF-D26A47328495}"/>
              </a:ext>
            </a:extLst>
          </p:cNvPr>
          <p:cNvSpPr>
            <a:spLocks noGrp="1"/>
          </p:cNvSpPr>
          <p:nvPr>
            <p:ph type="title"/>
          </p:nvPr>
        </p:nvSpPr>
        <p:spPr>
          <a:xfrm>
            <a:off x="488504" y="692696"/>
            <a:ext cx="8857108" cy="936104"/>
          </a:xfrm>
          <a:prstGeom prst="rect">
            <a:avLst/>
          </a:prstGeom>
        </p:spPr>
        <p:txBody>
          <a:bodyPr/>
          <a:lstStyle/>
          <a:p>
            <a:r>
              <a:rPr lang="es-MX" dirty="0"/>
              <a:t>Importar/Exportar datos con Pandas</a:t>
            </a:r>
          </a:p>
        </p:txBody>
      </p:sp>
      <p:sp>
        <p:nvSpPr>
          <p:cNvPr id="5" name="Marcador de texto 4">
            <a:extLst>
              <a:ext uri="{FF2B5EF4-FFF2-40B4-BE49-F238E27FC236}">
                <a16:creationId xmlns:a16="http://schemas.microsoft.com/office/drawing/2014/main" id="{B6724D05-E060-4D96-B0F9-7DE7253BD488}"/>
              </a:ext>
            </a:extLst>
          </p:cNvPr>
          <p:cNvSpPr>
            <a:spLocks noGrp="1"/>
          </p:cNvSpPr>
          <p:nvPr>
            <p:ph type="body" sz="quarter" idx="21"/>
          </p:nvPr>
        </p:nvSpPr>
        <p:spPr>
          <a:xfrm>
            <a:off x="488504" y="1484785"/>
            <a:ext cx="8928992" cy="576064"/>
          </a:xfrm>
        </p:spPr>
        <p:txBody>
          <a:bodyPr/>
          <a:lstStyle/>
          <a:p>
            <a:r>
              <a:rPr lang="es-MX" dirty="0"/>
              <a:t>Pandas proporciona métodos para realizar operaciones de I/0 de datos desde ficheros en </a:t>
            </a:r>
            <a:r>
              <a:rPr lang="es-MX" dirty="0" err="1"/>
              <a:t>DataFrames</a:t>
            </a:r>
            <a:r>
              <a:rPr lang="es-MX" dirty="0"/>
              <a:t>.</a:t>
            </a:r>
          </a:p>
          <a:p>
            <a:r>
              <a:rPr lang="es-MX" dirty="0"/>
              <a:t>http://pandas.pydata.org/pandas-docs/stable/io.html</a:t>
            </a:r>
          </a:p>
        </p:txBody>
      </p:sp>
      <p:pic>
        <p:nvPicPr>
          <p:cNvPr id="6" name="Imagen 5">
            <a:extLst>
              <a:ext uri="{FF2B5EF4-FFF2-40B4-BE49-F238E27FC236}">
                <a16:creationId xmlns:a16="http://schemas.microsoft.com/office/drawing/2014/main" id="{E74D6F15-8AC6-48B8-847B-4E02687B822F}"/>
              </a:ext>
            </a:extLst>
          </p:cNvPr>
          <p:cNvPicPr>
            <a:picLocks noChangeAspect="1"/>
          </p:cNvPicPr>
          <p:nvPr/>
        </p:nvPicPr>
        <p:blipFill>
          <a:blip r:embed="rId2"/>
          <a:stretch>
            <a:fillRect/>
          </a:stretch>
        </p:blipFill>
        <p:spPr>
          <a:xfrm>
            <a:off x="488504" y="2554372"/>
            <a:ext cx="6854401" cy="3322900"/>
          </a:xfrm>
          <a:prstGeom prst="rect">
            <a:avLst/>
          </a:prstGeom>
        </p:spPr>
      </p:pic>
    </p:spTree>
    <p:extLst>
      <p:ext uri="{BB962C8B-B14F-4D97-AF65-F5344CB8AC3E}">
        <p14:creationId xmlns:p14="http://schemas.microsoft.com/office/powerpoint/2010/main" val="3809015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8553A03D-A9E5-444E-B717-9D95596C22E7}"/>
              </a:ext>
            </a:extLst>
          </p:cNvPr>
          <p:cNvSpPr>
            <a:spLocks noGrp="1"/>
          </p:cNvSpPr>
          <p:nvPr>
            <p:ph type="sldNum" sz="quarter" idx="14"/>
          </p:nvPr>
        </p:nvSpPr>
        <p:spPr/>
        <p:txBody>
          <a:bodyPr/>
          <a:lstStyle/>
          <a:p>
            <a:pPr>
              <a:defRPr/>
            </a:pPr>
            <a:fld id="{56623650-3B47-4B5A-8680-D8ACAC37BA74}" type="slidenum">
              <a:rPr lang="en-GB" smtClean="0"/>
              <a:pPr>
                <a:defRPr/>
              </a:pPr>
              <a:t>6</a:t>
            </a:fld>
            <a:endParaRPr lang="en-GB"/>
          </a:p>
        </p:txBody>
      </p:sp>
      <p:pic>
        <p:nvPicPr>
          <p:cNvPr id="6" name="Imagen 5">
            <a:extLst>
              <a:ext uri="{FF2B5EF4-FFF2-40B4-BE49-F238E27FC236}">
                <a16:creationId xmlns:a16="http://schemas.microsoft.com/office/drawing/2014/main" id="{4DE4D1A6-8B8B-4938-984D-408A12E7FC72}"/>
              </a:ext>
            </a:extLst>
          </p:cNvPr>
          <p:cNvPicPr>
            <a:picLocks noChangeAspect="1"/>
          </p:cNvPicPr>
          <p:nvPr/>
        </p:nvPicPr>
        <p:blipFill>
          <a:blip r:embed="rId2"/>
          <a:stretch>
            <a:fillRect/>
          </a:stretch>
        </p:blipFill>
        <p:spPr>
          <a:xfrm>
            <a:off x="0" y="746125"/>
            <a:ext cx="9906000" cy="5365750"/>
          </a:xfrm>
          <a:prstGeom prst="rect">
            <a:avLst/>
          </a:prstGeom>
        </p:spPr>
      </p:pic>
    </p:spTree>
    <p:extLst>
      <p:ext uri="{BB962C8B-B14F-4D97-AF65-F5344CB8AC3E}">
        <p14:creationId xmlns:p14="http://schemas.microsoft.com/office/powerpoint/2010/main" val="385896182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443F470-A44C-4A7C-902A-5576EE5FD0BA}"/>
              </a:ext>
            </a:extLst>
          </p:cNvPr>
          <p:cNvSpPr>
            <a:spLocks noGrp="1"/>
          </p:cNvSpPr>
          <p:nvPr>
            <p:ph type="sldNum" sz="quarter" idx="14"/>
          </p:nvPr>
        </p:nvSpPr>
        <p:spPr/>
        <p:txBody>
          <a:bodyPr/>
          <a:lstStyle/>
          <a:p>
            <a:pPr>
              <a:defRPr/>
            </a:pPr>
            <a:fld id="{56623650-3B47-4B5A-8680-D8ACAC37BA74}" type="slidenum">
              <a:rPr lang="en-GB" smtClean="0"/>
              <a:pPr>
                <a:defRPr/>
              </a:pPr>
              <a:t>60</a:t>
            </a:fld>
            <a:endParaRPr lang="en-GB"/>
          </a:p>
        </p:txBody>
      </p:sp>
      <p:sp>
        <p:nvSpPr>
          <p:cNvPr id="3" name="Título 2">
            <a:extLst>
              <a:ext uri="{FF2B5EF4-FFF2-40B4-BE49-F238E27FC236}">
                <a16:creationId xmlns:a16="http://schemas.microsoft.com/office/drawing/2014/main" id="{E36E65D8-1B60-4C24-9E79-62DB2E4C1945}"/>
              </a:ext>
            </a:extLst>
          </p:cNvPr>
          <p:cNvSpPr>
            <a:spLocks noGrp="1"/>
          </p:cNvSpPr>
          <p:nvPr>
            <p:ph type="title"/>
          </p:nvPr>
        </p:nvSpPr>
        <p:spPr>
          <a:xfrm>
            <a:off x="488504" y="764704"/>
            <a:ext cx="8857108" cy="936104"/>
          </a:xfrm>
          <a:prstGeom prst="rect">
            <a:avLst/>
          </a:prstGeom>
        </p:spPr>
        <p:txBody>
          <a:bodyPr/>
          <a:lstStyle/>
          <a:p>
            <a:r>
              <a:rPr lang="es-MX" dirty="0"/>
              <a:t>Importar </a:t>
            </a:r>
            <a:r>
              <a:rPr lang="es-MX" dirty="0" err="1"/>
              <a:t>DataFrame</a:t>
            </a:r>
            <a:r>
              <a:rPr lang="es-MX" dirty="0"/>
              <a:t> desde un CSV</a:t>
            </a:r>
          </a:p>
        </p:txBody>
      </p:sp>
      <p:pic>
        <p:nvPicPr>
          <p:cNvPr id="6" name="Imagen 5">
            <a:extLst>
              <a:ext uri="{FF2B5EF4-FFF2-40B4-BE49-F238E27FC236}">
                <a16:creationId xmlns:a16="http://schemas.microsoft.com/office/drawing/2014/main" id="{1EA75470-5362-4C43-ABEE-FC4CA1CD5EDB}"/>
              </a:ext>
            </a:extLst>
          </p:cNvPr>
          <p:cNvPicPr>
            <a:picLocks noChangeAspect="1"/>
          </p:cNvPicPr>
          <p:nvPr/>
        </p:nvPicPr>
        <p:blipFill>
          <a:blip r:embed="rId2"/>
          <a:stretch>
            <a:fillRect/>
          </a:stretch>
        </p:blipFill>
        <p:spPr>
          <a:xfrm>
            <a:off x="488504" y="1772816"/>
            <a:ext cx="5489079" cy="4402785"/>
          </a:xfrm>
          <a:prstGeom prst="rect">
            <a:avLst/>
          </a:prstGeom>
        </p:spPr>
      </p:pic>
    </p:spTree>
    <p:extLst>
      <p:ext uri="{BB962C8B-B14F-4D97-AF65-F5344CB8AC3E}">
        <p14:creationId xmlns:p14="http://schemas.microsoft.com/office/powerpoint/2010/main" val="90126965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30CF0689-EAC6-453E-9F52-A9A1A9F32930}"/>
              </a:ext>
            </a:extLst>
          </p:cNvPr>
          <p:cNvSpPr>
            <a:spLocks noGrp="1"/>
          </p:cNvSpPr>
          <p:nvPr>
            <p:ph type="sldNum" sz="quarter" idx="14"/>
          </p:nvPr>
        </p:nvSpPr>
        <p:spPr/>
        <p:txBody>
          <a:bodyPr/>
          <a:lstStyle/>
          <a:p>
            <a:pPr>
              <a:defRPr/>
            </a:pPr>
            <a:fld id="{56623650-3B47-4B5A-8680-D8ACAC37BA74}" type="slidenum">
              <a:rPr lang="en-GB" smtClean="0"/>
              <a:pPr>
                <a:defRPr/>
              </a:pPr>
              <a:t>61</a:t>
            </a:fld>
            <a:endParaRPr lang="en-GB"/>
          </a:p>
        </p:txBody>
      </p:sp>
      <p:sp>
        <p:nvSpPr>
          <p:cNvPr id="3" name="Título 2">
            <a:extLst>
              <a:ext uri="{FF2B5EF4-FFF2-40B4-BE49-F238E27FC236}">
                <a16:creationId xmlns:a16="http://schemas.microsoft.com/office/drawing/2014/main" id="{3CCA6ADC-1F55-4A17-A0A9-66141F942382}"/>
              </a:ext>
            </a:extLst>
          </p:cNvPr>
          <p:cNvSpPr>
            <a:spLocks noGrp="1"/>
          </p:cNvSpPr>
          <p:nvPr>
            <p:ph type="title"/>
          </p:nvPr>
        </p:nvSpPr>
        <p:spPr>
          <a:xfrm>
            <a:off x="488504" y="764704"/>
            <a:ext cx="8857108" cy="936104"/>
          </a:xfrm>
          <a:prstGeom prst="rect">
            <a:avLst/>
          </a:prstGeom>
        </p:spPr>
        <p:txBody>
          <a:bodyPr/>
          <a:lstStyle/>
          <a:p>
            <a:r>
              <a:rPr lang="es-MX" dirty="0"/>
              <a:t>Importar datos desde un sitio Web</a:t>
            </a:r>
          </a:p>
        </p:txBody>
      </p:sp>
      <p:sp>
        <p:nvSpPr>
          <p:cNvPr id="5" name="Marcador de texto 4">
            <a:extLst>
              <a:ext uri="{FF2B5EF4-FFF2-40B4-BE49-F238E27FC236}">
                <a16:creationId xmlns:a16="http://schemas.microsoft.com/office/drawing/2014/main" id="{563827D5-2E09-4B88-A8A2-132FD85F1BBE}"/>
              </a:ext>
            </a:extLst>
          </p:cNvPr>
          <p:cNvSpPr>
            <a:spLocks noGrp="1"/>
          </p:cNvSpPr>
          <p:nvPr>
            <p:ph type="body" sz="quarter" idx="21"/>
          </p:nvPr>
        </p:nvSpPr>
        <p:spPr>
          <a:xfrm>
            <a:off x="488504" y="1772816"/>
            <a:ext cx="8928992" cy="613742"/>
          </a:xfrm>
        </p:spPr>
        <p:txBody>
          <a:bodyPr/>
          <a:lstStyle/>
          <a:p>
            <a:r>
              <a:rPr lang="es-MX" dirty="0"/>
              <a:t>Existen varias formas de importar datos desde sitios web, en especial, existe una paquetería llamada </a:t>
            </a:r>
            <a:r>
              <a:rPr lang="es-MX" dirty="0" err="1"/>
              <a:t>pandas_datareader</a:t>
            </a:r>
            <a:r>
              <a:rPr lang="es-MX" dirty="0"/>
              <a:t>, la cual nos facilita la importación de datos.</a:t>
            </a:r>
          </a:p>
        </p:txBody>
      </p:sp>
      <p:pic>
        <p:nvPicPr>
          <p:cNvPr id="6" name="Imagen 5">
            <a:extLst>
              <a:ext uri="{FF2B5EF4-FFF2-40B4-BE49-F238E27FC236}">
                <a16:creationId xmlns:a16="http://schemas.microsoft.com/office/drawing/2014/main" id="{6E2F8CB8-61A9-4549-99DB-1F22D68CC825}"/>
              </a:ext>
            </a:extLst>
          </p:cNvPr>
          <p:cNvPicPr>
            <a:picLocks noChangeAspect="1"/>
          </p:cNvPicPr>
          <p:nvPr/>
        </p:nvPicPr>
        <p:blipFill>
          <a:blip r:embed="rId2"/>
          <a:stretch>
            <a:fillRect/>
          </a:stretch>
        </p:blipFill>
        <p:spPr>
          <a:xfrm>
            <a:off x="4770494" y="2530574"/>
            <a:ext cx="4529081" cy="3562722"/>
          </a:xfrm>
          <a:prstGeom prst="rect">
            <a:avLst/>
          </a:prstGeom>
        </p:spPr>
      </p:pic>
      <p:sp>
        <p:nvSpPr>
          <p:cNvPr id="8" name="Marcador de texto 4">
            <a:extLst>
              <a:ext uri="{FF2B5EF4-FFF2-40B4-BE49-F238E27FC236}">
                <a16:creationId xmlns:a16="http://schemas.microsoft.com/office/drawing/2014/main" id="{BCD80406-6F30-4976-B11C-994105F777DC}"/>
              </a:ext>
            </a:extLst>
          </p:cNvPr>
          <p:cNvSpPr txBox="1">
            <a:spLocks/>
          </p:cNvSpPr>
          <p:nvPr/>
        </p:nvSpPr>
        <p:spPr>
          <a:xfrm>
            <a:off x="494029" y="2530574"/>
            <a:ext cx="4011669" cy="3312367"/>
          </a:xfrm>
          <a:prstGeom prst="rect">
            <a:avLst/>
          </a:prstGeom>
        </p:spPr>
        <p:txBody>
          <a:bodyPr/>
          <a:lstStyle>
            <a:lvl1pPr marL="342900" indent="-342900" algn="l" rtl="0" eaLnBrk="1" fontAlgn="base" hangingPunct="1">
              <a:spcBef>
                <a:spcPct val="20000"/>
              </a:spcBef>
              <a:spcAft>
                <a:spcPct val="0"/>
              </a:spcAft>
              <a:buClr>
                <a:schemeClr val="tx2">
                  <a:lumMod val="50000"/>
                </a:schemeClr>
              </a:buClr>
              <a:buFont typeface="Courier New" pitchFamily="49" charset="0"/>
              <a:buChar char="o"/>
              <a:defRPr sz="1600">
                <a:solidFill>
                  <a:schemeClr val="tx2">
                    <a:lumMod val="50000"/>
                  </a:schemeClr>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
              <a:defRPr sz="1600">
                <a:solidFill>
                  <a:schemeClr val="tx2"/>
                </a:solidFill>
                <a:latin typeface="+mn-lt"/>
              </a:defRPr>
            </a:lvl2pPr>
            <a:lvl3pPr marL="1143000" indent="-228600" algn="l" rtl="0" eaLnBrk="1" fontAlgn="base" hangingPunct="1">
              <a:spcBef>
                <a:spcPct val="20000"/>
              </a:spcBef>
              <a:spcAft>
                <a:spcPct val="0"/>
              </a:spcAft>
              <a:buChar char="•"/>
              <a:defRPr sz="1600">
                <a:solidFill>
                  <a:schemeClr val="tx2">
                    <a:lumMod val="60000"/>
                    <a:lumOff val="40000"/>
                  </a:schemeClr>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s-MX" kern="0" dirty="0"/>
              <a:t>Podemos acceder a varios proveedores de datos como </a:t>
            </a:r>
            <a:r>
              <a:rPr lang="es-MX" kern="0" dirty="0" err="1"/>
              <a:t>Yahoo</a:t>
            </a:r>
            <a:r>
              <a:rPr lang="es-MX" kern="0" dirty="0"/>
              <a:t> Finance, Google Finance, IEX, etc. </a:t>
            </a:r>
          </a:p>
          <a:p>
            <a:endParaRPr lang="es-MX" kern="0" dirty="0"/>
          </a:p>
          <a:p>
            <a:r>
              <a:rPr lang="es-MX" kern="0" dirty="0"/>
              <a:t>Visitar </a:t>
            </a:r>
            <a:r>
              <a:rPr lang="es-MX" dirty="0">
                <a:hlinkClick r:id="rId3"/>
              </a:rPr>
              <a:t>https://pandas-datareader.readthedocs.io/en/latest/index.html</a:t>
            </a:r>
            <a:r>
              <a:rPr lang="es-MX" dirty="0"/>
              <a:t> para mayor información.</a:t>
            </a:r>
            <a:endParaRPr lang="es-MX" kern="0" dirty="0"/>
          </a:p>
        </p:txBody>
      </p:sp>
    </p:spTree>
    <p:extLst>
      <p:ext uri="{BB962C8B-B14F-4D97-AF65-F5344CB8AC3E}">
        <p14:creationId xmlns:p14="http://schemas.microsoft.com/office/powerpoint/2010/main" val="189002062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BC5E2629-DB50-4C21-9CE0-C8A271DCD539}"/>
              </a:ext>
            </a:extLst>
          </p:cNvPr>
          <p:cNvSpPr>
            <a:spLocks noGrp="1"/>
          </p:cNvSpPr>
          <p:nvPr>
            <p:ph type="sldNum" sz="quarter" idx="14"/>
          </p:nvPr>
        </p:nvSpPr>
        <p:spPr/>
        <p:txBody>
          <a:bodyPr/>
          <a:lstStyle/>
          <a:p>
            <a:pPr>
              <a:defRPr/>
            </a:pPr>
            <a:fld id="{56623650-3B47-4B5A-8680-D8ACAC37BA74}" type="slidenum">
              <a:rPr lang="en-GB" smtClean="0"/>
              <a:pPr>
                <a:defRPr/>
              </a:pPr>
              <a:t>62</a:t>
            </a:fld>
            <a:endParaRPr lang="en-GB"/>
          </a:p>
        </p:txBody>
      </p:sp>
      <p:sp>
        <p:nvSpPr>
          <p:cNvPr id="3" name="Título 2">
            <a:extLst>
              <a:ext uri="{FF2B5EF4-FFF2-40B4-BE49-F238E27FC236}">
                <a16:creationId xmlns:a16="http://schemas.microsoft.com/office/drawing/2014/main" id="{1F874F70-0FEB-4A0F-A73B-3A5DD84DF79E}"/>
              </a:ext>
            </a:extLst>
          </p:cNvPr>
          <p:cNvSpPr>
            <a:spLocks noGrp="1"/>
          </p:cNvSpPr>
          <p:nvPr>
            <p:ph type="title"/>
          </p:nvPr>
        </p:nvSpPr>
        <p:spPr>
          <a:xfrm>
            <a:off x="488504" y="764704"/>
            <a:ext cx="8857108" cy="936104"/>
          </a:xfrm>
          <a:prstGeom prst="rect">
            <a:avLst/>
          </a:prstGeom>
        </p:spPr>
        <p:txBody>
          <a:bodyPr/>
          <a:lstStyle/>
          <a:p>
            <a:r>
              <a:rPr lang="es-MX" dirty="0"/>
              <a:t>Manipulación de datos en Pandas</a:t>
            </a:r>
          </a:p>
        </p:txBody>
      </p:sp>
      <p:sp>
        <p:nvSpPr>
          <p:cNvPr id="5" name="Marcador de texto 4">
            <a:extLst>
              <a:ext uri="{FF2B5EF4-FFF2-40B4-BE49-F238E27FC236}">
                <a16:creationId xmlns:a16="http://schemas.microsoft.com/office/drawing/2014/main" id="{EAE01701-D8E2-42B6-9D5F-8487BB89150C}"/>
              </a:ext>
            </a:extLst>
          </p:cNvPr>
          <p:cNvSpPr>
            <a:spLocks noGrp="1"/>
          </p:cNvSpPr>
          <p:nvPr>
            <p:ph type="body" sz="quarter" idx="21"/>
          </p:nvPr>
        </p:nvSpPr>
        <p:spPr/>
        <p:txBody>
          <a:bodyPr/>
          <a:lstStyle/>
          <a:p>
            <a:r>
              <a:rPr lang="es-MX" dirty="0"/>
              <a:t>Teniendo un </a:t>
            </a:r>
            <a:r>
              <a:rPr lang="es-MX" dirty="0" err="1"/>
              <a:t>DataFrame</a:t>
            </a:r>
            <a:r>
              <a:rPr lang="es-MX" dirty="0"/>
              <a:t>, existen varias operaciones que podemos realizar sobre éste, mencionaremos algunas, pero pueden encontrar una vasta colección de funciones en el siguiente link : </a:t>
            </a:r>
            <a:r>
              <a:rPr lang="es-MX" dirty="0">
                <a:hlinkClick r:id="rId2"/>
              </a:rPr>
              <a:t>https://pandas.pydata.org/pandas-docs/stable/reference/frame.html</a:t>
            </a:r>
            <a:r>
              <a:rPr lang="es-MX" dirty="0"/>
              <a:t>.</a:t>
            </a:r>
          </a:p>
        </p:txBody>
      </p:sp>
      <p:pic>
        <p:nvPicPr>
          <p:cNvPr id="7" name="Imagen 6">
            <a:extLst>
              <a:ext uri="{FF2B5EF4-FFF2-40B4-BE49-F238E27FC236}">
                <a16:creationId xmlns:a16="http://schemas.microsoft.com/office/drawing/2014/main" id="{D32B8B41-8284-4AF3-9AC3-002526A2ECF6}"/>
              </a:ext>
            </a:extLst>
          </p:cNvPr>
          <p:cNvPicPr>
            <a:picLocks noChangeAspect="1"/>
          </p:cNvPicPr>
          <p:nvPr/>
        </p:nvPicPr>
        <p:blipFill>
          <a:blip r:embed="rId3"/>
          <a:stretch>
            <a:fillRect/>
          </a:stretch>
        </p:blipFill>
        <p:spPr>
          <a:xfrm>
            <a:off x="488504" y="3068960"/>
            <a:ext cx="3054919" cy="2952328"/>
          </a:xfrm>
          <a:prstGeom prst="rect">
            <a:avLst/>
          </a:prstGeom>
        </p:spPr>
      </p:pic>
      <p:pic>
        <p:nvPicPr>
          <p:cNvPr id="8" name="Imagen 7">
            <a:extLst>
              <a:ext uri="{FF2B5EF4-FFF2-40B4-BE49-F238E27FC236}">
                <a16:creationId xmlns:a16="http://schemas.microsoft.com/office/drawing/2014/main" id="{CB40FD06-3196-438B-BA7A-DF032827BA99}"/>
              </a:ext>
            </a:extLst>
          </p:cNvPr>
          <p:cNvPicPr>
            <a:picLocks noChangeAspect="1"/>
          </p:cNvPicPr>
          <p:nvPr/>
        </p:nvPicPr>
        <p:blipFill>
          <a:blip r:embed="rId4"/>
          <a:stretch>
            <a:fillRect/>
          </a:stretch>
        </p:blipFill>
        <p:spPr>
          <a:xfrm>
            <a:off x="4664968" y="3066224"/>
            <a:ext cx="3429943" cy="3099080"/>
          </a:xfrm>
          <a:prstGeom prst="rect">
            <a:avLst/>
          </a:prstGeom>
        </p:spPr>
      </p:pic>
    </p:spTree>
    <p:extLst>
      <p:ext uri="{BB962C8B-B14F-4D97-AF65-F5344CB8AC3E}">
        <p14:creationId xmlns:p14="http://schemas.microsoft.com/office/powerpoint/2010/main" val="41803758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8873684E-C5A9-4225-A012-1ED59767E2D8}"/>
              </a:ext>
            </a:extLst>
          </p:cNvPr>
          <p:cNvSpPr>
            <a:spLocks noGrp="1"/>
          </p:cNvSpPr>
          <p:nvPr>
            <p:ph type="sldNum" sz="quarter" idx="14"/>
          </p:nvPr>
        </p:nvSpPr>
        <p:spPr/>
        <p:txBody>
          <a:bodyPr/>
          <a:lstStyle/>
          <a:p>
            <a:pPr>
              <a:defRPr/>
            </a:pPr>
            <a:fld id="{56623650-3B47-4B5A-8680-D8ACAC37BA74}" type="slidenum">
              <a:rPr lang="en-GB" smtClean="0"/>
              <a:pPr>
                <a:defRPr/>
              </a:pPr>
              <a:t>63</a:t>
            </a:fld>
            <a:endParaRPr lang="en-GB"/>
          </a:p>
        </p:txBody>
      </p:sp>
      <p:sp>
        <p:nvSpPr>
          <p:cNvPr id="3" name="Título 2">
            <a:extLst>
              <a:ext uri="{FF2B5EF4-FFF2-40B4-BE49-F238E27FC236}">
                <a16:creationId xmlns:a16="http://schemas.microsoft.com/office/drawing/2014/main" id="{1FF75372-F20D-4900-9588-F12E570319A3}"/>
              </a:ext>
            </a:extLst>
          </p:cNvPr>
          <p:cNvSpPr>
            <a:spLocks noGrp="1"/>
          </p:cNvSpPr>
          <p:nvPr>
            <p:ph type="title"/>
          </p:nvPr>
        </p:nvSpPr>
        <p:spPr>
          <a:xfrm>
            <a:off x="488504" y="836712"/>
            <a:ext cx="8857108" cy="936104"/>
          </a:xfrm>
          <a:prstGeom prst="rect">
            <a:avLst/>
          </a:prstGeom>
        </p:spPr>
        <p:txBody>
          <a:bodyPr/>
          <a:lstStyle/>
          <a:p>
            <a:r>
              <a:rPr lang="es-MX" dirty="0" err="1"/>
              <a:t>Manupilación</a:t>
            </a:r>
            <a:r>
              <a:rPr lang="es-MX" dirty="0"/>
              <a:t> de datos en Pandas</a:t>
            </a:r>
          </a:p>
        </p:txBody>
      </p:sp>
      <p:sp>
        <p:nvSpPr>
          <p:cNvPr id="5" name="Marcador de texto 4">
            <a:extLst>
              <a:ext uri="{FF2B5EF4-FFF2-40B4-BE49-F238E27FC236}">
                <a16:creationId xmlns:a16="http://schemas.microsoft.com/office/drawing/2014/main" id="{3FACC024-4D02-4F21-98EF-2B9547BA91FA}"/>
              </a:ext>
            </a:extLst>
          </p:cNvPr>
          <p:cNvSpPr>
            <a:spLocks noGrp="1"/>
          </p:cNvSpPr>
          <p:nvPr>
            <p:ph type="body" sz="quarter" idx="21"/>
          </p:nvPr>
        </p:nvSpPr>
        <p:spPr>
          <a:xfrm>
            <a:off x="488504" y="1772817"/>
            <a:ext cx="8928992" cy="1008112"/>
          </a:xfrm>
        </p:spPr>
        <p:txBody>
          <a:bodyPr/>
          <a:lstStyle/>
          <a:p>
            <a:r>
              <a:rPr lang="es-MX" dirty="0"/>
              <a:t>Para realizar el ejercicio de este tema, utilizaremos una función de pandas llamada “Rolling” la cuál es muy útil en series de tiempo para calcular distintos estadísticos utilizando ventanas móviles.</a:t>
            </a:r>
          </a:p>
        </p:txBody>
      </p:sp>
      <p:pic>
        <p:nvPicPr>
          <p:cNvPr id="6" name="Imagen 5">
            <a:extLst>
              <a:ext uri="{FF2B5EF4-FFF2-40B4-BE49-F238E27FC236}">
                <a16:creationId xmlns:a16="http://schemas.microsoft.com/office/drawing/2014/main" id="{6B5257DF-70E3-4AFD-8926-7B0323EE9189}"/>
              </a:ext>
            </a:extLst>
          </p:cNvPr>
          <p:cNvPicPr>
            <a:picLocks noChangeAspect="1"/>
          </p:cNvPicPr>
          <p:nvPr/>
        </p:nvPicPr>
        <p:blipFill>
          <a:blip r:embed="rId2"/>
          <a:stretch>
            <a:fillRect/>
          </a:stretch>
        </p:blipFill>
        <p:spPr>
          <a:xfrm>
            <a:off x="485640" y="2868754"/>
            <a:ext cx="4120349" cy="2880320"/>
          </a:xfrm>
          <a:prstGeom prst="rect">
            <a:avLst/>
          </a:prstGeom>
        </p:spPr>
      </p:pic>
      <p:pic>
        <p:nvPicPr>
          <p:cNvPr id="7" name="Imagen 6">
            <a:extLst>
              <a:ext uri="{FF2B5EF4-FFF2-40B4-BE49-F238E27FC236}">
                <a16:creationId xmlns:a16="http://schemas.microsoft.com/office/drawing/2014/main" id="{B0976E39-64E4-4C46-B0CF-02432F43491E}"/>
              </a:ext>
            </a:extLst>
          </p:cNvPr>
          <p:cNvPicPr>
            <a:picLocks noChangeAspect="1"/>
          </p:cNvPicPr>
          <p:nvPr/>
        </p:nvPicPr>
        <p:blipFill>
          <a:blip r:embed="rId3"/>
          <a:stretch>
            <a:fillRect/>
          </a:stretch>
        </p:blipFill>
        <p:spPr>
          <a:xfrm>
            <a:off x="4808984" y="2868754"/>
            <a:ext cx="4781550" cy="3009900"/>
          </a:xfrm>
          <a:prstGeom prst="rect">
            <a:avLst/>
          </a:prstGeom>
        </p:spPr>
      </p:pic>
    </p:spTree>
    <p:extLst>
      <p:ext uri="{BB962C8B-B14F-4D97-AF65-F5344CB8AC3E}">
        <p14:creationId xmlns:p14="http://schemas.microsoft.com/office/powerpoint/2010/main" val="72192394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A3DC1CA-68E0-471C-8582-0FA01CE9D53D}"/>
              </a:ext>
            </a:extLst>
          </p:cNvPr>
          <p:cNvSpPr>
            <a:spLocks noGrp="1"/>
          </p:cNvSpPr>
          <p:nvPr>
            <p:ph type="sldNum" sz="quarter" idx="14"/>
          </p:nvPr>
        </p:nvSpPr>
        <p:spPr/>
        <p:txBody>
          <a:bodyPr/>
          <a:lstStyle/>
          <a:p>
            <a:pPr>
              <a:defRPr/>
            </a:pPr>
            <a:fld id="{56623650-3B47-4B5A-8680-D8ACAC37BA74}" type="slidenum">
              <a:rPr lang="en-GB" smtClean="0"/>
              <a:pPr>
                <a:defRPr/>
              </a:pPr>
              <a:t>64</a:t>
            </a:fld>
            <a:endParaRPr lang="en-GB"/>
          </a:p>
        </p:txBody>
      </p:sp>
      <p:sp>
        <p:nvSpPr>
          <p:cNvPr id="3" name="Título 2">
            <a:extLst>
              <a:ext uri="{FF2B5EF4-FFF2-40B4-BE49-F238E27FC236}">
                <a16:creationId xmlns:a16="http://schemas.microsoft.com/office/drawing/2014/main" id="{F0937B38-310D-4767-BC1F-D50E4251487A}"/>
              </a:ext>
            </a:extLst>
          </p:cNvPr>
          <p:cNvSpPr>
            <a:spLocks noGrp="1"/>
          </p:cNvSpPr>
          <p:nvPr>
            <p:ph type="title"/>
          </p:nvPr>
        </p:nvSpPr>
        <p:spPr>
          <a:xfrm>
            <a:off x="488504" y="836712"/>
            <a:ext cx="8857108" cy="936104"/>
          </a:xfrm>
          <a:prstGeom prst="rect">
            <a:avLst/>
          </a:prstGeom>
        </p:spPr>
        <p:txBody>
          <a:bodyPr/>
          <a:lstStyle/>
          <a:p>
            <a:r>
              <a:rPr lang="es-MX" dirty="0"/>
              <a:t>Manejo de datos nulos en Pandas</a:t>
            </a:r>
          </a:p>
        </p:txBody>
      </p:sp>
      <p:sp>
        <p:nvSpPr>
          <p:cNvPr id="5" name="Marcador de texto 4">
            <a:extLst>
              <a:ext uri="{FF2B5EF4-FFF2-40B4-BE49-F238E27FC236}">
                <a16:creationId xmlns:a16="http://schemas.microsoft.com/office/drawing/2014/main" id="{85DAF499-98D1-4597-AAFA-3122EF1997DA}"/>
              </a:ext>
            </a:extLst>
          </p:cNvPr>
          <p:cNvSpPr>
            <a:spLocks noGrp="1"/>
          </p:cNvSpPr>
          <p:nvPr>
            <p:ph type="body" sz="quarter" idx="21"/>
          </p:nvPr>
        </p:nvSpPr>
        <p:spPr>
          <a:xfrm>
            <a:off x="488504" y="1988840"/>
            <a:ext cx="8928992" cy="4564360"/>
          </a:xfrm>
        </p:spPr>
        <p:txBody>
          <a:bodyPr/>
          <a:lstStyle/>
          <a:p>
            <a:r>
              <a:rPr lang="es-MX" dirty="0"/>
              <a:t>Con el ejemplo anterior, es claro que para una ventana de 30 días, no tendremos datos suficientes paras los días 1,2,…29, por lo que por defecto, se le asignará un valor nulo a esos días (</a:t>
            </a:r>
            <a:r>
              <a:rPr lang="es-MX" dirty="0" err="1"/>
              <a:t>NaN</a:t>
            </a:r>
            <a:r>
              <a:rPr lang="es-MX" dirty="0"/>
              <a:t>) ya sea para la media o para la desviación estándar.</a:t>
            </a:r>
          </a:p>
          <a:p>
            <a:r>
              <a:rPr lang="es-MX" dirty="0"/>
              <a:t>Existen varias alternativas en Pandas para lidiar con éstos problemas:</a:t>
            </a:r>
          </a:p>
          <a:p>
            <a:pPr marL="0" indent="0">
              <a:buNone/>
            </a:pPr>
            <a:endParaRPr lang="es-MX" u="sng" dirty="0"/>
          </a:p>
          <a:p>
            <a:pPr lvl="1"/>
            <a:r>
              <a:rPr lang="es-MX" dirty="0" err="1"/>
              <a:t>DataFrame.isna</a:t>
            </a:r>
            <a:r>
              <a:rPr lang="es-MX" dirty="0"/>
              <a:t> 	Indica valores faltantes.</a:t>
            </a:r>
          </a:p>
          <a:p>
            <a:pPr lvl="1"/>
            <a:r>
              <a:rPr lang="es-MX" dirty="0" err="1"/>
              <a:t>DataFrame.notna</a:t>
            </a:r>
            <a:r>
              <a:rPr lang="es-MX" dirty="0"/>
              <a:t> 	Indica los valores existentes (no faltantes).</a:t>
            </a:r>
          </a:p>
          <a:p>
            <a:pPr lvl="1"/>
            <a:r>
              <a:rPr lang="es-MX" dirty="0" err="1"/>
              <a:t>DataFrame.fillna</a:t>
            </a:r>
            <a:r>
              <a:rPr lang="es-MX" dirty="0"/>
              <a:t> 	Reemplaza valores perdidos.</a:t>
            </a:r>
          </a:p>
          <a:p>
            <a:pPr lvl="1"/>
            <a:r>
              <a:rPr lang="es-MX" dirty="0" err="1"/>
              <a:t>Series.dropna</a:t>
            </a:r>
            <a:r>
              <a:rPr lang="es-MX" dirty="0"/>
              <a:t> 	Descarta los valores faltantes.</a:t>
            </a:r>
          </a:p>
          <a:p>
            <a:pPr lvl="1"/>
            <a:r>
              <a:rPr lang="es-MX" dirty="0" err="1"/>
              <a:t>Index.dropna</a:t>
            </a:r>
            <a:r>
              <a:rPr lang="es-MX" dirty="0"/>
              <a:t> 	Descarta los índices que faltan.</a:t>
            </a:r>
          </a:p>
        </p:txBody>
      </p:sp>
    </p:spTree>
    <p:extLst>
      <p:ext uri="{BB962C8B-B14F-4D97-AF65-F5344CB8AC3E}">
        <p14:creationId xmlns:p14="http://schemas.microsoft.com/office/powerpoint/2010/main" val="373964638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D41F92BD-4B57-43F7-8E1D-CEFC332D0CAD}"/>
              </a:ext>
            </a:extLst>
          </p:cNvPr>
          <p:cNvSpPr>
            <a:spLocks noGrp="1"/>
          </p:cNvSpPr>
          <p:nvPr>
            <p:ph type="sldNum" sz="quarter" idx="14"/>
          </p:nvPr>
        </p:nvSpPr>
        <p:spPr/>
        <p:txBody>
          <a:bodyPr/>
          <a:lstStyle/>
          <a:p>
            <a:pPr>
              <a:defRPr/>
            </a:pPr>
            <a:fld id="{56623650-3B47-4B5A-8680-D8ACAC37BA74}" type="slidenum">
              <a:rPr lang="en-GB" smtClean="0"/>
              <a:pPr>
                <a:defRPr/>
              </a:pPr>
              <a:t>65</a:t>
            </a:fld>
            <a:endParaRPr lang="en-GB"/>
          </a:p>
        </p:txBody>
      </p:sp>
      <p:sp>
        <p:nvSpPr>
          <p:cNvPr id="3" name="Título 2">
            <a:extLst>
              <a:ext uri="{FF2B5EF4-FFF2-40B4-BE49-F238E27FC236}">
                <a16:creationId xmlns:a16="http://schemas.microsoft.com/office/drawing/2014/main" id="{672DA1F1-9AD7-408E-91D3-85F57B1FF1D6}"/>
              </a:ext>
            </a:extLst>
          </p:cNvPr>
          <p:cNvSpPr>
            <a:spLocks noGrp="1"/>
          </p:cNvSpPr>
          <p:nvPr>
            <p:ph type="title"/>
          </p:nvPr>
        </p:nvSpPr>
        <p:spPr>
          <a:xfrm>
            <a:off x="488504" y="620688"/>
            <a:ext cx="8857108" cy="936104"/>
          </a:xfrm>
          <a:prstGeom prst="rect">
            <a:avLst/>
          </a:prstGeom>
        </p:spPr>
        <p:txBody>
          <a:bodyPr/>
          <a:lstStyle/>
          <a:p>
            <a:r>
              <a:rPr lang="es-MX" dirty="0"/>
              <a:t>Ejemplo de manejo de datos nulos</a:t>
            </a:r>
          </a:p>
        </p:txBody>
      </p:sp>
      <p:pic>
        <p:nvPicPr>
          <p:cNvPr id="6" name="Imagen 5">
            <a:extLst>
              <a:ext uri="{FF2B5EF4-FFF2-40B4-BE49-F238E27FC236}">
                <a16:creationId xmlns:a16="http://schemas.microsoft.com/office/drawing/2014/main" id="{56267E55-874E-4970-8F40-42F709B0F57B}"/>
              </a:ext>
            </a:extLst>
          </p:cNvPr>
          <p:cNvPicPr>
            <a:picLocks noChangeAspect="1"/>
          </p:cNvPicPr>
          <p:nvPr/>
        </p:nvPicPr>
        <p:blipFill>
          <a:blip r:embed="rId2"/>
          <a:stretch>
            <a:fillRect/>
          </a:stretch>
        </p:blipFill>
        <p:spPr>
          <a:xfrm>
            <a:off x="524062" y="1628800"/>
            <a:ext cx="3869784" cy="3823320"/>
          </a:xfrm>
          <a:prstGeom prst="rect">
            <a:avLst/>
          </a:prstGeom>
        </p:spPr>
      </p:pic>
      <p:pic>
        <p:nvPicPr>
          <p:cNvPr id="7" name="Imagen 6">
            <a:extLst>
              <a:ext uri="{FF2B5EF4-FFF2-40B4-BE49-F238E27FC236}">
                <a16:creationId xmlns:a16="http://schemas.microsoft.com/office/drawing/2014/main" id="{223944E2-24D9-4BC7-B797-E82F298E049E}"/>
              </a:ext>
            </a:extLst>
          </p:cNvPr>
          <p:cNvPicPr>
            <a:picLocks noChangeAspect="1"/>
          </p:cNvPicPr>
          <p:nvPr/>
        </p:nvPicPr>
        <p:blipFill>
          <a:blip r:embed="rId3"/>
          <a:stretch>
            <a:fillRect/>
          </a:stretch>
        </p:blipFill>
        <p:spPr>
          <a:xfrm>
            <a:off x="4808984" y="1605668"/>
            <a:ext cx="3736114" cy="3839556"/>
          </a:xfrm>
          <a:prstGeom prst="rect">
            <a:avLst/>
          </a:prstGeom>
        </p:spPr>
      </p:pic>
    </p:spTree>
    <p:extLst>
      <p:ext uri="{BB962C8B-B14F-4D97-AF65-F5344CB8AC3E}">
        <p14:creationId xmlns:p14="http://schemas.microsoft.com/office/powerpoint/2010/main" val="413816467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952E1CA4-5B06-4BA3-91C3-6D8E72E29985}"/>
              </a:ext>
            </a:extLst>
          </p:cNvPr>
          <p:cNvSpPr>
            <a:spLocks noGrp="1"/>
          </p:cNvSpPr>
          <p:nvPr>
            <p:ph type="sldNum" sz="quarter" idx="14"/>
          </p:nvPr>
        </p:nvSpPr>
        <p:spPr/>
        <p:txBody>
          <a:bodyPr/>
          <a:lstStyle/>
          <a:p>
            <a:pPr>
              <a:defRPr/>
            </a:pPr>
            <a:fld id="{56623650-3B47-4B5A-8680-D8ACAC37BA74}" type="slidenum">
              <a:rPr lang="en-GB" smtClean="0"/>
              <a:pPr>
                <a:defRPr/>
              </a:pPr>
              <a:t>66</a:t>
            </a:fld>
            <a:endParaRPr lang="en-GB"/>
          </a:p>
        </p:txBody>
      </p:sp>
      <p:sp>
        <p:nvSpPr>
          <p:cNvPr id="3" name="Título 2">
            <a:extLst>
              <a:ext uri="{FF2B5EF4-FFF2-40B4-BE49-F238E27FC236}">
                <a16:creationId xmlns:a16="http://schemas.microsoft.com/office/drawing/2014/main" id="{50DDF664-EC88-4B32-B990-4326121D55C9}"/>
              </a:ext>
            </a:extLst>
          </p:cNvPr>
          <p:cNvSpPr>
            <a:spLocks noGrp="1"/>
          </p:cNvSpPr>
          <p:nvPr>
            <p:ph type="title"/>
          </p:nvPr>
        </p:nvSpPr>
        <p:spPr>
          <a:xfrm>
            <a:off x="488504" y="692696"/>
            <a:ext cx="8857108" cy="936104"/>
          </a:xfrm>
          <a:prstGeom prst="rect">
            <a:avLst/>
          </a:prstGeom>
        </p:spPr>
        <p:txBody>
          <a:bodyPr/>
          <a:lstStyle/>
          <a:p>
            <a:r>
              <a:rPr lang="es-MX" dirty="0"/>
              <a:t>Gráficos en Python</a:t>
            </a:r>
          </a:p>
        </p:txBody>
      </p:sp>
      <p:pic>
        <p:nvPicPr>
          <p:cNvPr id="4" name="Imagen 3">
            <a:extLst>
              <a:ext uri="{FF2B5EF4-FFF2-40B4-BE49-F238E27FC236}">
                <a16:creationId xmlns:a16="http://schemas.microsoft.com/office/drawing/2014/main" id="{1E6847A4-6B93-4971-9AD4-B8B03AEEBE8C}"/>
              </a:ext>
            </a:extLst>
          </p:cNvPr>
          <p:cNvPicPr>
            <a:picLocks noChangeAspect="1"/>
          </p:cNvPicPr>
          <p:nvPr/>
        </p:nvPicPr>
        <p:blipFill>
          <a:blip r:embed="rId2"/>
          <a:stretch>
            <a:fillRect/>
          </a:stretch>
        </p:blipFill>
        <p:spPr>
          <a:xfrm>
            <a:off x="488503" y="1628800"/>
            <a:ext cx="4395123" cy="3024336"/>
          </a:xfrm>
          <a:prstGeom prst="rect">
            <a:avLst/>
          </a:prstGeom>
        </p:spPr>
      </p:pic>
      <p:sp>
        <p:nvSpPr>
          <p:cNvPr id="5" name="Marcador de texto 4">
            <a:extLst>
              <a:ext uri="{FF2B5EF4-FFF2-40B4-BE49-F238E27FC236}">
                <a16:creationId xmlns:a16="http://schemas.microsoft.com/office/drawing/2014/main" id="{3C0F762A-9783-4356-9AD5-95F4CE13B97E}"/>
              </a:ext>
            </a:extLst>
          </p:cNvPr>
          <p:cNvSpPr>
            <a:spLocks noGrp="1"/>
          </p:cNvSpPr>
          <p:nvPr>
            <p:ph type="body" sz="quarter" idx="21"/>
          </p:nvPr>
        </p:nvSpPr>
        <p:spPr>
          <a:xfrm>
            <a:off x="488502" y="5229200"/>
            <a:ext cx="4395123" cy="864096"/>
          </a:xfrm>
        </p:spPr>
        <p:txBody>
          <a:bodyPr/>
          <a:lstStyle/>
          <a:p>
            <a:r>
              <a:rPr lang="es-MX" dirty="0">
                <a:hlinkClick r:id="rId3"/>
              </a:rPr>
              <a:t>https://matplotlib.org/</a:t>
            </a:r>
            <a:endParaRPr lang="es-MX" dirty="0"/>
          </a:p>
          <a:p>
            <a:r>
              <a:rPr lang="es-MX" dirty="0">
                <a:hlinkClick r:id="rId4"/>
              </a:rPr>
              <a:t>https://pandas.pydata.org/pandas-docs/stable/user_guide/visualization.html</a:t>
            </a:r>
            <a:endParaRPr lang="es-MX" dirty="0"/>
          </a:p>
          <a:p>
            <a:endParaRPr lang="es-MX" dirty="0"/>
          </a:p>
        </p:txBody>
      </p:sp>
      <p:sp>
        <p:nvSpPr>
          <p:cNvPr id="6" name="Marcador de texto 4">
            <a:extLst>
              <a:ext uri="{FF2B5EF4-FFF2-40B4-BE49-F238E27FC236}">
                <a16:creationId xmlns:a16="http://schemas.microsoft.com/office/drawing/2014/main" id="{C996D9EB-5040-4313-B49B-9C400398A7A0}"/>
              </a:ext>
            </a:extLst>
          </p:cNvPr>
          <p:cNvSpPr txBox="1">
            <a:spLocks/>
          </p:cNvSpPr>
          <p:nvPr/>
        </p:nvSpPr>
        <p:spPr>
          <a:xfrm>
            <a:off x="5022376" y="1629476"/>
            <a:ext cx="4395123" cy="4463820"/>
          </a:xfrm>
          <a:prstGeom prst="rect">
            <a:avLst/>
          </a:prstGeom>
        </p:spPr>
        <p:txBody>
          <a:bodyPr/>
          <a:lstStyle>
            <a:lvl1pPr marL="342900" indent="-342900" algn="l" rtl="0" eaLnBrk="1" fontAlgn="base" hangingPunct="1">
              <a:spcBef>
                <a:spcPct val="20000"/>
              </a:spcBef>
              <a:spcAft>
                <a:spcPct val="0"/>
              </a:spcAft>
              <a:buClr>
                <a:schemeClr val="tx2">
                  <a:lumMod val="50000"/>
                </a:schemeClr>
              </a:buClr>
              <a:buFont typeface="Courier New" pitchFamily="49" charset="0"/>
              <a:buChar char="o"/>
              <a:defRPr sz="1600">
                <a:solidFill>
                  <a:schemeClr val="tx2">
                    <a:lumMod val="50000"/>
                  </a:schemeClr>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
              <a:defRPr sz="1600">
                <a:solidFill>
                  <a:schemeClr val="tx2"/>
                </a:solidFill>
                <a:latin typeface="+mn-lt"/>
              </a:defRPr>
            </a:lvl2pPr>
            <a:lvl3pPr marL="1143000" indent="-228600" algn="l" rtl="0" eaLnBrk="1" fontAlgn="base" hangingPunct="1">
              <a:spcBef>
                <a:spcPct val="20000"/>
              </a:spcBef>
              <a:spcAft>
                <a:spcPct val="0"/>
              </a:spcAft>
              <a:buChar char="•"/>
              <a:defRPr sz="1600">
                <a:solidFill>
                  <a:schemeClr val="tx2">
                    <a:lumMod val="60000"/>
                    <a:lumOff val="40000"/>
                  </a:schemeClr>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s-ES" dirty="0"/>
              <a:t>Pandas se ha vuelto popular no solo por permitir un potente análisis de datos, sino también por sus prácticos métodos de gráficos preestablecidos.</a:t>
            </a:r>
          </a:p>
          <a:p>
            <a:endParaRPr lang="es-ES" dirty="0"/>
          </a:p>
          <a:p>
            <a:r>
              <a:rPr lang="es-ES" dirty="0"/>
              <a:t>Los métodos de trazado de pandas son simplemente </a:t>
            </a:r>
            <a:r>
              <a:rPr lang="es-ES" i="1" dirty="0" err="1"/>
              <a:t>wrappers</a:t>
            </a:r>
            <a:r>
              <a:rPr lang="es-ES" dirty="0"/>
              <a:t> convenientes para las llamadas de un paquete llamado </a:t>
            </a:r>
            <a:r>
              <a:rPr lang="es-ES" dirty="0" err="1"/>
              <a:t>matplotlib</a:t>
            </a:r>
            <a:r>
              <a:rPr lang="es-ES" dirty="0"/>
              <a:t>.</a:t>
            </a:r>
            <a:r>
              <a:rPr lang="es-MX" kern="0" dirty="0"/>
              <a:t> </a:t>
            </a:r>
          </a:p>
          <a:p>
            <a:endParaRPr lang="es-MX" kern="0" dirty="0"/>
          </a:p>
          <a:p>
            <a:r>
              <a:rPr lang="es-ES" kern="0" dirty="0"/>
              <a:t>Es decir, el método </a:t>
            </a:r>
            <a:r>
              <a:rPr lang="es-ES" kern="0" dirty="0" err="1"/>
              <a:t>plot</a:t>
            </a:r>
            <a:r>
              <a:rPr lang="es-ES" kern="0" dirty="0"/>
              <a:t>() en la serie de pandas y en un </a:t>
            </a:r>
            <a:r>
              <a:rPr lang="es-ES" kern="0" dirty="0" err="1"/>
              <a:t>DataFrame</a:t>
            </a:r>
            <a:r>
              <a:rPr lang="es-ES" kern="0" dirty="0"/>
              <a:t> es una </a:t>
            </a:r>
            <a:r>
              <a:rPr lang="es-ES" i="1" kern="0" dirty="0" err="1"/>
              <a:t>wrapper</a:t>
            </a:r>
            <a:r>
              <a:rPr lang="es-ES" kern="0" dirty="0"/>
              <a:t> de </a:t>
            </a:r>
            <a:r>
              <a:rPr lang="es-ES" kern="0" dirty="0" err="1"/>
              <a:t>plt.plot</a:t>
            </a:r>
            <a:r>
              <a:rPr lang="es-ES" kern="0" dirty="0"/>
              <a:t>().</a:t>
            </a:r>
            <a:endParaRPr lang="es-MX" kern="0" dirty="0"/>
          </a:p>
        </p:txBody>
      </p:sp>
    </p:spTree>
    <p:extLst>
      <p:ext uri="{BB962C8B-B14F-4D97-AF65-F5344CB8AC3E}">
        <p14:creationId xmlns:p14="http://schemas.microsoft.com/office/powerpoint/2010/main" val="268599613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20"/>
          </p:nvPr>
        </p:nvSpPr>
        <p:spPr/>
        <p:txBody>
          <a:bodyPr/>
          <a:lstStyle/>
          <a:p>
            <a:pPr>
              <a:defRPr/>
            </a:pPr>
            <a:fld id="{41893494-E006-4AF3-9210-ECC9BE26F4FA}" type="slidenum">
              <a:rPr lang="en-GB" smtClean="0"/>
              <a:pPr>
                <a:defRPr/>
              </a:pPr>
              <a:t>67</a:t>
            </a:fld>
            <a:endParaRPr lang="en-GB"/>
          </a:p>
        </p:txBody>
      </p:sp>
      <p:sp>
        <p:nvSpPr>
          <p:cNvPr id="10" name="Title 9"/>
          <p:cNvSpPr>
            <a:spLocks noGrp="1"/>
          </p:cNvSpPr>
          <p:nvPr>
            <p:ph type="title"/>
          </p:nvPr>
        </p:nvSpPr>
        <p:spPr>
          <a:xfrm>
            <a:off x="488504" y="620688"/>
            <a:ext cx="8857108" cy="936104"/>
          </a:xfrm>
        </p:spPr>
        <p:txBody>
          <a:bodyPr>
            <a:noAutofit/>
          </a:bodyPr>
          <a:lstStyle/>
          <a:p>
            <a:r>
              <a:rPr lang="es-ES" dirty="0"/>
              <a:t>Análisis de Regresión y CAPM:</a:t>
            </a:r>
          </a:p>
        </p:txBody>
      </p:sp>
      <p:sp>
        <p:nvSpPr>
          <p:cNvPr id="3" name="AutoShape 2" descr="data:image/png;base64,iVBORw0KGgoAAAANSUhEUgAAAbIAAAE/CAYAAAAjXUYaAAAABHNCSVQICAgIfAhkiAAAAAlwSFlz%0AAAALEgAACxIB0t1+/AAAADl0RVh0U29mdHdhcmUAbWF0cGxvdGxpYiB2ZXJzaW9uIDMuMC4zLCBo%0AdHRwOi8vbWF0cGxvdGxpYi5vcmcvnQurowAAIABJREFUeJzsvXmYZVV5t30/a59TY1fP3UwNNDSK%0ALREhIuAQJKhR0ShJHDCaaDSfiYn6+WpizJfXKQkZ3i8mShIVRzQqOM8TIJPM0EI3NDTQ0FP13NVV%0A1VV16gx7r+f9Y609nKpTUw/VA+u+rrrqnD2svfaqU/t3nmE9S1SVQCAQCASOVszh7kAgEAgEAgdC%0AELJAIBAIHNUEIQsEAoHAUU0QskAgEAgc1QQhCwQCgcBRTRCyQCAQCBzVBCGbISLyJhG57hC1fbWI%0A/OMBtvFbIvJoi+2LReQBETn3QNof0+ZGEXnJwWrvSEdEhkXk9P08d62IXHyQu3TMICKfEZEPHe5+%0AHCmIyOtE5HoR6ZjheS3//491gpC1QEReKCJ3iMigiOwVkdtF5LkAqvo1Vf2dw93HiVDVX6nqmcVt%0AIlIGvgz8haref3h6dvSjqnNU9cn9PPcsVb35QPsgIh8Vka8ewPlXi0jdi/KQiKwSkRcdaL8OFFX9%0Ac1X9h9m+rjjeJSJrRKQiIjtE5GYRuXy2+1Lo07nAnwKXqWq1sF1F5IzJzm31//9UIAjZGERkLvBj%0A4D+BhcBJwMeA2uHs14Ggqg1VfaWq3nG4+xI4Ivg/qjoHmAt8GviuiEStDhSR0qz2bPa5Engv8H5g%0AEe7//X8DLz9cHVLV+1X1Zao6MpPzngJ/q4lR1fBT+AHOAwYm2f9W4LbCewX+AngcGAL+AVgB3AHs%0AA74JtLU6t3D+Gf711cA/+tcLcIK6G+j3r5cVzlsIfAnY5vd/32+/GOgtHLcSuBkYANYCry7suxr4%0Ab+Anvu93Aysmufc/AjYBfcDfARuBl/h9Bvgg8ITf/01g4XTGcIJxmFa/gOX+3D8Btvix+HPgucAa%0Af9//VTje4B5Um4BdwFeAeX7fz4B3jWl/NfD7E/TxU/6cYeB24HjgE74P64BzC+1Ma6wK9/MWYDOw%0AB/g7v+/lQB1o+Guu9ttPBH4I7AXWA//PJH/Dq/GfMf++y1/vxMLf5nbgP3zf/nGKMfsy8H7/+iTf%0A1l/69yt8nwz+c4kTjF3AduBPWvWLqT/7N+P+z27HfT6uAxYX9r8a91kf8MeunGAsng4kwHlTPBPm%0AAV/wfd7qxySaxucp/VtO67Ppz3kb8Ig/9hfAqX77rb6tEf+3f0NhTP8G2AH8D+P//08GvuvHsi+9%0A3mT9Php/gkU2nseARES+LCKvEJEF0zjnZcBzgAuBDwCfBd6M+xD9BvDG/eiHwQnVqcApwCjwX4X9%0A/4N7CJ0FLMU9eJrwLsUf4f7RlwLvBr4mIkXXw+U4i3MB7iF4RavOiMgzcd/e/wj34FwELCsc8m7g%0AMuBFfn8/Toz2l2n1q8AFwNNw/+CfwAntS3Dj8/qC++yt/ue3gdOBOeTjeg2Fv5W/51NxgtqK1+Me%0ABotxFvudwK/9+28D/z7BedMZqxcCZwIvBj4sIitV9efAPwHfUOfmfLY/9lrcA+1E4LXAP4nIJRNc%0AO8NbYX8MbAB2FnZdADwJHIcb97cy8Zjdgnt44u/nSeCiwvtfqar174/HicJJwNuB/57g/2uqzz7A%0AH+IEYinQBvyVv6en4/6O7wWWAD8FfiQibS2ucwmwRVXva7GvyNVADJwBnAv8Ds71B5OPTcq0Ppsi%0A8hrg/wN+3/f9V/5eUNV0TJ/t//bf8O+Px32pPRV4R/Gi/u/7Y5xYLceN+7Uz6PfRw+FW0iPxB2fF%0AXI17OMS4b7vH+X1vZbxF9oLC+1XA3xTefxz4RKtzC+ePs8ha9OkcoN+/PgGwwIIWx12M/0YG/Bbu%0Am5op7L8G+Gjhep8v7LsUWDfB9T8MXFt4342zDlIr4xHgxYX9J+Ash1KLtqYzDtPt13J/7kmFbX3A%0AGwrvvwO817/+JS5WmO47M+0n0IP7xnuq33cF8MVJ+vi5wr53A48U3j+LgmVPs0U24VgV7qdogdwD%0AXO5ffxT4amHfyTiroqew7Z+BqycYr6uBKs4aGPWv3zTmb7N5zDmTjdkKnBAb4DPAn5F//r4MvK/w%0AuRwtfh5wlsCFM/ns+/c3A/+78P4vgJ/71x8CvlnYZ3BW1MUt2v3fwF1jtvX6sanixOE43JeUzsIx%0AbwRumsbYpH/L6X42fwa8fUzfK+Sfx+zzVxjTOtAxwf//83CWWKv/wQn73epvcKT/BIusBar6iKq+%0AVVWX4SyqE3HfpCai+G12tMX7OTPtg4h0ichVIrJJRPbhXAvz/besk4G9qto/RTMn4r5x2sK2Tbhv%0AZik7Cq8rk/T1RJx7BAB1/vu+wv5Tge+JyICIDOAe1gnuQbA/TLdfKdP9G5yIG4OUTbiHznGqOoSz%0AvtJA/xuBrx2Ea45lOmM1k7/LXt/3lLF/47H8m6rOx1n05wH/v4i8orB/y5jjJxuzJ3Difw7ui9OP%0AgW3e6n8RzmJL6VPVeKr7muKznzLR+DT11X/2t9B6PPpwXyIoHL8MZ1G3A4L7W5WB7YW/11U4S3DS%0AsSlsm+7n5FTgk4Xr7PV9mOxvuVsLCSFjOBnYNGbMU6bT76OGIGRToKrrcN8Wf+MgNDeCe3gAICLH%0AT3Ls+3Hfki5Q1bnk7hrB/WMuFJH5U1xvG3CyiBT/zqfgvqHOlO24fwzXCZEunHsxZQvwClWdX/jp%0AUNVW15rJOBxstuEeGCmn4Kzu9OFyDfBGEXke0AHcdAj6MJOxGouOeb8N91noKWyb1t9YHQ/hYk2v%0AnOIak43ZLTiXZpu/h1twMb4FwANT9aMFk332p6KpryIiuM9tq/G4EVgmIudN0t4WnEW2uPC3mquq%0AZ7W6HuPHZiZsAf5szOeiUydP0hr7txrb3ikTJIEczH4fdoKQjUFEniEi7xeRZf79ybhv5ncdhOZX%0AA2eJyDl+fshHJzm2B/dtbUBEFgIfSXeo6nacG+JTIrJARMoiclGLNu7GfVv9gD/mYuB3yf3kM+Hb%0AwKv81IQ24O9p/vx8BrhCRE4FEJEl3uffipmMw8HmGuB/ichpIjKHPOaUfmv9Ke4f/O/9djtBOwfC%0ATMZqLDuB5emXE1Xdgkss+mcR6RCRs3Hxp2ml6IvIM3DxuLWTHDbVmN0CvAtnOYFz/b0L5z5Opnlf%0ARSb87E+DbwKvFJEX+xjx+3FCNE4MVPVRnHV1rYi8VEQ6vdX3/MIx23Ex5o+LyFwRMSKyohBznWps%0AZsJngL8VkbMARGSeiLyusH8nLp41Xe7BfQH9FxHp9p+PFxyCfh92gpCNZwgXnL1bREZwAvYQ7h/i%0AgFDVx3APyBtwWY63TXL4J4BOXNbaXcDPx+z/I5xPex0u1vDeFter44TrFb6dTwF/7K3MmfZ9LfCX%0AwNdx/xz9uHhCyidxscTrRGTI9/mCCdqayTgcbL6IS5S5FZfkUMXFt9K+1XBZXi/B3euhYNpj1YJv%0A+d99IvJr//qNuHjMNuB7wEdU9YZJ2viAuHlkI7iH9JdwD/SJmHTMcELWQy5kt+Es7lvZP6b67E+I%0AF6c346bP7MF9/n/X/y+04i9xKfj/jnPl9eIyIt+AyxoFlxDTBjyM+9x/m9wlOdXYTBtV/R7wrzhh%0A3Yd77hRdvh8Fvuxdj6+fRnsJ7v7P8PfS6+/roPb7SEB8oC8QCAQCgaOSYJEFAoFA4KgmCFkgEAgE%0AjmqCkAUCgUDgqCYIWSAQCASOaoKQBQKBQOCo5oiolrx48WJdvnz5fp9v/UwfE2R5HGFsJiaMzeSE%0A8ZmYMDYTczDHZtWqVXtUdclUxx0RQrZ8+XLuu2+qup0TM+SL8/T0TH7cU5EwNhMTxmZywvhMTBib%0AiTmYYyMim6Y+KrgWA4FAIHCUE4QsEAgEAkc1QcgCgUAgcFRzRMTIWtFoNOjt7aVanWiFgpxjNfDa%0A0dHBsmXLKJfLh7srgUAgcMRyxApZb28vPT09LF++HLcSw8Qkvr52FE162FGFqtLX10dvby+nnXba%0A4e5OIBAIHLEcsTZMtVpl0aJFU4rYsYqIsGjRomlZpIFAIPBU5ogVMuApK2IpT/X7DwQCgelwRAvZ%0A4UZEePOb35y9j+OYJUuW8KpXvWpG7Vx88cXZPLlLL72UgYGBg9rPQCAQeCpzxMbIjgS6u7t56KGH%0AGB0dpbOzk+uvv56TTjrpgNr86U9/epB6FwgEAgEIFtmUXHrppfzkJz8B4JprruGNb3xjtm9kZIS3%0Ave1tnH/++Zx77rn84Ac/AGB0dJTLL7+clStX8nu/93uMjo5m5yxfvpw9e/YAcNlll/Gc5zyHs846%0Ai89+9rOzeFeBQCBwYIyMjLBt27bD3Q0gCNmUXH755Vx77bVUq1XWrFnDBRfkK9JfccUVXHLJJdxz%0Azz3cdNNN/PVf/zUjIyN8+tOfpquri0ceeYSPfexjrFq1qmXbX/ziF1m1ahX33XcfV155JX19fbN1%0AW4FAIHBA3HnnnXzta1873N0AjjEhU4VbbnG/DxZnn302Gzdu5JprruHSSy9t2nfdddfxL//yL5xz%0AzjlcfPHFVKtVNm/ezK233prF1s4++2zOPvvslm1feeWVPPvZz+bCCy9ky5YtPP744wev44FAIHAI%0Aqdfr1Ov1w90N4BiLkd1zD1x8Mdx9N5x//sFr99WvfjV/9Vd/xc0339xkNakq3/nOdzjzzDNn3ObN%0AN9/MDTfcwJ133klXV1cmhIFAIHA0oKrowbQaDoBjyiK74AK4996DK2IAb3vb2/jIRz7Cs571rKbt%0AL3vZy/jP//zP7I95//33A3DRRRfx9a9/HYCHHnqINWvWjGtzcHCQBQsW0NXVxbp167jrrrsObqcD%0AgUDgEBKE7BBy3nkHv81ly5bxnve8Z9z2D33oQzQaDc4++2zOOussPvShDwHwzne+k+HhYVauXMmH%0AP/xhnvOc54w79+UvfzlxHLNy5Uo++MEPcuGFFx78jgcCgcAhQlWxaX3Aw8wx5Vo82AwPD4/bdvHF%0AF3PxxRcD0NnZyVVXXTXumM7OTq699tqWbW7cuDF7/bOf/eyg9DMQCARmm2CRBQKBQOCoJhWxI0HM%0AgpAFAoFAYMakAnYkuBeDkAUCgUBgxhyVFpmIRCJyv4j82L8/TUTuFpH1IvINEWnz29v9+/V+//L9%0A7dyRMECHk6f6/QcCgSOXo1LIgP8XeKTw/l+B/1DVM4B+4O1++9uBfr/9P/xxM6ajo4O+vr4jYpAO%0AB+l6ZB0dHYe7K4FAIDCOI8m1OK2sRRFZBrwSuAJ4n7j1RS4B/tAf8mXgo8Cngdf41wDfBv5LRERn%0AqEjLli2jt7eX3bt3T3nssb5CdCAQCBxpHEkW2XTT7z8BfADo8e8XAQOqGvv3vUBaFv4kYAuAqsYi%0AMuiP3zNR49bC0NDYrWUWL57eysjpuT09kx93NFKtup/9Zfy4BlLC2ExOGJ+JCWMD9brlrPhk+j7/%0ACHPfcm62/XCMzZQ2jIi8Ctilqq0r3+4nIvIOEblPRO7bs2dqqysQCAQCs8fA9i387BMfIa7XWu5X%0AVeZrN7pntOX+2WQ6FtkLgFeLyKVABzAX+CQwX0RK3ipbBmz1x28FTgZ6RaQEzAPGlXVX1c8CnwU4%0A77zz9GBYU8eiRXawCGMzMWFsJieMz8Qcy2Oz+dePseWhVdDoo2fRieP2R5FiEITW4zCbYzOlRaaq%0Af6uqy1R1OXA5cKOqvgm4CXitP+wtwA/86x/69/j9N840PhYIBAKBw4v65AOdIJlDVRE9MmJkB5Ie%0A8Te4xI/1uBjYF/z2LwCL/Pb3AR88sC4GAoFAYLbJkjlsa6FSdRYZh1/HZlZrUVVvBm72r58ExtWZ%0AV9Uq8LqD0LdAIBAIHCYyi0xbW2RtbeuwZz4J6/98NrvVkmMsYT0QCAQCB4NUwCZyLba1rUdP+PUR%0AYZEFIQsEAoFjhFU7V7F53+Z8wwPXwJ71+9VW6lKcKAamqYIFIQsEAoHATBn84Q/p/9a3xm3/8O0f%0A5vMPfj7f8P0/h8+8YL+uMZVFBhbEwlGe7BEIBAKBw8DA977H4Le/M257LalRt3X3JhWYeP8qKuTJ%0AHhMJmbqfw69jQcgCgUDgqCOxuWuvgKpi0+QMmxzQJfJkjwmUShWXf+/ebnxgFWt++YsDuub+EoQs%0AEAgEjjLUJtAiLT7RpCBk8bj9M7vGmKzFuAb9GwtHWFIVU6s8eNP13Pej7x7QNfeXIGSBQCBwtGE1%0Ar5ZeQClaZI2ZN2sTHnjiDi795K+o1GO/zbf3wNfgU8+DuJ5drXBhbJJM4oY8tMxoHlkgEAgEjgCS%0ApOX8Lqs2dwUmMxOyvt4tfOUD70IvOJOHt7+IgQX1tFH3u7IXGhVIalBqwyV7pJmLik3iw7akSxCy%0AQCAQOMpQayd0LSbqY2MzjJEN7dnFkvLJxNtfDoyS+PMzwSy4LDdt2kS9XgNRF6tTZ7kdLossuBYD%0AgUDgaCNJMtfiml/+gsfuvh1wiRmZRTZD16JVS2RKJN5lmMSu/czKyoTM8uijjxLHafvums61eGAJ%0AJvtLELJAIBA4ylDVTFgeuO4nrL35BmCMRZa6FiWausEdD3L6D17CorY+UilKvID99FOrqY/GuYWn%0AiRM3aY6RaZIcNtdiELJAIBA42kiSvPKGtU2rNVvGZC3KNB7z634KwKmlx8cJWaMeUx1pQOayjP31%0AvJD5SdHWHr5kjyBkgUAgcJTh0u/zyhupkCVasIpmImTeulu4cwsdA73u9CQVJe+utHnszVqLSLYX%0ArB7WrMUgZIFAIHC0UUi/10KSRZNFlrkWpy9kqGBit+JzksXGwCaaW2SauLXIMotMcTpnJ548fYgJ%0AQhYIBAJHG0nS5E5MX1vs+AnR0xKyNEMR1L+2WeKGxVplVX83766/K0+z9zEydatrYm2IkQUCgUBg%0Amrj0+0JRXy9mVlsImZlGsocWrK9UFIuuRQu/2JDwI/t8BocrTTEy69PvNUyIDgQCgcC0SfI0d/WT%0AoNPai3n6fWqRydTtZRmJ+byxzLWIolapjDqX4759+5piZNvihFMUtsxZwK6o84Bua38JQhYIBAJH%0AGcVYlLUWVZul3Y9Pv59+jExVcossm3CtLkZmXDujlZGmGNmaSkz7TVu4ZcWz2TpnPlcc4L3tD8G1%0AGAgEAkcbhQnRqs5iKsbMgHxC9HTmkRVci3mMLLfIVldH+eWicwAYqVSa55GJ8uBt22iYiDg6PLZR%0AELJAIBA4Qrhh0w287kevy+NcEzA2Rqaq4yyy3Q1LVdqmZ5Gl5ajIhbAYI7t/tMqWtiXAeIsMlHq9%0AQd0qiSkdljhZELJAIBA4Qnh84HHW7V1HPNUSLMWsxUKyB5CJ4LO2L+YPz/4/M06/T2NkmZiq0ijU%0AdawM7sEObMksMhEliS2JCEkUBSELBAKBpzLFic2TMs4iy7MVi9bcHfPPnTBrcf369cSxF0wtJHv4%0AeWhJPRVTJXZ5+QCM7tqA3Xo/eQqJoiokxpCYaEpr8lAQhCwQCASOEFIBOxDXYjYhOqWFRTYwMMBX%0Av/pV1q1blzbofml+beuLBitKbPOVoEcbiiKZRVYvVVzavomCRRYIBAJPdVIRmdIiGzshulWyR0qL%0A9Pt6vd70uzn9Ps1aTPugNAptVmOLRbIY2UDPJlBIjMFGpcJ5s0cQskAgEDhCyKyhKawaV/uweOz4%0AZI+MFlmLaftJOh+tkH6fvk4KK0EXLbJqjLfI3PvTO+qAYL0Ls54EiywQCASesmRCNtY9OJam9Hvr%0ALLKxE6JTWrgWUwFL0naa0u9TIauSbhzor2YxsloiWAypsqlXtCQTsmCRBQKBwFOWVgkbrWhauiWd%0AEG0nssjyx3yjMeASQ1JrrjKAXnEcex7d6Nqi4FrMsuuVXVuHszZixbkW03lk6oQstciuvvPR6d/w%0AQSIIWSAQCBwhZDGyqeJMRYvMx8dSi8zqmCr0XsiSZJTb77iInTt/nLsWRweRpE5930B2eDohupp1%0AQbFC5lpUICnEyMZaZNc+0DvT2z5ggpAFAoHAEcJkFtloPWFwtOFXhx6/jEvx3KToXcyEbIQkGaFe%0A35O7Fh/6njvEuzIFMhdi1NfnG1CSJqUQRujO55FlFpk/6DCoypSXFJEOEblHRFaLyFoR+ZjffrWI%0AbBCRB/zPOX67iMiVIrJeRNaIyG8e6psIBAKBY4EJEzaAf/7ZI/zJl+5pLk2lmse0Cqn7llzJVCJu%0A+fqj7NzU796TL7fSGB4EILI+sUMoxMsKtRZFsvd1FXbaBdk8sswii5xFJtMpUnyQmU5hrBpwiaoO%0Ai0gZuE1Efub3/bWqfnvM8a8AnuZ/LgA+7X8HAoFAYBIms8j2DNfYPVzLK9/7ih7QHDNzS7nk5yWU%0AeejWrXTM74QOl8yRWmRxXIIIIlvLjs+SRgpbbJ7bQZ/tZrMs5QJpTipJY2SvabsD+P39G4D9ZEqL%0ATB1ppK/sfyZbBvQ1wFf8eXcB80XkhAPvaiAQCBzbFIVs7dq1fOc738n2xYkSJ/l8MWyetNE0IVqb%0Acx6tOoFRm1fxyGJk6iQgdS261Z7TidBZCwx0QXzGXFRAVCmT0BQ0I4+RvbDjgQMbhP1gWqWKRSQC%0AVgFnAP+tqneLyDuBK0Tkw8AvgQ+qag04CdhSOL3Xb9s+UfvWwtDQft4BB3busU4Ym4kJYzM5YXwm%0A5lCNTa3uRGRo2LLhic2sW7cuu1atrtRjZWgwnfulDO3zJa0Sy/BwWt5K2TeUy1CciD8/hi6o1iwj%0AI17ISN2BPt4FuWtRxKcxwmh7Ah3tUDI8Tx+C6Ik8a9HbQ2mMLCnFs/7ZmVZYTlUTVT0HWAacLyK/%0AAfwt8AzgucBC4G9mcmEReYeI3Cci9+3Zs3uG3Q4EAoFjj2JlD2u1aWJ0okpsLRQmHNsktbKKMbKk%0A2SJLQ142Bmtov3UZ8UDF7WOsRUY+OTpvgcRotn+ujNAh9bzWooIVUC9kOp0VqQ8yM1o8RlUHROQm%0A4OWq+m9+c01EvgT8lX+/FTi5cNoyv21sW58FPgtw3nnnaU/PTLs+noPRxrFKGJuJCWMzOWF8JuZg%0Aj01UciLS2WUpl50bMb2GGCWxypyuPBGk278WsXR2pZU+6tQadwDuRPGSE5VipD6X8hOLYMEIAImv%0A+iHFaJHmogVQklHetOsH/Hf3G0HAaHOtRUWashotZaQroadn9gRtOlmLS0Rkvn/dCbwUWJfGvcSl%0AqFwGPORP+SHwxz578UJgUFUndCsGAoFAwJFGt2740qexhRgYuBhZI7FNRXk19uuIFeaRxckoa9d+%0AIG8zS0KMwcfENJs8nVpk6ZIsZJXw02zEBdEWPrTlKhY3+kHc/DG3L3VHiptnll7PRPzTnd894LGY%0ACdNxLZ4A3CQia4B7getV9cfA10TkQeBBYDHwj/74nwJPAuuBzwF/cdB7HQgEAscgqXD1Pro2r76R%0AJWY4i4yikPnsQ7XF6vcQp8WAySt0WNtAvHAladupRSYFZ6Q2Zy2m+0qauGQPLFqo7KFAYnIlS0yJ%0Adz3y8f0eg/1hSteiqq4Bzm2x/ZIJjlfgLw+8a4FAIPDUIhMjIbO8rLUYY0isK96bWmEASdwAfL3F%0ANP0eRRN1+eUUp4UlpLZLKmRJZsuk7sRCVqTXJhONAhCpBREMikWICiWqiq7FhFLmspwtQmWPQCAQ%0A2A/ibUMkw/WpD5wBmtlBhRWfvejE3rTKFsMkt8gopN+rQlKYlHxdlB4SI1kq/pisxdQtGRm0bTtt%0AhXllUZuLpzkho+BaTJEmiyw2ZRKZUfrFAROELBAIBPaDyjfWMvyr5jw2jS27rlpNbfO+GbdnrSWp%0AezESSHxGYi5oqZC1cC1qYT0y8gxCgK2+RJUyTL17O3tP/dk4iyx1E1bLJYhGWVDvz6/hRc6QNAmZ%0AFCZE22Kyh5SCkAUCgcDRgDYSbL25lJStxNQ37KNRqBY/FdvWD/CNK+7h/vsfYN498xAV71psbZE1%0AvDsR4Ks7B3ngmc9FVbPUfSdkhZiVr4WIuHJUA8tuzha/tGOzFo1SSiyXrb+dLJlD8xhZ6losJnu4%0ARTXz+4mlTGkwL0I8GwQhCwQCgf3BTxZu3pZmVkxW/KiZPVuG2bNlmIG+QUxsiDRCRZtiZJDHteJG%0ALp4/HxjhsdPPQq3NXYsItrB0i6YJHuoEUNSQJBPEyBAWDVe4bP2dtCWNpn1jXYu5VDa7FuumjKlV%0AmU2CkAUCgcD+YHWcYKU6NnZty0mb8aISezehqKCSL3CZC5mv3FEQMmtdBmHRtQhumZW8m81CBoZd%0Am56kr3sucZqUYfIJ0anHMG/Buxa9kEW2TKJzmuaRFV2LDVPO0vpniyBkgUAgsD+oZu6/4ram37j4%0A1Q9XbyMuVOQoksa+bCpkOCGzhfgX5ELWKCR7JIlFfWX6YsV8W3i0W+9a1IJFtslEfOu8S7hxxXOp%0AdBiS+S65Q0WRQtX74r1E3rU4R59H1Z7dNIm6mFxSk3LT9WeDIGSBQCCwP7R0LfrfBc1au20f77nm%0Afu58so9W2CSvlwipkOm4eWRpjCwpCJm1Tsgmt8gi36W0nJUw0tEOwJb5J1BvM5C45Iyk1JmdOdYi%0Ai/AWmXZgiXLTbUyMrGFKbOrrbnmvh4ogZIFAIDBDdKJYWJo5WBCVqncF1hqtLbLUqkuKrkUYFyPL%0AshYLrsUkEzLbbJHp+BgZmZAZyr4rsYn8tZzYJVFbwSLLWgCca1FFSKNkOc2uxbqUGay1t7zXQ8Xs%0A5kgGAoHAsUDmdWsdIyu6FjNLaoLAWWqR2SaLrJh2P2YeWdJCyKw2iUvRIts49wzK7YLiXYsYyr7t%0A2JRc2ak81yN/PcbcTJM9jHcqStOE6OZkj0hai/ahIlhkgUAgMFOmsMiKrsXUkqoN7OVrf/c+Rgb6%0Am07JXYvFZI9WWYvjkz1W7FvPilovipLYYowsF5afPP0N/HpFO8MNP8lZ84zD2BhfdirN8JBxrkUV%0AS+8JHT5GlhYh1kzIbl22jGsvyqsnN6RMw4R5ZIFAIHBkMyYfYvz28RZZ372/ZMf6x3jo5huaTkkt%0AsVSwsmQPOybZI7WiGnmM7J2CAYpsAAAgAElEQVRPfon37r4WrBLbQuys8GhfvsvSiCRLEhE1WXp+%0AbCKnxbGfNO0XzizeTKPN8ujT5jBH9vmqwsZbf27/T1ec0XQ/NVPOy1fNEkHIAoFAYKZ4cZooa7Ho%0ARUzGTGw2pvmxa8fEyMAJyjiLbExSCEA5qdNOzMjiE5piZNkkaGD5rgZqQFMzUQ3WuwJjY9iZLOWR%0A5GkkCNKUft9cPLikcWaRNbkWC4haGqbcct+hJAhZIBAIzJQJXYuM255kouctrkKqOuSuxaZ5ZOiE%0AlT0eXbcuO1dsQomE+vwlYyyywnRlVRIjlJNh/97gF40mMRF77CJ+Yn6bDZzsJzprdl7xnkrE/G7V%0A0K4vHBcbTOlKqtSljJGWuw8ZQcgCgUBgpkzgWswstML2OBMkLxBjVlBOt+8a2eX2+/W9ep7c4Pfn%0Ay7gAbN+2LTvXqGXnnjLLhzvo2FEo3Ft8tFto1xGOG9mSnoX1YpoYQ1R5GQANymMmRDdbZGWNeedQ%0AhGDoJm5pdXUno9RNCZllZQlCFggEAjMkK9A7gUVWtFhs/REgT94Q09oia8Sukr44/x3Lr7/O7beW%0A9f3rswnVmuRtR6ps3tnNeaykZ1WeYGHJxVIEnrP2NuxQWgZfCkIWEdVWAlC3pawEletH0y1RosFe%0A38TvyvcYHyB0QtaQMkLIWgwEAoEjm8zymryyR6WygfaBP2Xlwseoxm45lOFGc0HhVJhSUXRFgwsL%0AuqjyxYe+lF0yrbkIYKwFVQyGDbsqefcKrsUojnnN9ddy3Pf7ffu5RaYiDDT2ArCrNgdE6IpcBmKW%0AyZi5FhMGjPrXHUgL92F3MkrNlJFodn2LQcgCgUAAYN822LVu6uOgZSysebv7dd+GXgC6yhVG4yEA%0A+uvNleHTrMXUinOuRfGTj51FVk8ahRPyaxqf4CEiRMVqHoXXJq1eP5Img0gWIwOI/UTpmDLt5W7O%0AmPPspptpxIZNN5xA17a99EcuhT/RRWNHBIBuOxqSPQKBQOCwceMV8O23Te/YzLU4dnOeBHLXk318%0A9IerAZ+wni6d4lWubi239w9lrsXMIkPy2oXqSlU1CnPEtJC1GKmCunOOl1wgi+n3UWrBpXWB1WBN%0A3kaMa7uhBmOi7KZSi6xeK9H/xHwW/moDlWgtAAkLs/NLhb51JaPUpYyECdGBQCBwGKgPu5/p0GK+%0AWHG7qrJjcJQVZg/33nMZHTbBeuspSYQHb+7lljXbKV25mqFazGhZsqay6vdey6y1NAqLadrCNY1N%0AQMFg6CFf1fkXg+XstWSWXtpHg2kfzfanafvrqhcxoosyIUsjbpHt4fSesxEgshFleRJrNmTnlwuu%0Azs6kRt2UiEKyRyAQCBwGNBlvYk147BSVPRT2bX6cp5s9VKs91HmS09etx1ilureLW699jPoT+zhp%0AVLm/0/LJV89n1CtXmrWoCNLCImtyLVoXSxMMgqFnpER73dAX58keUSEtv9Lo4A2r38Iu8lqIiaTr%0AmCmjzMvGwKSxMTuHOaUFri0t0xXdwrzSnfktF26/pDGJRE2V8WeDIGSBQCAAbButMtSot9z3yB3b%0A2fjgnnzDBLkeqfuuUhlk9zX/DkPOSlrUt5lzHtzAgpHR7JzEW1l7S0qjJFR8pmG2QrSvsqGqxAWr%0Ap5gpGal1FpkIosIlq5Zw7mPz0cKjvS3J76l3+EQANpNXp09diyoWxWTroOU3abLVpyMFIbfmABqF%0A6QRPdC6jISVMiJEFAoHA7LO7VqOWxC333X/9Zh6+LZ+/lYnJuIU1fYJErerWK/Pxr7L11pZCGuLq%0Arwy6Y9N4m2/DlagS+ro7ad+xCWtt01pmWrAajVpUXbKHENFRj2hvmCxRBKCdPFFkNO7kzOHHaNfc%0ADZkme4DFmDm0nXYxlLubelT1bkujishonoiCISlUKtnYcRKxlDAhRhYIBAKzj2iSZfiNxca2ec7Y%0ABK7FZKDmN6dVOtz+yHsGDUrssxdrvohvgzRr0ffDuxYHuzqIhgaw1lJO8tT6RXs3Zq/TrEWDAQyR%0AFYwVksKjvVTIeKzuaeN3dv+S46u92bZaNr3MUjaLMN2LMXOWFmJqwkbjJmsnNsYULLI6eSzO3bdh%0AICrznZOrzCZhGZdAIBDAiY4p1CsEeP2PXs/yucs5K3kNtqhxLZI9bC2h/7uPu9dJs3uulOa7K8Te%0A6ks1M63Ykc7tSqvfu3qILkZ2ptnOfbUR2pM6HfXcVWhUURVfkT7yQkaTa7FUiJE1Bku0Q5PFVE0n%0AaIuSSoKIyfquSF6nEYswmiWiNMYJmRBHJXZ1NI/joSYIWSAQCOAssqhgkY3Gozyy9xEe2fsIK5NX%0AN9cXbJF+r40EslT6ZstuTq0H2E5kFmXuxvSQOJ2cnPYjTfYQAYW2DXVe+Pjv8fJf/ANtNmbN8pVZ%0Au8Y6iREMFe0iskJk3eKXKVGxmHAlXUAzF6CaTzF0LXnzrCBkqBCpIQHEWiTKra06bU33WUos1XJE%0AcxGuQ09wLQYCgQCuAG/RIrt/1/3Zaxtrk2tx6CufId75UHO2R9MaZO7NfOuSKspZs5LVVkzdkplF%0AVrTuBL/UitJzV5VT+86izabLsIyJkSEYiTLxjKzQUStMiC50TL2H0pZyqaml5owoRSHL1yUTIt81%0Ak0Cld4Qtt7l5ZA2f/fi79wzz8U/9kihJUCJMofr+bBCELBAIBHACUYyR3bX9LgCesfAZJInNJi4D%0AjPz4m8TbV6P1hGTExaCKQpcmZHRYZ/lEPtnDaH5cI1aeMDvyKhu+0m4+j8w5DO04v1mxsodFU9Hw%0AQmis8JLVResxvycZ9XPKCjqzq23Et6oguZBp03Uku68dd1gqfc4SSy2ytoZSts6NqeIKC88mQcgC%0AgcBTmmpiGWzE3rWYW2QP73kYgLaoDZtos2sxcXPOkn11hu/YhrXKTz7/ELsbaWFfv5aYt4bSZI+T%0A+4Ywo0742gd6ualtbZYzmGYCCkIj0ixmtquzuaRVUZgiaxFvRSULHqVjYdW5Fws1qIpzukpVH58r%0ACFmlzfdAlEqagSiG3qUn8IU3vIdaqS2bU/Zo13ok0kw50hhZOQGViFLsLLLgWgwEAoFZ5N837uD3%0A7l+PqG2KkTWsE5xkeNe4rEVNYicoClpPiGsJvesH6U9jZJoKmc9a9KdGCu17nTB1NCr+GEfRlbfh%0A1D2ZkG3WdPkVx5LBvjF34GSj9swfcNw5fRiFanuuVMVlxdqrLlOyKGSRKfttygNzvOKKYc/C49m7%0AYClDnV2ZdXb7wnvSyWRAbpGVEnVClsQg5shzLYpIh4jcIyKrRWStiHzMbz9NRO4WkfUi8g0RafPb%0A2/379X7/8kN7C4FAILD/bK832FmPMZpwT0eZHz/xYyAv3ZRU9qJKc9aiTfL5XFbzeolAzVSwfpHM%0A9JhSIUYm1VG/zy+lkiYNerdeybrf1hffMHGzb7G7WpiQrK5NAC3VMCWLscK+ztwmst5lWS2X8rqI%0AxaLBxidsiFLSgmvRW2eJ5PchKkikmRDmQuauU4qddRfJ7Npk07HIasAlqvps4Bzg5SJyIfCvwH+o%0A6hlAP/B2f/zbgX6//T/8cYFAIHBEUrdKooqo8o25PXzuwc8BZNUsUvdg0zwy71rc3bCMVBokaQV7%0A4GHZQW9llz/XW2Re85Q8o9Cqe/zatKait8DK6oQrXuJjb5WTm/prVGlbeRnJc97ExvoClnSeBsCN%0A25/Lw6NnEllhuKOwyKZ/ube7I2+kIGSJpFmLUNI0/V4yAbSSp9+L4lyLWfp90SIzlP3UggUyu+n3%0AUwqZOtJKmmX/o8AlwLf99i8Dl/nXr/Hv8ftfLGPX9g4EAoEjhLpV6kkdTUZJAOutlthnCcZpVqEt%0ApNarAsrdIwmPbxrORE69hVRNXIp6mokYpSIooN7qUVKLzP0udVQ45ZQ1eWKFV7iStaif1LxjAQiW%0AaOEKWLSC1dXjef7SP0CxfO2x3+fzvW/BWKFRztPrq1EXAH1zOqmaNkZNR5OQaZapCCX/WsWgvvRU%0A9Jt9VEoj6SFIabxrsexdi+XYx/90dmd2Tetq4mzeVcAZwH8DTwADqprGKXuBk/zrk4AtAKoai8gg%0AsAjYwwRYC0ND+9V/4MDOPdYJYzMxYWwm56kyPsO1hMRPhk5EqCcxQ0NkZaFSMUpiZWgItOEeeyPq%0AhK9es/QPeOsJF+OK4yR7D3myh1Myb+moMFAeoNreDxxPz7xdnHriatoefhYAa5eO0r+0wnFrv05l%0Aq4uLXXuR4c9+oj49XrJ1xzSq40smElkhLswTq5fcFIC9czrZ1nEix1d3NltkJheySPNkD+tdi4tO%0A3YxN+hm6/oTMtZiaQJmQNWJUDG3etWhom9XPz7SSPVQ1UdVzgGXA+cAzDvTCIvIOEblPRO7bs2f3%0AgTYXCAQC+8WegX5idansCZD47+dZjCytcJFaXT7+tcev/5UkCe/+pYusOCHL3ZI6ziIrCBlCHNVJ%0AUr+jfxqXvMr0d8bMHymzMxpER90qztWyr3doIhfH8tabjfLaicbCziX5I9oKxEaotJfZW1rIwuoQ%0AXcXsfEmtMIgKMbLMtYhhxekDmJL1U81aWWQu7X7RPr8KdaG6/mwwI/tPVQdE5CbgecB8ESl5q2wZ%0AsNUfthU4GegVkRIwDxibZoOqfhb4LMB5552nPT37fxMpB6ONY5UwNhMTxmZyjvXxqWtCIh2oWKII%0ALIm7Z8kzD0/d9HOikcX09FyYLXuSpgMm/TXObX86SWMD1dJSNm74AfOPf3p2LuRLojicQLT37GDx%0Akk2ZYKQJFOlD2VKYv+UzTZLIp9ObCBEhbvjEkKgGuBhYZIVK9/HZ1azJ42/tNDjt8k08TF6do7gI%0AZ+ZaNLlFtp6n803exEvnfi+rYpXOUkjT79saDVQM5619kJue83yE9ln93Ewna3GJiMz3rzuBlwKP%0AADcBr/WHvQX4gX/9Q/8ev/9GbZqAEQgEAkcODW9e7FlmedFJSmITdl95JUsfXcaZu84nAY7beS/z%0AtvpKH959JqmVpcrSfqUx/H2+vfRB4qRKo+ZLaLTVOO+536fTOOFwa4y567V17wVrMpFJhWyOF6dE%0AfLENgRhL29Mv5fLG2/22CDA0Gk72UotskYygpfamxS4HdSt9czoB6CqP0r6kjunO6zVak1pkkllk%0ApnMhJ8w5E4C7eT4PybO55TdflvV9rEXW1migJiLy8UWRvFDxbDAd1+IJwE0isga4F7heVX8M/A3w%0APhFZj4uBfcEf/wVgkd/+PuCDB7/bgUAgMDn9O0b44Sfvp1GfPIMurXVYGzYsqrkkj8r997Ns57k8%0AY9eFJLiMRvHicOfttwNeZACbJFzw8x/jJpU5kUvnoEWdw3R2DtFRcP11ZTUMXeZibpG5fjxtRxdi%0AwYpifMJHXSzRwtM4VVdgNLfI8FaT+vqHF5WfoL7kBMrFGpDax455Lk5W0rjpWgBWCskeatjS3uB9%0Ab34x5S5n1fWwD4Bfn/E8lBKq3lVJJw3aMWq9a9FQ8m5XMUdY9XtVXQOc22L7k7h42djtVeB1B6V3%0AgUDgKc+PfvQjnrlyJaeffjpiJv7urarcu7Gf5y5fgIiw48l9bHmkn+G9VRYc393ynP5rroG2JbBw%0AMbtLcyjTj6mXIU4wRIhaX5TXIt7auO3GG7jUmGyJFmyDyKedG5/pmE4gFh//KhVWeM6sGhXURr7K%0AfW6RRQLHGb/yc+bLUu44ZSm9S+fzSlVEDCL5umOpRVYWi5qItsbe7HrWGOLI0Hv8Kc7PCBRLb9is%0AmocQWcO/ndvPvfNWsKHHiVFcqHBvo07UCt994Sv5Hi/jfO6iZBOMjbHphGjyOXGzRajsEQgEjlhU%0AlVWrVvHdz/wnD91yw6TH/nrzAK+/6k4e3OoWrEyXUplgiTEAdnzs77Oivd9vi/hcpYOLH/4j1FrE%0ARpi06rtasAnWWko7NvH48QvcwplYsHEmKKlFktgYVJkz4lyMJouuCKn9oIh3LTZbZGKUk8qWRDSL%0AkY1Gwo9WLOUby7udV89E4BfgHEyUfX5CtkFRE1EurEGmErGvu5trLnsHd17w225smiyygpBhaJTr%0A/q2fftBk75RQC7vmL6ZPllCnjbLG1BoPMFy/ichbrfaJ5rlvh5ogZIFA4IglDa/XazWGpshuHq65%0AB++wryc4tNdZFJXROk/uHp7wvHrJWRwjqgwptDe6IY4RDIIhEQVVxCbU63VIYupRhJBQ6e4FG2eT%0AmlPLbNAocxOhZ9T1oVjDkTQzUIUuIwUhcb9MBCSCmjzZ484XPJ8zN9zsBBZAoswiW11JWDxwFh+n%0AC4NiJcrT6IHEGIY65wAwMM9VrS/sLgipoaRCIzPXfHHjgkWm0kZNylQ6XcytQhdlm1CxDxPbXqK0%0AookJFlkgEAgA+XIoiIxb42ssid8f+ySMgV2ulNOvVu/kZZ+4lcFKcwLCo3fvYPWz/pxG2SdM4Nx7%0Aou5aRkuImsy1iFqq1SqoW/RSVLGmjiYNl8QRHZfNF2sYYetvPIe9SxcA0BU32LXkXNrbRgpTuAyR%0A5sketmCRoeJjZO7Iyty57gzrkzRMhCAoQqxKWQwXUPIWmSEqXMVGEaPtLh0+nbDs+m+JNCHJYmRC%0ApEKcTZD2XyK0kEpvStxx9kXsPM7Fz0bozuJuQOZaTKR5nbJDTRCyQCBwxFIUMjuFkDWSMet7xe74%0AoUqDRqIM1+Om43dt2kf//DNpeIvMihMzUdA4xqjBqCHGPfTFJlQqFbdesjghQxSxMXHUTvvcN3H2%0A4ArXXd/npD11DZ7MQ2f9KfvmnJruxZ1uxllkYtTVdjS5azGNx2mS0HNyxcWgxC33UhwVg2V4znyQ%0ArnwMoxJVL2RtsRNCFcFgm5eBMa7YbzzWItNclFTK7J27KCtrNcIcygUhy1yLcXAtBgKBAJC7Fqdn%0Akblj40bCxjX3E/slVRIvaGmljqztxMWTUteixT26I6NokiDeIotVMPEw2ITKsCtXkXiLzKUeNvIU%0Adpa57mbJHl5Uca64ens3PS++CdM2gnv8mkKyhxetCDR1LaZd9vcuSYNyl/UWmUERslkAKEagZ7QC%0AktdVTExEtW2MkGEwWEokeWUPwCA0vIXW8GLV0IJrkTIdtSqJTxCp0E2bxiQdXTTmzM8sMluoLDIb%0ABCELBAJHLKkVpkxtkaUuxcEn1vKdKz5Edd8OADbX1jTtz9t29QGzzD9c2SgjFk1ijEYYDHF5Mf1z%0A5yFqGfF1l1KLTEXBxuztakftKJo+UtNLlVIhc0ISd3QgJ+yic9EToG5OWbE4L4AxNnctjl00M6m7%0Al+LS71VclqO7ZL5oZppcYjQhKZWoeyFr90JmMQiKUZtnLeIsv9jfQ1188eJCjKxEJ+21atbnYW+R%0AVU57JtWTz8B4q9hGs1trMQhZIBA4YknFK567kO2DLYr3bbwN0riMP7bhlzlp1N3vexvfREqD1KoJ%0A/TtGCm3nlenN7iq7dz8fBYw4i8xohKjhxbX3ceer3u1ci4/9yp2bxsikxh2nJqw7sYek/iCMXVKy%0A5F1tPmY02NXNXXe+npu1g7pvP58QncfI1DqRSueRiU+9NEniRDKzyPIrZqW0ROjyiS9lbRBHZerl%0AVMhcmr7NLDKbuzY9mSXmhaxRyFosSyft1WoWVxthTlOMLLUgrQkWWSAQCACFGJkxPN43ZqXkvRvg%0A6lfC478AIE5jZL7yRuIz6IxGYOr03r+bb1xxL3HDZ9alKesWou0V+vvOxwIlktwiU8NrdvRwbrwQ%0A0YTRR29xbYswp2svjY4BtG2Hc31qTPpIzVyLmUXmXH2jbR2A8HBtPqsGVtDofW7L9HtsGiPz9+ot%0ArLa4jlU3h0z8VVKLLFtuxggLh51gtWndWWReyDpiX5XfC1mkSZNFhihxKmRejGLJhSySTkAy16KV%0AiA7Nk2iuO9evYRaFrMVAIHCMUrOWSjK5i7BIsbqdFEu2A9RHmn6nrsNUyGxaSkoNIgmVfaMkDUsS%0ANy/LEqlCoqgtYRUiE2OTxE1cVqFsoYRB1DKa+NqGWYwMOuO03JM6v14RPyE6ESckjcgJmhFl7tBS%0AVEuZkGTVn6LUtZhbZFu6NgGuFFRqg6WuxVLmGvUpk8agPu7WhrPIGmVnEXZ4i0x97XxDwtwlu+jo%0A8LG/FhZaUrAyjbSTGJNnOgId5BbZvi533TiKsqSb2SAIWSAQOCTcNzjCJzbuaNr20fXb+KM1T067%0AjWJcLJUIbVh2f24NjZ1+bpif/JsKmU0TDooWmST073KLXdaq3r1WcC2iimqEAotkGzaxDCy5j+qC%0AhylboazGWWSpkInJVsTMKnx4999wR5xtMyZ1LToBi40XMpR9RICd0LVYzFrc3rkVRWmr14CIas8m%0AanM3uW2ZRZaXhYpL7tHuLLKCa9GPVWaRRTWi9gannLIagLrETSIFkBQsMiPtWDFZ1iLQ5FqM/Dpk%0AaiKiWVyGMghZIBA4JPxw1wCf3LSzadu2Wp3ttekXlG1K8PDPxWS4Tu2JQRo79vmDUldimqXoBMwm%0AMRLVObVrGEiy7MUf/Ptql+hRcC2SuAUvTaK8sevfSOIENTFqYvp0jxcySyV2lo01ed77ULaIpduw%0A6YSKX1UZjPGLdHohaxSErJ6tDD3WtWh9rcWsAD+RFapRlbb6PpQSu5/2TfpWfgOrStmfl8QFIfP+%0AxjJ1kqhMvd1fv9P33wuZwZIQZf2smfo4iyw2uZCJdGBN1JTpWC64Fo2mUxmCazEQCBwD1FVJxniX%0AGlZpzMDl1Oxa9KTZh17A0t+ZRZbGyOI6C8+8jteteIxnzN+Qlazat7tKXE8KFpki1llkib9KXHBj%0AbmALZRXEJuytL3ZtiyDWZQrevfj6tGMAjLa38enXvYsHT1qRCUTiBSzxcScnZIqVPGswz1pUVAUt%0AZC1GVnjclNg1UmWflLGlKjaqg0DZT1yO67mQJamQaYMkKlFrc9e3Ub4WmsESETsh80vTVKXR5EpM%0AaVfXtpE2t8RLYXyKQhb5Wo7pdWaLIGSBQOCQ0LCWeIxoNVTHbWvF4zuH2DtSb+1azIQsafqdziNL%0AvGtxuJ4vSv+bix/DFlS1XouzdozixdHQMK64cK3JK6ZOyNRmwmyNMBILW7u2YvFLtnghq3Q4q+fx%0ApctyIcvmdfkkEJQYXPp+tiedmKxg0xiZ32SFR7o7GZj3a1YtfC0a1VHjBKScZejnbcWRIJpQpkEc%0ARZlFpmk8zqffRyRNFllDkia3YUqb+jigtNOIoib3Y5lcyErpoqGhRFUgEDgWqKv6uVn5A7Zhlbqd%0AWsje+qV7+fTN61sKWWaRJalFNjZGli58CUnN1Rh85oLNmSsR4KrPfJbKiIuxRYlmbe5d9H4Aqu2F%0AEkuqtKkThjhd+VmEuoUdXTvGzfVqSzpcGSsRJHUtmg5QmwmX8YKWmFwxi65F0mVcChZZ5fiTGF72%0ACmxpqSuNFbn7zmJkhbaSyF2jjLPI6t4iS7MJsxgZFluwyOqMj5FBbnWJaaPW1tbkWiwVLLKSzes2%0AziZByAKBwCGhkVpIBd2ajkV24403MlipMVSNabUmb1bNPrPImosFN+r+oWsV8Q/o4zoHgdGsjZGh%0AChu2PApAlFlkYGUuCtQ6i9UslLK6eotaLKWvQt00Cqs/u32/tfXPOGtLHUqKEcu83hehpoP22mB2%0AjEEpkeWL+ObG1Fo08Ovf+C2+/po/JbJC0jWPxpwViJQzi0yQ3CIrJFckxiXnl2mQmChL9kgy16LJ%0AXItxU4ystWuxpAmRJjyNZ9LetbTJaiu6Fsupa3GS5XYOBUHIAoHAIWGfT7oopmE3dOoY2apVq2gk%0ACY1EJ7XINMljZMlQnSfu2equW0kXsdTigl6IqeSv1WSCePqmx+kY9SLniwTXO3OLzGLpsIJozEIz%0AnzmlBVmPGqaRpcirF6lIy8wbsRApc6pLOf7hP2FBx1w6anuz/hhRIhWS4rpgTRaZYFFufd4r2HrC%0AcpdZGRk06kQlwmZCZrJkj6J4qLi6i25CdETdp9+nllRW2SOzyLxbVOotLTJRS4kGDWNIsE3HlLSR%0AVdsvJc4w3fXEccxi9n0QskAgcGh40gtKMsa1OLZU1FistW4VYmvHlKVKA1Q+zpQJWUK8u0Jt1L2v%0Apwqlmrn2AJK4IGQYxC+ncsKubZg4PcdQI6LS3Zn3x1/3j3/nQ1zY/lucNf/5WStFISuW7+1oKIkY%0ASumcr6idjmpfVkbKoLjVWgquRQpCpjQJgbGCRiUQw0hHO2q8kIkQn3g3w4tXN1l3iLMgy9IgKQhZ%0AlliSVfaIm2JkI6bR0i2YuinrBqzYMVmLdSIvJVFiGP3RQm781Iu5995xzRwygpAFAoFDQmp5FV2J%0AI3GNumqTy3Dz5s1s3749e58kCVZdpY4miyybruUtMu9aHL5jC8N7NvLaF32Q+YuH+cJFL2agZ4Ev%0AL5+fr9YJa7fZw2+PXs9i7xKLrOYWhhq+xmt5ZPnK7LxUyPo659FOibJJlzXxQjam+gZAe12xYrAj%0AS92GqExHtT/rTypkrV2LFrGSJ38AXbUeInrc/XaW0aiBRi63srLiZwyc/EuqZ9zC4sUb8/EquBbT%0ACv+pa1F91mKefu/nwJVaf8kQzYUswRKPSfYQFTZsOJU197+IoU+cwnPfeDfnn9+yqUNCELJAIHBI%0AiDMhy7ftrbm5X8W42Re/+EWuuuqq7L211gmZta3T79PFNuMG1/Bq+kfqVAY30tW+jzlzK6gxDM2Z%0A51brkqJr0p13atuveMHcu9B5flXnopBZYSsnNt1HIrlV1yYRJZO6HSe2yNobSoLBJE5AIoRyPIJ4%0A8ax3tXH7C+ZTK+eCYNPyVj793hTG6PS+cynhMir3lTdn200EahqoJMTLfs3ixW6fcy0qZerExhSW%0AqsktMsESkTjXYpq1OEG2oROyOnUjNNDMalOF3odO5p77fpOvfOVPuO6mNzPvrzew/IKNLds5VMxu%0AieJAIPCUIRWrRsGqSpWPyBsAACAASURBVFRAnLVWQnzyhFKQKWeRIeMsstS1mGYfPjk0wqOsQM0I%0AL0wSiNwSKOCz89Q2WWRZK43H3W+NMOUKJ/ZUsBX/nd4Kx7GDnRyfHZ9aZBFQloiyFzJFiE0Dox3Z%0AkSnP2LyZ+1f0YLxrMRKI4iqCS2PvPXMZg4va6O1fmPdrTNZilg0JxJFSb3P9GOqqZ9tNCZe9aCxq%0ArDsXMtdiG/VMxGC8azEiISYijoRVJz+N5XubJ7Bn11GlRIO6UepGUIX66m7iTe38zyffCcBrXvM9%0AlnY9xk9+58WMPjl7VT0gCFkgEDhEpLGxesGqSq2O1Fp7aO17edrT1/H4Yy7upKrZROWGHSNkaTtp%0ANqR3LUZY1GcuGknT2ksuRlYQMoNfODNbasWw6Bk/49Tlt8OvzgOgrQFRGovz+poW403lKnctGlTi%0AfM0w8vtcPDDM//rqt9CXrsyurWIw3iJLvCVWsnl5p3SSsTEWawXIE05qpYhYnCBVuvNFM6MI8BYZ%0AkmT3q+KzFiUXvXS762la2cNZZL8oXcq9p5/Fvs5uWiGqtNGgaixPbjyVSv9Chj95CgB/8Bdf5oR6%0AwqKTNmMG+zBWaZRn19kXhCwQCBwSUiGr2vFCls4lq1a3EnWPsmOus0z2fGtd9kCPk4lci759m8eb%0A0LRgrndnRhFilfml4vnS9FutwbRViEq17Ji/vM2yq+dMOkvbsXtiakvnZRZZhz+vJLlF5i4p9B5/%0ACkv3lTLpSUodRAjV2D1iIwETV+gwsA+Iy36tr2Kauu+7GItaAZmb7RrtzF1+Q525kJlS6lqMwSRI%0AGkj0rsU2xggZaYFh4+N0bkL0HrMEgPauEVohqkTa4LFfLuWhqy8EYO4HNlE6rcoFC39FvHY5NQAR%0At+r02ALPh5ggZIFA4JCQRpbqBatqrEWmmjDY3c33z72Ic+58kkuf6M/smrGuxXRidZrskfhK7iUS%0ArBeyNOEu8e60npLNZo9l1lmaKagRIjZ/+ANdDaihlEho+DZTIetMhSx1LWbtlLjmsndw4s4dvP1m%0A3/dSJyaKwLp+LNn7MB0dbWzrmMMuhmj4+oyNQimnurSzgxPoFCdkagpC1p0/qkcKQhaVxAuZc6Pm%0AFplzLZakua6llVzI0hhZQsQ+5gHNVTpSVGHf6kXEO0us/9zpvOwPfsK9LzmD8pluZMu769SzRT0N%0ARrVgm84OIdkjEAgcEmxmkRWFzD1IGwUhK/llQG7ZO0RiLfc0nMvqbd+4gn033zy+4XQVYp9+X3Qt%0AikldixGQNMXIpPCwBWeRiXfHfaj0P3n7opRJspnXuUXmKBeFTJUXrHXbty9ZmjURR53EpRJYJ0Ad%0A8QhS7iZJXZ8lv2hlKbe0bpEX87d83K31pYI1c7J9o115nGuosyN7XSpHaBSjxt1rOh/MFdyytJFb%0Am1mfaY6ROSFzojkq+bQDVag90E3lhwtZ93cvYP2VF3Dmex5j5XkPZyIGUNJ6NkYYL2Q6uxZZELJA%0AIHBISCWkVnAtqk9+2LjFCUcqZG2VXzPUWIe1lk3WTTg+fk8v9R35MjC2YWnsGMliZU0xsporN1Wa%0A4xI54qgNiY6DQsZh4kUjdXsl9ZJ3x1leHd1e6KNLNZe0cog4MessuMtK0oYVIbLwjF4vjAU3YVzq%0AoBGVaCQlFEVMCa0PZ/G2lMaYBSjr0k49KmEs2Ci3yGrdTrzadZThjtwi89PDsJJ4Mctdi2NjZKKa%0A3Xuafj/WIqtFbU0CNvC+pzH8yVNY8e5VPP9T32XhS3dli2pmY+HyGF27UemwuBaDkAUCgf1GVRkd%0Aqo/bvmNkBzZ24pK6ERPVzPe3o+82AKyN/y977x1l2VWd+/7WWnvvc07l6pyDWlIro2QhkSzASCLY%0A4Gywec74OgdhGePne/Fl8IbHfRf7IgziAuYibBmbjEACZCEshJAQCq1WB7XUOYfqSifvvdda74+1%0AdjhVDUhC3X4DnTlGj+o6dXY8Vevb35zf/CYKzeDMp5lo34kxOnegl8YUvolA0Grx9s/9Cffd+yUA%0A4smT7hxEipi+x20TOJd2G60kqFxEo2QpZWWx2LqDK3ZXl3OneAMBverISKRYWwLBfMYzvOnlg9x/%0A5asxUlCNIVVF2u8rlw8wMaq4diSiOriSx7tNDssphFSQdjDYniboOJgvd9dCIq3oAbLxBWcDsJgT%0AtMKCkXUXZOwwzRnZ2TsaLNLDCCxRCcgGkvSUjMygqDOCtXBi67IeABu5aR8LbtnB0mv3s2jjEWIl%0AqAy6IZzC35+QLsYDqAki5Jm09PDRB7J+9KMfzzn2PXGSW//y27QbvWD2qR2fwqZukGUm9iibBRc1%0AshQlUrApxiZoa9B+WZJGo0tAtvzIfu4ZfJCtBx4BYH/kjvlIrU4t8YzK6+9T5aXqptg+Sy3K3RJr%0AnXLvoaEL+Zz4RRTF+xCWGl1ESVHYxlBD0FZwcEDyzSteyq51r+Oio9eSlljVw+dU+eQrhhlVgvXj%0AlwDQFB2kdK4cBkM7rOTvT9R8mUKqFMKCUUVqsV512yxkglZQAFky5BmWF3oIaZgauw4pQ2dRVap5%0ADSZpnto1JdViSkATx8Cefsc1NN63hmV//iQLbtlB7YYpwo1thHH1s1gIzj7/QQBqvvpY9lokyBjZ%0AmY0+kPWjH/14ztGc6aJTQ6fRKxLo6m6eRszEHmWHj9TXUKzVKDTCplhStNbYrDHYWpLUgLX81Be+%0AyILJabeNX/ybHkA6wlCUZNxrmct7uUam/P/FSYnVIIwkEYqOqPV4MlosB8U4EyON/LWGcqrFPYMZ%0AyBriaIDLjv4MZk56sOux6b6VYyRSkWIcI3O2wzQrJSBSp2BkUjlLKlG8b9rL2Rdxgraq5qIZGbn7%0AbqUDdSEsws8yE7jeryyGYpMLXSwCgUFazdTjS2jdXsjpR27ax/Lr9vfUwYRx6dZEQuo1gjmQ+WNI%0AP+9NWkt8CoA+ndEHsn704wUaR49+kUbjqWf8/uToUXb/9M+QHDuev2Zy4UXvM7i2OmdHiceSMiNL%0AspYwk3qxh1Medj3oCWuQWJpPPUWl26XW6bD6kLOxEt59InNgl4gCyEQGZH4hlWWxR6bok04ViMyt%0AljpBwZIQlhZjPL1yOn+pKQ01YPeQO+aCej2X/CdzhkjGSvDUsOTmy1Zw77mXkkbT7P3pW0gWdTFY%0A2lEZyOYv+PdFL+P+l7yTsqh8yvedLeIEAC1cnUyGDsCscqIOIbywPquRlYCsmpocAA0SYS1Pf+my%0AnjTi4g9upXbDFDXby7CF9hZVClKc8GSAFqGNcxFo6E2ipTWcGBqbd12nM34gkAkhVgshviGE2CaE%0A2CqE+GP/+ruEEIeEEJv8v9eVtvlLIcROIcQOIcT1p/MC+tGPfjzzuH+qztNNV0d6csd/5dDhTz7j%0AbbtP76S7fTvx7l35axmA6bRXxJCa1A8qKUx8p+//Vv7zDNx6GVlCx2aLoe8HM5pay5n9WiG45tg1%0ARMI17XZExtwEJkOyDMg82PU0RIteIHODNN37mmGNoqHZN2TLIrXYUlCzsGvIvX+s1fKjMelJLYKb%0Azpwd9ejoQpKBE+jBOq0lMbOR6ukdyxiZKNXj9qs1NIaWs7BZAN5UGKBsyhhT7ny9XVUQeKBSGSMz%0ABMJ5OM5NLQbW3UNrYWrTEg7efi7fft9P5nWw2g1TyPPc+6tmPpAFJKRC5ozsYjZxhX4oT9mGSfYQ%0AYnu8GM9EPBNGlgI3WmsvAK4Gfl8IcYH/2d9bay/1/+4E8D/7JeBC4Abgg0Kc4avqRz/6ccp4+44D%0AvH+/syGyNsaY7g/YogibxBwbGOen75nmRN072/t0kk56gSzWCQi34E1NTgIw+e935z/PGJk2CYoE%0ArMbalNjvRnnw00JSbXsBh5CsaK1goVnNMQwzPo0oEaRxtpRlNbIstVgAhPTwMrTkXI7b/+MYmX9/%0APRxCZYwtG3qpimuaCi01NLs8I7MqIH3xAVi+07mIzInsdBrVASbVDACPr1jJe1/2Mk4OjRb3wTOy%0AcuNySzi2tYSV+WvTQUSNNoO4dGcrB7JscrP/IgyhEOickZXsrIxg+vFF3H77m9l+47U8efNLeeVN%0An8rrYFkENiUsAau7jQ4UY0ISD2Qv5Zu8rfPBPC1b8aaa0ppTTpk+nfEDE5nW2iPAEf//uhBiO5Tu%0A8Px4I/Cv1tousEcIsRO4CnjgeTjffvSjHz9ExMbyrV0n+ciJlLPMswSyOGbX2BKeqhv2TtSp2B0Y%0A7ZR1cxlZYlKsB7KHvvIlfvfCPyMt9ZPFnkG1dYMAjcDVyLreF+rVXcmRpZdjZMyAnxWWTUCWCNq4%0AWhCAtBKt/cIpemtk5WbnDMgWrX8JRlSJ6JB6RjYbDBBkgg+/TerTkk8uXcOHzlvMZfsaTAy44yQq%0A4H+f98u8eOlOXvLE/Of0riqUiYlXDk4MOvf6eqWQzydBAWRdXA9X23/tVCKqtk1H1GirkMV2mkGc%0A80YTJwTJgSy7RuEqk1kfWUiS+yIe3DLCzo+dxfu5mnU3PcKKdfu4YOPDbOPcnn04qOpNFUtrUUZj%0AlSK2lfx9jjh7RqYtGI00tmda9ZmIZ1WRE0KsAy4DvgO8FPgDIcT/BTyMY21TOJB7sLTZQb4/8GEM%0A1OvP5kx644fZ9kc9+vfme8cL8d4kxjLbTnhiZpazlkPcjb/nfZj7+oG9h5henLKoe4LZ4x/nu3tu%0AgWnXD9ao2573t7opgggLtOOY2VlLOy4Wx9gI935rCKUFm2Jtgu7MQHWMZSPbePL8cxib3J4Pvcy2%0AFgg0mWeiYc2Kg2hH+nKBSRoqTi5+kBUiBR2ASvPUYiepMxRUGVRFjWw2GMpZiAo6CJmwce8gDMMT%0AK89y1zgQ0PGYlQYBDQaZqVTRav6i3S0Rkkbg9hv7Ole5LtYNnHy+Rpu67+Vqe0Z2siao0qbjgW3A%0AdhgQDshaZgTkfCBzqUXh5PDW8vTjF9La74Qc08DqG5/gHRv+mo9t/A0WcLwAb9yAzFSERDbJGXG+%0AX6OdL6SCmXQMQlxt04q8Y0wAMomRxqBkekb/vp4x/xNCDAGfBf7EWjsL3AJsAC7FMbb3PpsDCyHe%0AJoR4WAjx8MTEiWezaT/60Y/nGKl1jcpZM7Gx83vAvlfEbbeI1nQHm2x3+0tcqmseI7MpyrvCaylI%0AphokcVFz6hZ9uwAoNNbEjG27EwCrYpJQYITk5ELnw5iVwSSCFJBIBgenWbt6P63hLJXolZIVN0XZ%0ABB2Et4nK6mXtxK2wg4o8TXbQLODaI+75e+MF93L1Sz7DJR4ksnrboIHUs7VWFGCFpKki0lOkFo+H%0AxX2dqDomFoeZm0fx/syNvkYx9DNjZM1I5spAcECWpxZ907jyNbL7+HE+zO+xQ56HAo5tWcCJ29fw%0Anhs/mAs5XvnuJxh/zRE2bnwCk88jK4BsWLtzCEkI5gCZNIbIy+xn0oWAb4Q2gLCsP+th1rzqLgLd%0AQBnLgnBq3j05nfGMGJkQIsSB2G3W2s8BWGuPlX7+EeDL/ttDwOrS5qv8az1hrf0w8GGAK6+80g4P%0AP5fT743nYx8/qtG/N987Xkj3xmBdDcjPn5Ky+wOvP/u58vUWhUYq1yukfAopCk3PfqxM8yUyWpwy%0A9bXP0p0qFuVDR9cyPFy41SsBidWIuO3EA8Kw+MQhZNylOezmgxWmFS4RKZD5HK2DtcUMMI3NxR5Z%0AqlHnNlHZNXdTB8iDkpyRPZ0u46z2DuTotSxYcBiAFVcc5ci2Yl9aQuLBtFHNWgCqhdS/FA8MHAOc%0Acm+m4m5MN+hlZGFiSEKJtLqnRqZFZigcMFQCMlcjc2DTsiNYHeSM7LP8IsdZys4nzueKLSu4/4Mb%0AAfjDm/6a29b/CuHGNosOd5nI7LlKXotZDJkOU4y6ic9zGsGk0UTaA5lx1xWQYo1AqZRly3YSBAln%0ArX2I1963jsUX3M/w8Bvm3ZfTFc9EtSiAfwS2W2v/rvT68tLbfhrY4v9/O/BLQoiKEGI9cA7w0PN3%0Ayv3oRz+ea6Te0DX1jcbGPHNGphMPZFbnrhfWeDn3HEbWNUleJ1FDkLZmc39FgHrbLe7SJwzd0q3B%0AOKHByMgxzj/0AIumppBmTpoLp0CzVvGt5ZfTYIjt0vVAZanFDHyE1BgPZLmhrj/moITEg0YzdOm8%0AwWVPuO8bY4QDSc++tBSk/pqykSoNVaMTzecDM5ViBEsGXHHmr5gJPBIHUhXivH5XjkQFVEpeiVXb%0AokIHZVNmbY3USIIgxlo4tmkVrdsX8OjbX8dHvrmRS/70IS764Ne5/vrP5UKOAOY1RJeBLPIsPToF%0AIxPG5EDW8L6MGZCNjR0jCBLS1gCjq+qMz6YMqZPzrud0xjNhZC8F3go8IYTY5F97J/BmIcSluNT1%0AXuB3AKy1W4UQnwK24X7fft/aORKYfvSjH/8pkVqLgVx48WzEHiZ2C5myOu+hMn46si6NgT55qMHC%0AHec63TJAW3B0YiIHASh6wLJXpABsilJVxjCcf/59tKdjzLdEDmQZIwtUik5hZmCMB5ZfwWX2UoaE%0AS2VlQGYyobQwGBO6V4W/Vn/sASlJfRNUKxwAYRlcto0krjAxsZa16x5HCJ2fq5aQznn0b4ghTg7P%0An+E1Uy360jIFZWYQHOeMrAMMUrHdvH5XjliGBKSEtksiKtRoI4BBmkzZIZ7gEvZtPQezL+DEze5m%0Aj960h3ev+Gu+fPGrqDPc0xCtrDiFRVVxXD+3k5CYYI7NlDKa0DudNHz7Q0hKYj04JxHdIyuprdoF%0AQiFUypmMZ6Ja/Bbl8a1F3Pl9tnkP8J4f4rz60Y9+nIbQflikzhnZ9weyxCT87UPv5feWXYtOCiCz%0A1j3bWy0A21Mj2/nIcZY/eUkOZMFEly17tzJGkcRJhcRaS4ZtgbCApn7Z9bwhOYFUKYSALAFZpo6T%0AmhagpR+FQkQkM5Caz8iEZ2S6822sfVXufj+oJKlf2lpBDQsEtWnanWG6XcfQoqid17G0ED0+iQBd%0AUe2ZwJxFveTekSkjMyaWqgBlNIF376/QOTUjy4CMlIRKXker2SZ7HtvI146/sceN4+x12zh03nLG%0A48PeucPNG7vQbuaiozuZtW/IXVPcGBeL8r1wSlsq/hRC4nmqRWEMoWdkTQ9kASmxrz+maQUbV5GR%0AH116hoGs7+zRj36cwdBac+utt3LgwIH/lOOn1mKFKDGy759a3D27k28//nH41OvRs86JXlmTpxYL%0ARlYsxDox6BL7slZijelhM1ooTMnLMPOlv2/kAGbksKt9SesMdOcwMmkVCQbjgSwl5GrlxCcmY2QZ%0AtgiD1f4bmYKNcyCLhCDxKcJ2WHPDKIM2WockXbdYR2EzF3skyjGaiu303KP20HxG1qgU41AyMUhm%0ALpyowCn7/MNEhS7iFEBmhSAgJbDuPlVtk02brmL29qU8+lfX5SKOd3zwj6jdMMUVG78NwPFgQc64%0ABPBO/oYr0kfz1GJKUPJadMcNtaXiP8tQdOcxMmk0YeoZmRpE2cRtmzu0KGwSIQTISCPFmU3C9Qdr%0A9qMfZzDa7TZ79uzh0KFDrF69+gdv8DyG8fUxIXpTi8ePf5WRkUuoVlfM2yY1CRdXUr57+Rhm+jAg%0A59TI3PsyIKvffTeTX9iMXnhZvg9lBLuXTDKxeFH+mhayB0SDOTkfIQwoiZUqBzIrBMs4zlXJFHew%0ALmddCWGOcpnYIxxpUK3Wvdij4vdpAZOnFqUQuWqxHTrgkWGbNI5KjKyZM7Kut6Kq0qZLwbhap0gt%0AtqMqkTakomBk2VcrBKGM8zrU92Jk4IQ1ymi6mwd5cs+lfOD9/w8Aq/5wK60LAsKNbUbtBAAbeRKA%0Ao2JZPqYlv78yQRkHQr8q/s3dD2NRHnBCDZG3EItEF2WK63PvNbkFVT0cYgTX5J3hndEKEnefVZQw%0AlvaC/emOPiPrRz/OYJgcQE69cJ3OyO0QhUCXgGzL1j/m0OF/63lvmmju+djj1E90WOiLJ3Hg0nfK%0AauKuExB0OzHWamZPHASgs2MHyUy9h5EZIdm7pMPmtSXWhuQf7tmWf794dk4qS4BVrtY15BuSJhYt%0ApLl9P9tn6sToHBhiwnzysbUeNAiIojZCmtxFxM3B1IjcOLcQbbQDB2QqdIws9oxMVQqw7fh+sbIk%0AHqA1WLjU11INnvVG2hCY4jyTkkw/EjFVv++KODWQWQuTm5Yw86VlTP/ZOXz9/b/ATW9/B9f+3dcY%0AvG4yF3Hsx6UXV7OXqm1zkNV56jALFaQoC6kozkHYIrUYGkuUMbJTNEQrrQnSwuIrawMoMzISB35B%0AlHD1sTPbUtUHsn704wxGBmDl8SSnI6bv3MPU557ueS13nxcw0Zr05xNjbYo1Cd+crDOd+PTRZJeD%0A20/SOBhTyTAps/WzmqTjQK3VaGPip3j0jv9Ba3YGtMaIAF1aWY7H4xyrjvc0AidC8fW9n8+/f/HO%0AUwC7tFgklz+6CS0C3z0Gj02eJBG6SPkR0ZVZLtGn7whdelJo2sLXgaqagSVPIz0jS0ossGBkHXQa%0AopMIkwpEtRBLdHMgK3q+oBfIQm2IUrdNYBybytKXZY9FRZo3I1fnMLLyYMtv3fhzHHn/BYzctI/f%0A+4f/mzef2+GsBUO5AhJgP+sBGGWWS3mE+3glR1jZC2QqRVd7wcXVyLLUIlS0b6UgRpk5DxZWo3Rx%0AjsP4bufcaiyA2DEyWUnonGLO2umMPpD1ox9nME4XI0vjmE6zGDuSHG4QH+i1VtAlIGslXX8e7mvH%0AWt68eRefPOIBztO3VGsq2dDE1C2emdijM7kGoy3WtsEadh/ewabDj2Bl0MPItjTWMRUN56o9gOna%0AGBMDO/PvH90ouaB1VnGu3UGsUFihUEYzsegS5yyBc9a3dPLUYkpYqPGyeWQeyIQwaOOMcheeN83a%0AV34UG7j9xKW11jEyiwq7pDpCAWkryMekALmrx1xG1qwVQIZJiHQmoNAEumBkZTYUkBKK3tTiqSYz%0AX/Xnd3DezfdRu2GKc8/fggYqxhCXBCZ7Wc+grROQ8iv8HySGaTHeA47VaoP24k2Uo8zIImOJdImR%0Aze0j05q4PURk3e/LeMunU0uMTGSpxTChUZ0vgDmd0QeyfvTjDMbpArL7P/XPfPq//1XpQBare49R%0AMDKB8U/cGZB1jUs9NnI1Y8Ech7KWKC+aUGgau69h791/TfPEIHhmce9TX+exw9/FyF5G5hqcde69%0ACHBg0QaOLfrF/HsdWv7wyFvy75/+4v9i/8k3Y6RLVyXhYGEkbA2XBf9cpOwI2VI5nyYDudgjIciB%0AzOBEKSoyCGlAOXCKsz43m9IJa15xBzoNUdaQtAJExS30QVpMV54LZJ3RwjtRmZSKZ2TKpARGk2Tq%0AyhIjC0lyZ/rIdpncdOrJzBtes43Rcyb9cVscEFMctkd6plJPiCWM+prVONOMM1ncdx9RpTkvfSlL%0AjCzSEPkPrSy/V763rBL9GCeOr0f5PO3i6RXs+LcPFzUyoxCpY7UrLn6Yk0vPrPyiL/boRz/OYFib%0AAcjzC2TNqUnqJ4vUkTUWm/Y+VuffCigyR+4/s409AHQzgMsKamIzi0d8E3DXeRsqa0hml7n3JSrv%0AKXtw89e51IARAaYEZFUVg0xyaXwWSTCe/9+EULFRz8+bnQ3Iqqu9Kd1l5Oyfh+Z/oK1kodyVpxZj%0AQg6GK9nJ2WhdA1UwMoTFWEGPCC9w9z5zqB9hhulgHBn6AaDaTVfWicQO+nRbkpD6dF6VslN8Qjso%0AA5kh9IxMmpTAClJvTTWXkQUkdDcNsmfvhXzn5te7c7lpH8H6Tl7/UrHJVYs12jRJEHp+y0Qmviif%0AX2+NLJlfh7PFjLaKsaXUYpLdIpQxaKlQOgUEoda0gWoaO2DvYWQOyIKFB4gbo5zJ6DOyfvTjDMbp%0AYmQ6TUnjkpTeWJjjtqFLjMzGvaAxMfMIUAy/1F6htvXI7vw9iV/5pdWMc4Q3L/wjKqKB9YxsOqij%0ANBgZkJaMdCsyRZQZmWdWqRotnCYUKNu7HIUDxzm60ru86y7heOHSboXNa04JEQEpo0yTxmP+tRAp%0AU4SwdG3ANi7KtxWZiW8JyKyQ6AHfb5ZGKGswqczTl8O6uJ6sRhbYhIguCcW9VEbnNTJltGdkvm7n%0AgdxaqG8a58BXNzD9Z+fwnZtfz+U3/Xs+E2zuZOaMFdVo0bFpnrosxznsKJ2fB7K57hxzgExY6xSf%0AeNVi6hWfJUaWu6rozOHeHfueoXvyvYIDslAXKdZqfSN2Tp3tdEafkfWjH2cwni+xR7seM3WsxYqz%0A3cKt05Q0KYDMniK1ONt0HoMIsEml52fZsMTJ6Sne9a6PUD02zTA/Nc9xYnZwlAevew1/vPNvWWAO%0AsDLczA7PGMJEEhh8jazY5jfFHXxVHuBJLvEnF4OoglA07DAjzKIkBLZgbOHIIYyt5otvYGJsaWFO%0ACXJGluIah433qgBXKxNCIITl0yM/z2PhFfy9/V2WcNz1k+nCoT5LyyUDDpBSHaKsxqQC4wF52ARk%0A5rKDLQODENFFWUOHam4ZERhN1T8EBEZjhKAla3yC32BGDtPdNEi6r8K2910KOAb22nWfp70x5JBY%0AzNyQxjonFRxATSJyoCzHT1EIZyo46bvwze/5vr4PkFWMJUrn18gCD6LSGDA2b4ruipNooXMnZ6MD%0AFoUrmPX73qf28eIzOMqlz8j60Y8zGM+JkSVt2HNfz0tP/MdBvnRzUbw3aYI1Bu2bVjlFavGW//1h%0AwK091vQuMhmQHTt+HIB43DOhEpBZYZlYuJTpxYs5UHOLbt0sJquRRalkeUP4Glmx/zXiOIhiPpmw%0ABaOY9sa6SoC0xTYiaGNNhPKgIHWCKS3ECWFPH1lIQkKELi1pVgYILIfCVe6a8P1kGSPzzrhZWq42%0A6qZNZTUym8ocLAdKjGyw6QdJ0sV0FYksMzLDgD9npZ1q8Ui4gq/yenbc+aK8Bnb+Td/ide+7ldoN%0AU6zZuDMH4LkhbOszywAAIABJREFUDARWI6ymQhdrRQ8je7P9BO+xb2egpKSs5UA2tyY2F8hEfk8i%0AA2FaVi36bbLfU5MirCX0D2DCNDDCWTeDY2TDwVi+70dP9M44O93RB7J+9OMMxnMCsi2fg1t/EpoT%0A+UtJbEhjg7WW249P89SsY1tZerETdzBpL+vLxAoIwVzjhQzIsp6r7L09jMxaTO476OtmNsprZFEq%0AWFdJ58nvI5uSCooamSgUbdP4cSQCRCm1aFWMNYpV2jnRG9WlWXLUiE3Q00cWkNC1ztApC6Nc75jx%0Ay1w+skRpEhPT9at1BmTLFr3IXZsOUdZiUlFYXeni2EOzmblujJrzOQYmpZZmLFKjUp0rEct2Uquv%0Af4rl57u6ZIVufo5zQ2qXosx8FrEiZ0UA57OFdezp2eZUNTJ3/fNrZGfhlKNvPJoS+gcfl1r0tyrv%0AeNeOkaVZ/a+JFinZr5QxClmifydaq055Pacr+kDWj36cwXhOQNatAxbiZrEfnza0xvIfk7NM+L6u%0ANHZfJ9uTCF2IS4C8aRhRuKBnoT2QxX7xs1JghUbNYWS55F1mTcUqr5GFiYTAzmNki8zFvO3ob2MJ%0A3ABNWaQ1Z8hGgoAopRaFSrAm4BXpd9wtCGPuDbYRiohfXP8XTOore/rIQhPz9MH1uVMHuIZqgUXP%0AZTuBRtuEWPYysoZXLaZphEQzIpflx6jb6XzzQQ9kFdtFzmE9VdlmQLvJybNbxjh+1+p5SsTaDVOE%0AJFSkA8cKne8JZELDmvYhLsPVMK2VRGnByDY89jukD/9E7zl4IJuvUpzDyOrDrOQQXzrwPl55UntB%0AR29qMQdqaxCWnA0K3cBIjVSZeEkhSr9T7c7SU17P6Yp+jawf/TiDkQHLs6qRZSq10pN4pio0xhIb%0Ay4BfYDJGluFPvT2LDBRD0VAPI5sLZKlf7Dsm63qWdKon8nlh9cMXk9gI64EsB0VEiZFJhBYYoTAU%0Ai+3y9KdZ3gC4D2wKJfVellp0uFfyZxQJGIXy7EZpTdemDCsvx+fintRidbrJ4eNLsAtLt01KhLB5%0Ab1kOaFKTmoSucoA64is7jTCrX4ZIm7Cich6bpRulGJbSedW2+zwiG88DssFwGjs7Q+v2q3m8VAcr%0AKxHBNUSHwjt70EXEY9BbtnR311gum9nCOUscoIcm6kktjtaXMt1d0LPN3PaALOYC2ZCvk2YPEIEu%0AmOZ4kiCspeb7Da1xjCzQZUamESUgkwhIIghjqvRaXJ3u6ANZP/pxBuM5MTLtRRymBGQlmXxsLYO+%0AKJ8BWVZv+pv73gUVyXuvfW+eFjwVI8tScl1TZmCpG2cPxLMr0GaYbugWvzTblzN6AqDWrUAKXbOb%0Addu/ANf8BWH3SdxsXQip0kH3JLxmfGrxgiAkreazerEyRZgA42tT0jhGIMiaoKN8PEpKSCBS2t0K%0ARggiGxOLyKcWC0aWsU6ChNQmeY1sFMe2jlVCltmFaB2gjEGaan5fKiUFaBnIAutUiPHjg1gLR3av%0A5csfuA6Ai37zOyxZ2WHrtfOl6JmrPTggU+2lpwQytMxnvgEENmAgKc5lILVMGdvzaWaMLBa9O5wL%0AZKl2cnlh/ARsn7oNibmicZLfue8bfPNs5xpimMPITB0j0hzItAmQSNRXfo0lQytZGvbd7/vRjx/Z%0AeE5Alnog04UqMWNknWaCmEmQWnMyXMC3v/JPHJhsccATvsnmSR55cjG3fnsvYTcbdVJmVH7XWWpR%0AKMYWeGd+YXKxhzWKmlrErrXnAdAMskXS5oxsKAmZsVU66TbCpIEymkrrwfwYFVtzjMyHsDpnZJeM%0ANDnxiv9WnJBMsCbsAbK7z78SlbErYfI5YTEhgdSowGIlVKy/T1I4Zw+/zGVfhTQcjSzfWOyuIVMt%0A/uOiK3kv7ySDS6EjYi+tD8qMrOXuY2gSWpvH8kbmmRvP4ZEPXMcv3XQzC27ZwbqX7GJgRW/9Kgub%0AKA7vdYKIaim1ONcaSqYunZh/bxUjpTECAxrMHHJf9WKPWPS2WMwDMutYU8bIho0DwJAEaSVjnRbC%0AZxAOV4cRxrJm8hjrDj2CsB20THtSixJB3BFE3UWM2FOLV05X9BlZP/pxBuO5MbIstVgsptYD2eZ7%0ADrLxwcNM6wE+seoG/mUXvO4r29mZwscAnaQkR8a5O97Km+6/n0++9AafWoTG4UuIRo5w79Dl+SJ3%0AcHgx9fXAJFhhCrGHlYBiyfQUu4DEsxwnKHAr6WhsmZE1rK8nKZ0iTcLemuVELSCyNYQtGNlAOsNk%0AUMoFlsJKDTrAeiWdSlP+8FOfYHqpc9BPMT01skCmWJwis0aXOkNoJUAYtOhlZFalvO1V62iFnonQ%0AQFqDEZIJ4fa/Zfm5HBsdIfWi+7A0t010DPqxCod3b2DXB5zLf5Y+fKW9i2s33sk3xCsIdmmEni+V%0AByei0F2nDK3QJfH3fyA11KMCBKSWmBKQdVOQaUyYJggREFjQxvYs5Bkj64oKWx57LQRdLrr4nnlA%0A1s7EN37/K5t1ApuwmONgFdLoHMi2/dhirrnbsGx2kounvs6DZ4MR2jml4NzvJYJYd5AoBuyZ5Uh9%0AIOtHP85gPKc+smwx7GFkbj+dZkLY1iwURcG/3klpebRIk5RaDPXje3MGIwX8BBGHv/MbjKx7gFsv%0A+zmu5DtIrfml2z9K8+IaVTIg8+IPKwnbMVdv280Dl72E2GQzvdr5SBepwZQk9IFOuejpaf5pXcC3%0Al1QZbFehXDurT3NgfC0GgZyjsLNCQzfkyNYRHnjZDSw7sp+hmWlmxVKs0NQ23oEN/gvg6mwfGfgD%0A0kqIkYKK9wPUKquRZYzMLdwzkcxBDFxNaECnNIKIFgMY4LbLXgrAL1snsqjSyVOId29+BRMfOp8J%0Azmfd729l9iI3TiWwCWezPZfCB1pDeuoUmzKaZbMnuXhmG0tGjtKIZ4BhatpSdsiUSW9qMdaWeGIX%0AUdwl8N6VcxuPM/l9lyozk6uJhl1LxdyG6K4HsklhWQKsb0xzx8mfYWJhhLBOg5gpH42SWL+99ibM%0AWqY9NTKBIDZtpEip2TPrtdgHsn704wzGc0stejZg5os9dOpqF4oCJOLU5APur3qowecHA1Kr0b6m%0AZKTgchFQsQKbDGOFJLUB1W6blccOMLVqlX9f19k84eaDCSPRfiaX9eAwHBzLj4umR31X2T7Jslk4%0AtqZDW9UYxTGyLC45Ztm5YJBjdhnLOdJzyVZoEAFGhRxeNcrhVRdz0UOPo4SiM7KX2srHUdoBRiIq%0A7AguYGTgCEYWqTWE9anFXrHHN8fW9hwrJMmFMFZIukGRktvKRVgLUzvGaW12Evp/4hxed9MnOHfh%0AXh4462raC5cgrOWPDn2Ii1feD8D57adZOjvJ5CmmR4NjZGPtJm/52uNcOP4B9CXunGtzcE+lqoeR%0AYRThzDTVbptIOGssMwfI8hoZbtBlZcaZMc9lZFHoUqpdmflMdVH+90pYhcAiy95eXtiSSHeSRmhk%0A1nDmp3B3TRslOn0g60c/fpTjOXkt6lPUyMqeiBbcn7JbYBJdANma4ysYW13DyibNWpHGk8DVA1V2%0Ad90iF3YEQeYYkXgGE7QJvMEuUgMK7c1qM/WiKNXIjBakZKpGSXisyZKBc9kcNInlOIoK2CJFt6ru%0A1IK72TAPyLAGKxSzw4XbxcmlCxk0KhcnJHNrQDZAC6hYt5BrJRHS5KCbAdmmwWWMt7tM1VyNLCSh%0AqYqFtxtGLGq3OFEd4DuP/zjpvgr/XlIg/vG2T/Hj13+I+vFz+I69CgBlLSOtNpG/83944lY2N69k%0AZvDUnoPSGJaYEZbbAaSJSKW7LzXfyBfZLrGooLTqYWTWBiAkUdylFmS/A72/S5lq0Q3/tFRmzsYa%0AhZS9gDccOUVmV2WMup0DGUYirc1Ti+41//DUw8h8DVV7INNthGgzYIdPed2nK/pij368IGOmdera%0AxfMd3f2z6EYZgJ4dIzsZp7w/uNBh1ank99op1qLm4fxnU7P7qeJ6zjoLf5nr6sv48b13sXvda/P3%0AKCkIhCWTymkbEGT7T7ORKClhkHCcpfzxBb/FroUjRR+ZELRORF4t54EsCDm5wLG5Ry96MSev3eBe%0Al5JYCQQVhE1414f/nj+97aMs6dQJbZc9nD3vurP7s2v1BpKsFhZGSKHymk7ZhBdgTLZcalF0/HHn%0ACloUBsHW6jIuOTqZvx5Q3FdrYde+9TQ3jfa40b/mtz6X94CtWHYMYyRChwh/nsJa4k5hHizyycun%0A/j1brAf4qfjHGFSuTpY1kFc9I8v9HNMoHxbqbzIWwUC7wYI4Uwz2AlQlTy1WXN3QhBz6j7czdPK8%0Anvd1RaZAzdw65jIyeoBMZMrYEiMTOZvzA0pNjBBtamdY7NEHsn684GLTgWkue/ddHJxu/eA3/5Ax%0A8bEtNO4vQObZAtnXTs7wnoFr2FtdiU0Tkm42ZsWrFnftBWDVzmLC8x91b+W94f8C3B943PgSAElY%0AyLFDIUCI3GsvJUBYS6oChAcy0Z0gpMWjXAnAd89eXrhpNEMef2Al2489gTUONNurzubE2o0kYYX6%0A4Ci6FmEhr1ElKkLYhGs2P8RPfevrBKSsZj/7KVJ9Y+OHGRiYQhinHHz3r/46m1edDRaSKESWwCuh%0AN311werHAah4ENBqPpAdZhV1VeXc4yfz1yW2ZxbYl2/5Wfb+1YV5E/PiD2zlsmsfzPvAumFIklQQ%0A6UCeKpXWorqFm7/KUrJzPufQM9LQ1xJrgWMumYq06jOvRZ0txJRHCXhG9pr7bue/bXGApb8HI0tE%0A5A0XoTVxNkHa29v1CBv9sd2Dlu0BMgnY3tqlcdOvs9SiFikyyFSt7nNpmy6IFsNnGFr6QNaPF1wc%0AnelgLJxszh+H8XzE8Q89zuzd+wCwXY2Ni7rQPLFHZxY+/gaY3D1vPwDtTNQhI55+Em79y/vRicnT%0ASd1DDiQbUZFmW2RnWSSmsVikAKOPOXspVZpQLByPavnqwklbY3J8MZvPu4KBGX9frKZm0gIwbI1t%0AZ7/Rnb9VTNcqjIZL+MnVv0UoB7E+7bhn9bkYX4+ziHyR7qqIwBgmF7gF38qERZxgkiLlefHFX+eK%0AK7/MUHctZ9ckzVqNdhgRxRXSMHSMzINEInqBzPhR1lWRpRbntxjswLGSs06cZHnjONbCpk1X9Q6z%0AfOu9LH//9pyB1c5tUFEle6wwYMuWVxPvfWleQ5LWojsj4NsFhNREUYuzrt7acw5Z75jvvWbI+xNm%0AivoXH014rb4jB6NIqx75PSZAIhhuzrK8kzXXZ6zI3fNqT0O0Z+6A0r3LfVP6PjKfFhSmU6QWfY2s%0AJ7XYbFDb/xSp8oxMlgRLnpF1bEw1+CSHL/l/OZPRB7J+vOAiNdncqdMzZiI92SY92XFqMturKpvH%0AyKb2wN774NCjp9xXx2/blRGNOnRbKY16i45vys3YzmxYjNAIjSYiQeP/wD0LSGXBZsLuLB/cELFt%0AgXtKnxQBVkhatUGqrS7Llj1NUEkBSeyBzFCjIZymLhEBcaAYjRYxEIwwEIznJrVX6zW5NN5IkZ9j%0AMxCMdGs8doWrKyE1Y0zlvWTlUARUIp/ilJKwK0miACWUE4LgGFlki7Rtk0LO7q53LpBJTrIYaTUi%0AneXKr2znDV/8Cm+/8ZM03reGn7/pAyy4ZQcrXnEAcX6HsQ3N/N5HQQEOaaRoNccJk9Hcwklai02q%0AhLddTlRfhRQpQ0Mn8wnMWWSN6KEHvMFgFG1SOh6TN0xrfiX91yLdmehesYdVzMHn/HdJavcwUykp%0AYm2JUQnbu2FNONY3WF+FsQaRHO9hZEp2e1OLVhO06hjRWysDODde418TIA/Rkfs5k9EXe/TjBRcZ%0AgKXPRnDxbEJbDj+5nUP37GWcgfIUy/lAZvxikHbm7gWATsa8ZOEE/+ijj3Hs6CQBw1j/LDobDfKn%0AVLkcRUhKJFLqeOsnmxXni7rF4LEn+MoVd7Fy8ArgcowHuTQIGVxRZ8O5mzk+cDZCJvm8rSCdJY2O%0AA0vZNrKRFwX3UfOpvoFwjFCEdIFL1Co+qZzBsREyr1XNBoLl2hJXfIpTpIwzS1sM0rEVqhQM2cgu%0AhF44Qkic7iUdXIgUFitdL1osKoyZmbzxt8kgUKgWU9n7nJ7agN2Pb8SYiC8+eSlfuOsnAfjzm97O%0AunU7OWfdDu6PXkLrUAUtBSsbMU+NVEAIqkGRhk5CAViUIbeoktaiEOy3i1mfziBkE2MCruC7vNV+%0AjKN2Gf8uX0dmw+VtHRFC0NEtjJ8irSxgVe6o0kpgoMSkrQmpyhaNMhkyWRozAtqIRBUruyh+9zIC%0AVTVd/uvju/nope73Ya0J+Pzs47wlPkRgCkYmK3GPajF7UNEyA7LiJGp6jf+sJBbBHMw87dEHsn68%0A4CL1f6yni5HZ1NKqzzC5Yw/jXJk3L8MpVIt6PpCZWCOjzPuwALIgcU/pnVYnU0JjfS/QbGWI3/KA%0AM4mmQsxJLEWCzzGbLAZndhG1H2WmtggHZG4hTYKQoWV+2rCpIcJ6nlpUaYypun3UwyHqI6MMeSC7%0AauGrmAq2cIJZYqExPs2ohSz6uJQi0pYkDJl5Y8rySz/LPq4AnAv+Mo7m5ycHJrBdke9DpKlPXRqa%0AyvIHfNRdh20yjVMGFozM14gI3MLq+7++u/eV3H3zrwDwBS7m13/xX7jyxz/Fxo1PuOPUhxgUmkbF%0ApdxWNhMHZEClBGQ6cPdzx+QDSOv694S1SAupTZEmRPr0m8RyA3fwGfsW/0m4CEtjdLq6yejMCTq1%0AJQzEFmEKIJN2bmoxpCqb1D1oA2hrsNoxMg2YVPBm+wnO5ikmeHFxT/3vTIBhrf0Mljfnx5jUTWx7%0AqoeRzRd7+N9dCVZEmBKQfdlu5rFDh9yDCzIzzzxj0U8t9uMFF6lnOfo0MTJrDBKBjn166BSMTOsU%0Aay16doY9dy2iu9/Jz9tPTnLwxi+w6w1vIp2ayoGsknawB1z6MU117jRuM3f2Sim16JwIScie/z1w%0Aq4KRNYcPo5XJ00PSqxfTIKI61vDHiWiHImdkqbLMjDiDWiMlcRSiPJBVVQ1FZuKb5jJ9I0XeiA0Q%0AaYEOAprXG8Jqg3GmAJii1/g2GJwgDjIgI3fIsEpysBoyLVydbbA0hytjZFlqMbEhD2+6Jq9/ffXm%0AX+HCm+7l/H+4l9/+7Q/zpiu25iAGYFPJYJLmQLa8XqQtI+k9LI1BOB0EiW7lqcUMyLRNECZECI2U%0ARert0mQLAJd7F/sykHV0i/W7/5Wfu3crI7EFG+RApozoEXtcXrsdJUx+fwGM1aAzRgY6tbyBL3Je%0A5+meeypyIEupiYmi588qZmwbm8YMNVJqjYiwvQTruFVpD56JSYtSg/kYHIAnlzzAsaElPD1yDntZ%0Ahe0DWT/6cXoj8cCSmOeHkd269VY+/dSnixe0RVj5fYFs6uhRHr3zi8SHjtCZjOjscaKNzo5J9MxB%0A4p07SPbvz2tk7cYGNk+8GB3vJE00OUR5kGiEhfQ7sikRCTEgsxqNpWdxSRI/v8w/VQferTwJAmpj%0Arg5mVEonlDkj27NslK5f5I0QxIHKgQxAeeaQCJ2nKo2QPb6O4ZxnhzEPZNlcsiyCoQlaKhP3pwjP%0AXLVSTJUsnMKSdL7JkDPu3bSWzmODbLr9pbzzxk/k6sO3fvB/sPD6Qyw+9wirV+9ldHC255hWSwaT%0AhKa/xiWNoi4WZEBWUGGwpiT2cI3p2qYOyKRGqoKxbNBHuc3+LOfjAC3UxTV0dQthE0ZbDQceRuW1%0AtUCLHkYWiQQpLGlQAjLXiZ7XyLS2HP3sMsTTK7BiPqNSVlOxcZ6WFtYPbgMGOoarH5lmXN+JFq05%0ANbKMkVkWDF/MfQsuQ3sByYnhfewbq7F57FLu5FVnHFn6QNaPF1xkcuX0eQKyO3bfwV177wLIBR4C%0AQZrExWs+MiALVYWnv/ltbNtLqDuzPPLoW+gcmsjrZsd2H6N92+e4akeLZryYON5F0rydxw8+ko+Y%0Az1KLM0OFYCJCEQlNjEaS4E5I9ACKzRuX3fm0/LqaVkKiqh8Fo1JCmebGuakqLWZCkgRBL5CdgpFJ%0AVE9KUxmNKM04G8f1c3UOva7nnga1GZqZ/ZEQiDQDMslECcjaJYf3uhmi/sEV/NONNzFz4zl86+Y3%0A8bs3/U2uPlyy8RBNBhmgyTlLtpGed2fPMbWViLRFs+JAPYqLdG82ckX6z9KSsbASIzOW1HhGplJU%0AiZFZ48AxY1qh7mVkCFdzcvstMbI5QBZajcS1SWTx4qf2OQmqVWAkVgtkU2J1CGWxh8keWjShTZhh%0AFG1DptoL3DQe/1YpWoyG/wyCnhpZ7gwjLEooGsuX8I17f4EtDw0jrUShcwZ3pmtkfSDrxwsuMgB7%0AvlKLqU2JvetGd6+rLwkkOvEL2SmATMmIhWYZttuhG4b81eqXcGB6K+10T143e/ThTZy95zDXb+rQ%0ATcfAOvZxcvYEAkEkoF51ADZdArKDXoo/mcbEmRAAcrUZQLDwas5ur8Z426KsRpaWLJWkTAhlQhtv%0AhSRFvlBpKUnDACXnA1lMShq6c1jGwh4AVcYQRgXTGaCJ0inHggKQdBqgKnVmAnfuWlVzoYJWggnv%0Ak/jz5pO8Rt+d94BNfnQt7c8u4dq3fo6lH3iC13/wo1xz/dfz/q8URYtBBmkzqsqOhi7aQYRKOznL%0AVaW6ZeSdN7KF3WLBmFJq0SCsoaMbtLpNkElu75V/ABTN11EpXdjVLSpoTAZkpRrZ3NRiYDVKWHSJ%0AkQVJjErxxSuF0YJQZq7/xWcee0BUpEQmYUaM8+jOj/D5mTUIYWHOc51F9DCy7H9G+snbC6tcHyku%0AF0e4cOoc6nYo//2omDMLLT9Q7CGEWA18AliKu5YPW2vfJ4RYAPwbsA7YC/yCtXZKCCGA9wGvA1rA%0Ar1lrT60t7kc//hMiyVSLz5PYI9EJsU89TX3W1SUkEu0tn8qzF21pIRQGTLfDU6vX8fk1L2Vh8ihf%0AnB3iu7/wct578A669el8CKUmQFYa0HHpJqzkrIrkYFyhYXpdLt61bJyvHYJNnQ4L08wqSPQAWXXp%0Aa3jd9DgHxr1M2i/eaVgGspRAJrQ8kM0kCUP+MEa41azMyDKpdyJ0vp8FdqyYgwYERlOJirqWAAaT%0ADjujYtHvtMaJKg2msqbimqY2FNMEEiWYCEMqpsXaTQfYal5E65DzQAQYfOsRrv+1z7DP/D5jciJn%0Ak9k9bDHAIE1EZb5K1BhFJS3qYkES8+723zLVqhAtcK+rUmYRW3gROqsui8VyrHmABTLNBR/u/Rkb%0A8oys5DnZNU0q1paArJeR6ZJLhrIaKQxpyVILk4KBp4KdrLAKawSB0D2+l+3a0dw+LCBlUTKFsgmP%0AzT7Cg+pc3lwSbpTje6kWszOq0OGadod9s5dx6OjDTIk2L7vmCTr6zOoInwlspsCN1toLgKuB3xdC%0AXAC8A/i6tfYc4Ov+e4DXAuf4f28Dbnnez7of/fghImNiz5f8PjUpsfFpRN/8LIWiOeXqP6eU32M5%0APNjFdrvsWb4agCemL+QbDclkKnn4nLMZeewe8EtGsHQ/G3/2M8jAUE384izSfExlebGrGT/5V6RQ%0AMoot9xRpqaiYiFj0WgklZUamNBWZ0MalxVJ1sqRckyAkSgRsGZX85lU1On41iUlJMmd2oeYxskql%0A11FlpNNkKio8CbvNhQRRi5nAC1EGumx47XZku8mxasKTO5ahbx/mz9/+L3z8pr+g8b41rLvpERbc%0AsoOhXz+GmFmEMpaEkG4JyFJCOmKAQRqI2nwgs0ZRTQogC9OUjclh1rMb5W24stSiERZhDbLEyMg+%0AWy0RyrBKlHqp/INOBlCBiDFdx947ukUFg5Yp1rqaVf4+LbGlPF1oNQsrLSYWLC32bVKEho4CawVG%0ASwKZuf4LXjsqaQ/vJPXpTIVmUTLDGx/5FEsndtD9iRV0xgepD67qvR9CsGbyKAu9J2Z2rUbaHDhG%0AvVd/LRnkyr3f5eWHNlERbcz/31KL1tojGaOy1taB7cBK4I3Arf5ttwJv8v9/I/AJ6+JBYEwIsfx5%0AP/N+9OM5xlxGtnfzBB/4L/fQbT+3qbaJSVxq8b6/w/q6ihSSxpSzQdL1U3gtYjkx2MB2u3R8X1VX%0A+/SatqyYaTtfQ894RKWNClNUpAl1gLCSA5UDNIVvjC79KddMldmhgMGlm8h9EKUby5Kfh1Qsai9D%0AJaUFEfIn/RYDvHvhO9mn1uepxdDUitSiEFghkCJg24ji8fGA2cid61E53dsQPadGFkW9QLawOc2J%0AgfF88GXcXIgQUK9kKcEAERgObB3n3scu477/+hIO3Xwxf37T2/nAB97E//yfb+V11386TyGaHVeh%0AjCYlICmNXa57ef6AaCCr811djJE9QBalCUJHhEE3F18UQj2fWizVyJRvRLZagIRB2cj3lTScOfN5%0AzTqX24dYE09hZh3QdT2QZYwMoQlIHVAisNbm6cXQply7dA9fefXP5vu2JgENsQShQRtFoJzrf4gm%0AEorrkis5mXhVZ+I+p2/qgCGfNVBScXj5y3ruhwUG4y5nHXOAW6RVC3V95Oe0TVUaJIFkrOla16x8%0AfrIdzzSeFf8TQqwDLgO+Ayy11maW1UdxqUdwIHegtNlB/9oce+sijIH6/JT1M44fZtsf9ejfm/nR%0AarvFp9m21OvwnS/vBeDgziZL1p3arfz7RaJTBDHm0duwycWA8ua2HjBnm9RnDaJ1gnbTLRwGA1LQ%0AbXToRB7IusOooSchfjGdMERLgciSOL4JSCiL0m5SVCzjvEBPmZHpKrvWDXBp+7MEdz7Bw6vdQltW%0AsBkZsKS1goVt0fuHGblU5ASLOakWccCuzVOLGzpLadSKRueMkcUep7pKQAIzspWzMFPqIwPPyAbm%0AAFljBi0DjtgVrOIgzboTWzQrXVf7Mku4/am38NE73gnAyhu3sWHDFq7f+HkAGo1xjpTk+1ZbpDHz%0AGFmdEQCKUZBVAAAgAElEQVQGZB1Rnc/IRGx7gCxIE9AVwkoJyPwtFIDUJhd7BEbSnTjGok4LqwVC%0AUUY90ngRG+/6OO2R3dx49X9nyWMXkzx5kukoZDY5Sc0aWhmQSc04kwylTYQVWAzGSKQ0eUqy3NLw%0A8Ve+lktGP01iBDIxHApX8POLn+BhVuWWWAvsILNe5FRrO0CL19RYtXs/b/zqbZxzooMdrfXcD5s3%0Ab3jbLX+ttsTIaqYDEr5x/uf52U0xq09YpqwzQT6Ta88zBjIhxBDwWeBPrLWzoqyAstYKIZ4VBAsh%0A3oZLPbJ69Zpns2k/+vFDRZoBTGbt42Xec8dh/KCQJ58Ea0htitDCjVmx2XgTmafyViavJ/nqWwh2%0Afolk+noYWI3FEtqAdtLmgfPck7uYbTKw+uNUj0hadpJGJQIRMKpgLByiSRWhLNK4p15NIcOXgLEW%0AKQQ1W0ErgQpiRmd3AeswUmJKqcUjG/+NkYMLEFzcc02JV8M1zSAox8w6WWpRghJFatEKiZIhiX88%0A7yiZ2/hm4GXnyO8Do4nmpBYX1d0T/z7WsSw9RtwcYNOmq9iybS3T/3gO08At/Bg3vOpjrFufcsdr%0AX8R68VS+/TjVHn/BumqjjCUl7KmRNXAgPUCzcG0vheqYnhpZmCaQVgmjDiJPLfrPHkEokjzdptIQ%0AGb6GFe2HOJp5GgalYyh3frXZs1j3lVuoHH0H9ekm23b9M3p8mKOsYMg7lliZcj13smJ3E5W+DIvN%0AlYuBd2kpM/ClJ49x20xEbUbwoiHL4WQZ315SZTdrC29HBLFPUYYekOLhEWygOHfvdtTA2nn3I5vR%0Alknz64MjDHRaaEk+cLVi3QNBJxJ0Q5AW1IyglZ7ZGtkzOpoQIsSB2G3W2s/5l48JIZZba4/41OFx%0A//ohYHVp81X+tZ6w1n4Y+DDAlVdeaYefh/E1z8c+flTjhXxvpo8dZXTJUrKHL+kfq1VoGR6G0Hv6%0AVSv22d2nL7wT0i5plGClQZoCyKRQWRsyAOG2fwHAtqYdkAkIjOLv1mzg0OBO1jc0nzh8EX8UrWFv%0A6moSjWrEibERvvZjQ7xans/7eSt/Gr2HwVYHIYWbB1UCMk2KJKSmKxgpsNXCVd1ADyNrjRzAjM0i%0A4it7Lqnj04B1PQoKphgv5nkpkS9gWkjMwDBfGN7OjFoKVIiVyIEs22Z+atEQBL1pvdFWA6E1D2y+%0AljCWPHL/tXz2LlepGLlpH5V1DbQICFsNVs00iWWFUTudbx8kw8UwTWCoNY3UrkaWuX0AzHoHkAF6%0AgVRrhVKasBlTLYs90pjpbsSAF20Ia3KSJRG8bN1uvutBQRmFNCkKi/VAZkpAlnQLY+TEdKnKAaxu%0AI3OGF2FE6hlZSkBKFGs27PoiJxafmwNZBkyUHg6wCS+9Yy0vf/IQemyEz131BnbJfVwQTrMYd5/u%0ApUXH95mFvr0jrl0K4mvZTuY0P5cYmQfAu1/+kyw4/lnicF8u9ojyadyKrv/wx/45YP2H3nVG15xn%0AoloUwD8C2621f1f60e3ArwJ/679+sfT6Hwgh/hV4MTBTSkH2ox9nNI7ufIrb/urPePVv/h6XXud6%0AlTJnj+yr9F525hmoGD963272TDS5+qyFXD05yeKKJg1SjDU8tiGhO3wPq/ZchxQSrEUQ9+6g1JQc%0AmZDPrHwJL396mGTcLQhj6QjKT4Luhoo7XnIeRxZHVBpr6IgBkqEx1u/Yx9GzFCkp0sD/x957h0l2%0Alee+v7XWDpW6Ok1PntHMaIJGM5IG5QAIRBAgTDQIcw4YjOHaBhwIsi0f3+ME1zY++IJtwBgwlk0w%0AJhkJTBIgggDFkUbSaLIm9nT3dKjuijusdf5Ya++qmhGGey2QrdPf8+hpTcW9d1Wtd73f937vZ4xG%0AOXskX/hU05BUgQnIi+5K6z7VYqpSkDFh0j+cMpYSbSR1bdNwMyzpPkeCyABKCNKiTTk+7E8AQ7Sl%0AzI2TdD63rD+16Kdpf3+VgSMHz8KcHODLH3gtX+a1ALzlrb/DHesvYd+5dqaZJKb5cBldt59ZhW7e%0AamDiEtpzA7ABwjhC07Q9XXgcZCPluA0yZUF2GVlvaG2BLGy0Kcj+1GIUBWSt5oIU1aNiGAiaKCf+%0AKNeneNJ972V+DLQTVRjfcJQ1/H36al490c06JToCzznP5w3VyvaRGcvIANLUp9ieyVOLYGtkp4cx%0AEYVYUeooFiJFon1qpojyZvGJeffYN7htagurzZh7DVc3VUPdYZvC9PkyQncTlGlN2sPDHPZKFJqW%0AkQlt8DKDZuVT67pmsW3NFWcc508zfhJGdhXwKmCXEGKnu+1GLIB9SgjxOuAw8HJ335ew0vv9WPn9%0Aax/TI16Mxfj/EKeO2nEqJ/fvgQzI8j4yt4j8BKnF78wssKfZ5oeHZtg3scCRmSab5+uMDQtiHSOE%0AYGZQcIqjrD4ESeUkqhAD/bUY08NOPOMxOn+ccyaOM6XWAGV8oxCuXyyVksiNJondgqODgIerw9xa%0A7vA8keK17yHp7EGWf8E6PACBcYws7A5sBBiRe8EBk0aBSjCyH8gAIgIa2jKZ6Z4RK4kUXSCTMrfH%0ASp3yMeoxt83Aa0E3MGJpfnuQGqRI2LnzUgtiR87mppt+CYBNb/8Brx/7ACd3XsrqVTXu29wPOK1C%0AmYGV1hmjl4EJ7RHPLgfg3PFDpBI8rYkI2Ms5rK+f4vDAIAsutVjm9Dl09hqHjYiwGOXHiU4R7S5w%0ACZOgemTl+4sr8xpZpXGKUmuSlilgnGhHe4aIkD1yO2kP8MYmQrjm4kxAoYyHlilzqWHUNV+nqY/U%0AGi10Plzz0YAs6y9Uws+/XzNuQrMnYiLVoD0cErmNmtfzGkp1wet0oaHJb3GsX5IzwUEWGGxqpMiG%0AbfocHbNmygCiXOFnGT8WyIwx3+XMc8ziGY/yeAO88T94XIuxGI9JJM5oV/X0R2VqxcyiSrkFOE26%0AP+qD99zJg9/6Oj/3lt8F4GX3HWB0PuXpMzGdRNNJNJ6JMXFqkzJuQZrRdkE9efFfs3RIoE/2A1kU%0AdI/DNx5BZJWNpdiJBvAwosOnnjaOLPwyrYp9/Ixzs4jDAt9as51l4S46IuXo0gDZGeyTHxfSIqlj%0AfqZg/148ei1He8alpEiQMansn+kF0CGgYexCNIUFIWG0m0PVZWRGShYKpZx9RT3zRbJJ0nO6u4Ab%0AA+kDZ/GV/S/iAx/4H/ntL3zh5zh42Rjq0hrrZg8QjC9ntraM+fYoPZlBOsMFylU73yvsAzLFuqlT%0APOeBH7B22hoPe6lhlhFmxBKeVL+XYwMVUje/rHgaI8siaCWogsFPYgrGQ5PSMyUGYVKU7i6Zkq6z%0Ah3KN5yvbNY4njpp4xtboZJC3SYBNLXbExcDhHMgqyQBtL2AyMQyKFgpIUzvs1KAxOquRPdpmK7ZO%0ALaKbxq27uqZnQJMQbxmh82DWjN0Lhm5WHApB/2ub05d9k+aOMFfwfbZ/+dUwYl9TKo8jYz2gX+wX%0Ajvy0Y9H9fjGe0JE+CpDFp/WRZYwsjbtNoUcevJ+9P/wexhj2zlphwZMfarFuPOb7Y5oo0SgTY+IO%0Anq7m499nXfpGBwuooExiuhJsgHap+wP3jMeOg1MAjDXcgmgUkhZr0rVsO3ySv11nUzRz0qb6kiDg%0ANfIrvNy/jZetfR8/2HAOXhKz44unkG6RKaeFfKhk6t5uaXEtuucaWIfydp9nXxZ7OSevJ9WFfd8h%0AM0eifCRdNeKRkWV8eftlrJmx5fHKygPMzxc5MrIiV9VFSuTu88nhkA9+dAfwfH7rN3+fjZutYe/k%0AxA7mztrBCYaI4wI4GXvTlHsPi3alRMfJ6XsZGcaDNGLddC2/SaWaGWGF1KvqEwjTFTMsObmNzvIf%0Adh/rMEY528ZCHFEQCm1SdNRVgwpSpDEMzJ3DrRs+yeVtQbFpGWsGZArYVJuwDpIZkEEfkM3H04xK%0Ae24ZkI1Eo8h4s30fmRlLdxmZNrafLNuwXP/tXkmgQeDbec55TdRtOMxaEjGJURCZjJHFJPSzaedx%0A5Z5ja6FSaVvidedmTD7hDpWGlLRAOEamhOJYNwuNOG2Ezk87FoFsMZ6wcSpKcr9D5Rp9p4/X85Ri%0AxswyIIujHrl0xy6UOk345J5PAi8kjA0q1rTjlNJ8gmcSkladi6eu4bvlaeA+anoMIxKMShDKEIvT%0A01jdBS1MPApJC4RH4NKaZ09IfvUz32b82jfx7eGp/LE1YalJ4gcUZYQnUmZcjSrxfBQa6X7OpTQg%0AcwhqDNmF1hM+sd9dXFIUqJj0Udab/1f8Nn6xv7Y3yBx1uTQXs6RS0gwKGCFpBFYu71fn+dTFLyBR%0AyoLXzjL7DyyjebTrvPHGV36azZd9krPXHqdQtQA4ObGDQhzRYICDBy+k4mqEkepfnhZklbYzNw57%0AZpfNNqZpRQV622JVT71zcyPN+72UMazd9Xq++d01rP75T7trESMBGRtWzCYMxgaprAo06a0hmhSp%0AodBeymxhBtP2qNRXuvfLBoyByHyMFUQOeHuBbLp9nBNz93IJPc4ZQjCoI1qBQDhkzRhZKiwj622M%0A3jwew1APmxbKKkSlZJWcY6urzSpTICFFC0nbvZdvEiLHxDsyAGJaqFzsoVFIEgqps+XKzsckuQPM%0AqofezIqyBy/+G1D7UQc/zkLpZ9wF3ROLXouL8YSM6SjhwtsfZG/N7lw932fy8Dyf/OM7qM+7GsRp%0ANbIk6jKyuOPUWHFMJ7H/76cG2X6IHSe/x9bxFGVilIkoJSU6E9cBMKVH0Z5rilaGxDQwwJ+f9Zoz%0AjjFsV/j8k1/AeHWE0C28GyZdCrF1yk7bdZG6xuh/3fhst0D6tIPuIqtkYgUmQEn7eS3j8CY7L8uT%0AAUlvDQuFkfEZU5Tz8z+tdjZkZkmVzlNXWoh8LEzmz9gyIY1dVdr3lvPRKV98/7Nz9/mR9+/hqa/4%0AEFvP2clQNNZ/LZKYVCpaaQXjUl+JUn1efx1RyJliLyO7e99DJGm/EtLryZ5dHK+i7FKChdQgjUfa%0A6k4LyEQOIoI1003WdgqUEkPBuzxX+tmHpblqMZYdMIodhS8CPa74mEyoCpAzMt1rvmtSpgYcI+tx%0AfSkEdT70zArNOVvfSlMfYQxamJyR/cgQHidWXMrRtWt4VrCPy5XNBCgUqYhpeKX8ivk6ppMN8hy2%0AG4O00PXRNMZeKy/zCnWbF627g4HK0QhDnkAs3Qznvxz5M2Zgp8ciI1uMJ2ScihMiY6g5QJLKo7Xg%0A1IAOsPLUohTINGYiSvjYiWn+28pRYsfI0iSh4xZJP4Gk+RUuBJr+U/FIUGiOjm4i6dhaUluX0Mpa%0AU0nPEJkGsfD45sjl3HD4o31Vh5liSOIF1EoVwoZdRAI33kMrj2Zw5s9zsjRGOwzpENDyu64VSmmk%0ASxeVevwPpW/7lzwRkHo9DiNI5tQ83thB4Jx/91p6JmFAziPLHWQ7s2iSJE7s0ZE+nZ1lvv3Idcy9%0Ad1P+vOoNh7ncPMxdG9blrhuqs4D0DH5U7ZPBZP1bjbDIstgNxlQepSSl4XfPZ9L5LvTWyJJWAYr9%0AIgjPUc2KWcA3Hn4OZPb+3vpP1lMmY5A65o37OrSUIJEBzbSQPy6IZxluVNyxddBUOa/wNeAXclcP%0ABBB3XztjZEkPI1MbltI+PsF0udAVCgpBAY/Ilzx06xUMjjUAgdTaMjIj+wdsnhYCj2Orr2JilRsT%0Ag0IYgTKKmBiEYN6BaYHjJG6jIor2b7EYIUyWBlX4QMf4IKDQMniJoawC5rLUYtYv6TaBnvvOrfzC%0AZ0hmf0qT1/+dWASyxXhCRsuleuKOXSC1TkmdoCJOMvm9/WGX7riFp33nI3z0uo/xD3vmed7YYM7I%0AJj/0IaLzI5CWkeWRtgnd1vvY8nUkiXWW8IxP2sPI9jceYn05wDfduVlZZKmzZWc9zFhtBBpXEWhX%0Au1AqH/DYG+XGPHOHE26b3ET70gChNUZKPC9BOWVbAZGTAum1UcJHCJHXzcCJPVSMCX68LVc5beKr%0AmAQP351bKiTzR4u0a2Vaj4ww/1drmWMT1RsO4623j/G3tBjYM4O/pWuD5QeOIcf9qrbQ1TI/dfE1%0AXB1U2Fw7Saw8RloxjZ4MWiY+yRhZGhUBLx9RgtYgJV5ir8UA82AkQWyvZRfI7CRl6XVdKkQMo/V5%0AVizY78cPhQdhd1Fee+LjPOO+X7dvI1OMUbmKMOihgDrpBTLHyHqEFKIIdb/CXetX0KRKSB0jBCE+%0AiRK00jLBdAiDlunpR0ktnh5TgwFnxd338FBIBB6KRMQWYB2QhSyQOEaWqVYrQRuijD26qePGgvCK%0A4zG/fmyOe15xFnc2nIIxy0m771SWDSicfTZRs7vB+lnFIpAtxhMymlmvWLtlm4XjmCRxTCztF3sU%0A7/4yALO1KRhcxkP338vJ/Vbgceqj/0D7XZdaIOtRNcpkNm9ODWXC//2IZvTUS1BlP08tVsKIODxA%0ATQes2r+fWhTSYzRB5Ix1CTXh+m/A7FU5c+gQkVTPXBBWThyl1dI8PDxCKwipthvUSgMs809BZBWT%0ABaHIJCbSb+O7xSrtSSNqFEpFJD/BElBOW3gqJsYnxNpG6UdCvvXebjN1BmAZ88oiLvTvzrNBmPJ0%0AIHOMTEvJ+MhSNixMgRBUI81ETxZwUq8CBX4SgQfTDz4fIY6C640aOTVJqz2PP/Y0e1zUMDLGc4dR%0ATLP0mWD/JzbQWlvj/KeecscEA42uOCeRHl7ZTTAwIHWlj1Fr4xG4el7BzXAzqehLLWYWWWnWL1b/%0APtMr5mj4RVIlOVxexuZGHRCExmd4wQpwpDOhFro3tdjPyL4+H9Oo/yMAke9DT43XN4plepBRM0Bb%0AGPAE1YE6p7CpxVTZ42oFq1CMIymQiz3cd6L3u1HuGAKl8hpZzsjcd0o5dq5OM6H+WcUikC3GEzJa%0AmTKx3STAAZn7oeemwZnoo93AB462rTBj9/27aNfdlGRjaEQp+I6RiQEwC0g9ywcmnsJ2c5glU9Nc%0AVBsk1BvwSxLj7IhKQUzVi5lMz+LapZ/ji9NnU137CIXJQdrtKpGXze8KEc5I13e74fqyPazcUAKe%0A3ndeWQorARLlUW03qZUGWLFwiswfN+gBLOW18ZzsXEvwTYdYhGgkvh8Rc2Yf2elR0i08kzC/c4Ta%0A7auY++x6AK644Wb2rLdKu9MBLIuk0N9km83jUlG/7UOYdBnrqepQXn+rxv1AOCXGECbF1A0P3nI9%0ABXE58BmMYzwCjdeYx3NqlwEW0B54WVotI25CEC341I8MIIQFMjssoIdZIYlD9xkZWCh3m5qFEaQ9%0AAzAzIEs7knIjIfMdiU9LLarW/bT81fng0Uj4zs1D4hmPCx6ZZMX8enT5AfcKBl/7GK3yWlUWDQ3z%0AaY0A+12Ie+pUIR7Piy8EYlIRgRBctGM3X2EjvkmYK1mWrFQ2KUH0iT2A3MQ5+wSUsB6fQLcx3NVd%0AMwB7vIBsUeyxGE/IyFKLaatF2RsijZNuavG0CdFeZBfheQcEJ9sJscpGVgjmXdHbT0BIxyTSSWZb%0ABSbbZX7pU//CaDMmjisMqRNEJavGS42gyB+Q6OcysLpJeFaLwXWPcP4FXwMgcot1m5AksCzOc0Am%0Ai608LSV6xs34KmJ6aIxWwYoFqi3bE3X/plX847nWCS7scdIQfgfPMTItuxZHKQohrI1TFt5p6c/A%0AdDAG2jsr7P3CDqbfdi4zn11P+VUnGXn/HlZcexB/S+tHghhA3EMqPRMjswW9h5GtSIfy1CLAzMAg%0AHScgGYyzhmF73HNy0CoWNei0gJe0QKhcsCEdM/NcirbY1hRrZ+e2h4WckVn+EUTd8xcxmLR7HNb3%0A0J2Hgdnqhu5jjSDFy3uyvGLC6NYF/HNiZI8yPvM3zFWLImXFXJIf72S4FHPeCozn88l1BTw0ItiY%0Aj8tJBBR08QxGlvlm5vZhnt9nQRaa7Lx8XjLvmqNdw7y36Vn84xXvstenuNxd36VdIDPZDDx7Da/Y%0AaJWvdn/kgMtd36xGpoRCCkmvB+/PMhYZ2WI8IWO2aRf1YqvDdavfwP7Zu0gSt4jn8nsLEL5La5WG%0A7D66UzpmrXtSiAtFTrUtWPipIdc1dh5k0CSkoaTYbluwSEKuXf4WJu3aQJxKfLEOXbXHElRcKtKZ%0A5rZU1owa4gfWX9F3i4gMumxpUNSYYxiAXRsuZvfaC3jZLX8PQNWxyFu3XsitwEsemCBVXVGH8jt4%0AwoJeIsEnAsp5n1GMT2A6RCKkQp05hvO+r5JuM3t0hLvfs8O+1w2HKYk65lq72LdMT87PRSWapx5U%0A83+nA10g8kySWyvIHhHFdfFFtCa+nP9bK8VcyS6+YasOlClTJzIhbVG09TEtAIkXNwEvt1ESQiMQ%0AKHdD6ehqZBrmvWI5I8PWDP2kp0/sDEZmckvD2AgU3ZqlQJAYldc+JwPJ0gsWOOYNIXdLKvWIesUj%0Acu9rsrllpEgj8ue9ePAWaqXtMA+Hih5bXH0uMyM+vHyIYlokiorEUff9c8hy59nxQwbCIWbczV0g%0Ag6rRDDfm8Y+XYTMEqy/C68RQO5WP27HTX93vwtXGzlu3jAeOzjNcDqkR4wmRq2GzfsJeIHu82Jg9%0AnsVYjCdgtFK7IBUjhRCC9twh1MGvE4h+RmaMQbv0VyTs4lpevY9soOWJa17Chtpq6yunIUu0ZP0/%0AiZGUIpBSUTzNdPWT5Vfwg1FFMmAZmqr2339fwbpQRIQINw05Y2T4HSLHlgaY73te4vnMDtru04yR%0AZbGnlNBR3d416XUZWSpNngrL0kcxPgValqHs9HjFPR/nyk/fzdxbNnHobZdTf89aLnvjrbzife+m%0A+JxZCs/umvU2ORPIhqPZvn9n/UoFWn1TkWXan9L0o/5+u1kHZPOzD7nnt6liG55DOhhtR9x4SRMh%0AVF4j85I2Ukpidxkrzvfw9BoZ8kxHWxELlN+V8WsDQqRoYxmZZ7rgK40kNV4u9jiCHUrZ8hRGw9i0%0A3UwsMRMAjEaOpglt/SxlNiXBMDx8AoA3PTiVt4JkDdY3/tofAXD4kR08cO913WPLrKAcI2uWKoSq%0AS397eZEn4fq7vsGmKfs+nhAM+fYCtdzl0GmSO3sc7jyJh8duRA2vs+ea6zpE7uyRCYsysYeSCk8+%0AfrxokZEtxhMqWkmL5332eVyw4e3ASoLYLRjax2vOMqwEidYUVItt1c8yPn4fJ98ds+z3fFrS7njb%0AukAxtQvPn276BCVdwE9f497BLjACQyoNNTyGUqdSjLuL8zFW8/nwJUyelfAbs06+39NkrFTUla+7%0AJl8tYoRbYIWniQmRJj3D5BZgdtCme6rt/vseGkoZ7RlpIvwI4cAkFSYXW2T1j9h4pPcVaB4ZYfI9%0AO9jLUwAYvOERrlj3Te4QV7J9dCdDo4fzYxXaYKTIJ0f3xnA8zVG6LhpZenSYGZK4nNfxZNovZDG6%0AXz05U7asruiAukCbgA6TLKdAC60F7cI+lh5RTKwM8eenWTY7TSmdoB2MEfl2ga06dV3Wr5VrT9Qa%0AzogY1jztJFPZ4o7zKsyBrLenDFio45fscTdMme9cPkK0d5CVzRYP3bmNo5UO3xm4ADwwbpEXpCRK%0A5J6IcwOSC9buQoqUix8+h29mjCfNGJyEyKADD5EG6K3XMvHwHb0Xzl7fZtiX1uttL1CuZuqnmm1m%0AjnMrZ7Ovab+zLWNdwPwwQGStFXjMrngJUtlNRC7oEJYFQ6/YI5v2IB9XRrYIZIvxhIrJ5iSnWqc4%0AvmcGVq4kcEVpoT2MjFECok6Ll2/9Vy5ecjvHHxkGH9KKoSMtoBy6cy3na+uq8TvHX8eV9Qu4erlb%0AAbOJwBgwhroQKFe4N53u4vxdrgZg57Akbi7YQYw9gxbL5VlSlQGZEwQUp4mWNPExCGVNb33ifjsm%0AFxmQVdrNXIIPsHtIcvm8BbI0VZhKm5NLnAOIsKpBY+Dwzk3cay5l+sga5t5raz+bb/g+v7Huz2g0%0ABknEOSzdciv3iidROtnKa2taKII0IZIeTcqnHxZLzFTfv1vtISjCK/gnvP1bYJu9fb7VzzJrW4b7%0Az88xspHQelEGHZ/lzSH2jzhXDy2YLzxCGI2CWIVJmkwDs2oAT0g6nv3c5+b3shBvZjJRgI90YpkN%0A8mYePO3YRQzKi3FYjwYaC8O0tZ3lNeQ2Kg2/hkxT5Klp/DWueVt7RIGEQAOC2yaexK27B5m52KVZ%0AHYMXaBLZnQgQewIhoCrnKRSK6EAgdIJywL6kFtNcuIzV2jA3cj/ilf/MJ19zPUExxhDiJ/a7seWk%0Aj+y5hL0jWTIgM0Zwq74NRp7GVJSlhw0VYHT1GEOnpiABg0R4MpfUd5WJ9KQW++X3nvDyxz8esQhk%0Ai/GEiZsP3EzRpVfaQoAx+Jl7h/Ewap7LBv4c+EWGQ5siM7q7oLYdkGU2SABX1i8AYG0jQYULBANN%0AOjVrGLv26pNoTyMOWZsi2fNzuoMrCE2Lplfk4NqTnH3asVarp3oYmT3mA5e8AxkuMLrXQ3gWyAKi%0ARwWyhWVDSJ0SpAmFNKXlgOzAUIm40UYCcVxABR1iX9IwcPzBUeLAo3l0hE+/5818mjcDcOlv3sr+%0ALatZtXk/W9hFrbaUiTu30bh9K89ato+tYj8nekQhJZMS4T0qIxt1CsAsIsdiBlhAzHev6/fHv9TX%0Ahp0EEb/ww69SjiWfveTiHMjO2XYAgLhWYTQqwohlZ0YLWvhIHQNdJqCRCKkoO3ahZh7hK5PjGP0C%0AAL4rZrh3yf2Mie+w4thKxivdFKNI6PGXstizMDOWM7KxyOfDV/wDInkILxGkWiIxvP3o3/Gl+W2w%0AjHyYZiIVo3HCrHMdzqYrI1JmljXRs67x3a39G9QUq377WRy7/d946T//E+Nr7ebjKfeeQpsKKlVI%0AJRBCEPgeYDCiC1hKlpA9jEwiaBUU3+7sYn7wyVA/bP0VHTPcVrGf3epSkQ5WVb9+yyg8aAFPStGd%0Ade6e2bsAACAASURBVJcBGYJULWG4sCRPgWcgJ4V8XFOLizWyxXhc4qHph/jg/R/8iR6bapMLNH5U%0AtJIWN373Rt55xzsBaCs74dd3jgPS+ATePawMbseIlCATRPjOEDWAlgPB2A+5dNU4YDgW2BrH5oWE%0As6/7bba+4t78PcOhiMJADMrNlsrGwSCYYimXczsAD2c0JDvWxhDLlu8nceDTIcSb2oYMbTqzvVIh%0AvZQYH58od7GQPTWmmfISSnELARTSblpuJgyJlX18bW4phw6t5+CJ5VzSOIv7b3wSu9/2tD7LqM3v%0A+y4vu/QW/C2tbv1MW2uo+vwAlx89ipd28pQkQMEJFVqPUiMb8k+vkdnrr0iIm133/fg0Wb2WTQbb%0ATSpxzFAyn7PVim+viUhT5mbus9edDgthwtRwjNQJQvQvoFIonvpQi1+97SbWHdsPIszrP7UUdo/9%0AgMY1mmVvOMbOq3uOIQEpet1PQJAwkwjmUsGyjqJeSIm8tp3Q7dj+GyY+wRvHrPhGVCXaKzBRGmFj%0AJ0K4wZMZgxGktMoppVFb41yo2NtPbnoBolhChh4jcwfzGlkLlQuMlPPK9HwfMHg9De5KlPpmbQoE%0AxzaO8MdmNY3SKsD1hbnPY2ulyF1XnMsLttntxNJ1Z/ewOIFSMred6jIyQaf8FD7y/FvwBrqbEnvf%0A4yv2WGRki/G4xFcf+SoffuDDvP681/9Yye4bP3YP1aLHn//8Bflt7/j6/+T8VTt42skhwk2bqU98%0AlpE05VTL6rY6ShJEHZRb5ITxaSRF/nHqfRQGA4JiitcaISnax2sfIs8CWbAm4bzZo/xQLmfcn2J1%0AtIyNCwnS65eny0xBoOyCLpVdchpU0EKx1hymamqcZHnf86aOXsDac25Dteyi2aFAet8r+UHlHi6/%0A/DM0VhRQKj2DkdnF2LE4UWAEO6+2kMZAkVEzRdOrEss2N+18E7vvu5T7b7oqf9/qDYfZvO4BDoqN%0A+FtajJopfoN3UT9sG5u7QOaGgsYxUSFBIfL+L4DAGdKm4szlYziY6ft37GVAlpJGJXQSIL0InfTv%0AobWIcl5VTrs1vlLmGagNqm5FMwVaTFcS5gbX8MlnXsr6I6cNoJcKpcE/1kEAQoT5dVvSkqhKav85%0AAO3SifxpqVaInvPUBsamTvLh6RADvLRpoGIZZkGn+bBLLQWrwwkW8FGDASef+w5+KDs8M/wWQlsg%0AE+79d1Y3cWhgKaOuvSATd0hXxwykRyFq56rFthEEWcuWS5cq3yeJTD5+CECpfkamMTnw+YH1oFnC%0ALMiux+XqQgDbzucX/+JvGF29lvSz3wVsfU0qgXTnlzGyTLUYSI+lb9pBMtEV6GTy+8crFoFsMX5m%0AsXPnTj7/+c9z44035v6FiU7wVTdtde/XjjA30eTKl63nf33lYSI8jsw0qYT9X9Vfvu3T7K/s5vjH%0A9zJ0/UtZHv0F7w98rl+1AoCOFARxtxlYGo96Z5j5dAWq2MYvJsQHdyA2fAOARrmSuxbIpTCTFpkL%0AB/I96tmtmJt5EQfYxNPFrRjTQvoaowX4lpEZZxNec3O/BpllkDlqdIsXaeJTn14H3IYJLPBFhMzI%0ACeKoRBQVaC9V3F16Ug5kGSMzpyVQRrxTlCvTFEyEMRDs1Jwww3zx3qv454+9DoDX/8qfs337D/lD%0A9U78LS0C08AXFiheyU2czQHua1uBRwZWRivAUGrP06hWKRiR18ggm7A88qif8YDfP7YmAzKPFJME%0A6LiIUBEmEYw+eB0iKBJhiLWyM7iMIHSuFhhDUXSBrOSEHyEdVjZKPGPfK/CHdtOR/Ww99RQSaOPb%0ApK3wc5Xgk1sTpOXud8krdkFTC4+6CrBcTKKBi+6+h/ddZRfysxYizPLQnY8hdYIHLzE9nonGfZ8j%0ARip+zsjmAo1pRHx27EloNU7Z+WjKfFq2BciNQxv4yuVPZVVjFozhmvNXsvu+eYg1nnOCUZ6PiE0O%0AggC+V85rYQCRSLnsGWvw799PEIS8jE+znCnwfv+Mz2zJGivOUdVMzGKBTDhpf3HQJyh6+H7W/Czw%0ABgO8wW5N2JPeYmpxMZ5YkRrD107V8mGTWdx2220ALCwsEKV2sYp0/7iQ8f1zHHt4hltuuYXpB77N%0AvUdmiVJNvZONf2+jdcSgmGWwM4vpdEjbNv23zjUuXzl9CTKFocYC0qU7PBMSpz4ThVkWTs1w9rtr%0A1Hs84WpD3UnIbQrsrK1gqFXP+3E2dx7hTi7jTnE5l228HgDla6Qy4FtGplUGZNahfZAag8wyxxBJ%0AYl8nSXzSpIQBUrejbhNyStpaXadTZvfSrXyk8gb2ck5falGflroZMDW0rtG8z7rN73zrtcy9bTN/%0A97HX5anD8qV1Vm89mDctH6XrTjFkp2Yh2la00Zta1EbjJQmRSDFG9jGyquyvg/VGr8Ky19ldkSCM%0AJI2L6ESBhM7Jqxg99HzaQORUjFLOOwgBP02o1C2bXd6eptSyoBbSppIofB0yFtVol/sFJlpm6eQs%0AKefl42r8OCbpHY7ZkwxIhSTVRchbFPrTuSuaEUa44zSGpbOWkaSq51yFyauJgyuX5UBWVxH1W97E%0AyTBFkXLNEsf+O65W5mqJw+Egf/nKX+bkpotBCJ5/8RquPmcp0pNc/TSbB/X8ADB9mYyLh8psX9lN%0A9d6vDlNdUuTG523leResYgNHKdGGC17Bj4rc/R6BkN3U4rKNJX7pL55M4HWB7PR45Tmv5C0XveVH%0AvvZPOxYZ2WI85vHtmQVetesQt16yJS8qAyi3o4zjOGdkCw8/RLz3KEMvfQkASaxJY02tVqPWMcw2%0AI0Dkzcvfum0bhXgD29LnI8Qevnf+RTwzmYbACjwKSYEV82vpTNRYd2qcmSGrGhtUK7kvPoIc2sXF%0AEx5L9reZuabLMurlbtG/TYGm8RFAmDrp+sAURzkPgN3LB2CfTS0aA3HJpmvOZGRzDDHHyWgzBw9d%0AzOYt36eRVvjLq67mDel9eTNqh5BTssH9q85mY3uQdtnWH+qiyhpzpE/skTUrGwMHd+/gXz/0pvy+%0AZ9/wce5afxGvO/UR/vnKl9ARIXdNXcxGfU+uh8h65cABmZYQ2dtyIDOSFE2YZAMVRV+NrKpOnvGZ%0AP0ffzFpxmOV07/MTQyfIhAIpUqTouIAJSiRDmvmgzaoWtDBErkF6ThTJuqA8nbL+jhu5ZMc4O6YO%0AMp8zsnbeEWxEAqctrFr5YEC4Hi+Eh3aIFSQRcQ+QKaCtoSDtjLXYlIEY4zYw+WsA5UQjj8YwbBnA%0A1uPTcAlEgczHzRgMJXf8g4MDiNhej46r+aVSsnzsGQzGNgU7nFqHk5GKBSHlpjwPyCHmWcAreCgl%0A8APFRRddZB/jpgGIHkY2HCr8oofbm7Ag7cbltVeth3aPQrTcM/3y9LjqN5jZs4cHJp7D0wZ8ZC1L%0ALUqUkjmAqUepBJw3dh7njZ33o1/7pxyLjGwxHvOouQVwIUn7bq8ndkc9szCTM7LpL3yOk3/8x9Rn%0A20wenieJUpJYE0UR90dLmZjvECXa+h26xaLtH6SevgpPx9y941eYcsDREYJA253tiJjivGQNM645%0A2BhD3e36i1k6p2esSb3UlZJ3KNBxe7zQvd6R0SaR243fOeKBMEjfIJWhtsSKOYy0r1czNpVoGdkc%0ANd+yQYA5PULH9zlhVpM65pCIgH2jo9y+8TweEBcQF7qp1oCI5eYE3Kt4yT2fZvBfDHNv2UTtrZvY%0A9aEn8/Yb3sY17/00y973AE++5rv4W1qs3Xgib6beN7aWd8o/yF/PN91zHmIWkfpI53qesS6tFVoY%0AfD8zzJV9gywH6U5izmKJOMXVfLPvNr/n499553MRQqPjIjoJSNISxwPLpFJ0zshaIsynFvtpgkwL%0A/PrD3+fiiQOUmvb7U6SdA0dFd4c9ZpGqDIRcz59QfYws1t3rqwS8c7zI9CdWkApFoFcgSHN/QUFX%0AlGLQ4Ji1ENi0Mta3sTe1OIrk95KDPPWsCsJd75YDn1RKBsvrHauC1WfZ8x4qWUDLGGKQgXng4YUK%0Av9Bl454fIITpY5NI0d8F3RuZe8ePq2GVRqg95a+ITJmBkULO+LK/2fvJH/lGj18sMrLFeMyj7QrV%0A0WlKw0RYAJmpz+SMrNNpUWy3+dK/7WHviTm2xCXSWNPpdOjgkWpDJ0mJEg1/sgyu6jKngobtRyKO%0ALx3gEqBtCgRpgO+32b71DpYtGSHa9SxS02J++yfpHLSAsyQ9Tsv3EIVuGqxZsjti30S0KRCh2LXl%0AQr64Yx033ZGwb8D+VIbNNA9UC5zjaWoMkipJJbAgmDGy9OQ1eMs1ZVFnkDliqWhqu1A13Q481gMg%0AuqnNiaqtOc2aMcpyPGdec3qUI0fOYeK95/F+xwjPfvsPmd0wxMXHHuDaaz7HiDnOuuRJBM4ncMGv%0AYoTkyv27mKwOs3+pdZ34DfMu1psD/Kb4gL1+dEgiHyJ7HMpoEA7I0Oxbv5SgA0ZLKnQNBIucPvWa%0AvtRjFkFia00AOg4QUhO3hlF+C6MHuL10F8+sXcZKPNppCLTRCNrOiSRMI+ZVh0guUBYR5XaDFx/4%0ANFdtuI2i+24Nmg4XVu/kwamV3e+Z8iHpkbzj5Yt4EEXURrsWWgDzWrCiNk0qB2kmb8BQRAOJMn2L%0Av5/G4JhaXMlbCtGyF8jsjVtosLQ8StDZD8AF45aBzZcH8IRA+fZ1xsojtIFqaD//jPUEGfsJPC68%0A9iy2XN4VDCmnWhRKcOHzXohUCo4IkIKtW7eye/duNm3qzoXLz+EnUBUWB5yYpeznqcXsr+JHM7LH%0AOxaBbDEe82i5Raajs5lgKcf3zqLdj7x+6igdYYEsihuEoeHI4E2sWrqT5PZ3cv/Id6l5DxOZtWgM%0AUaIZ8Mdp96gGDZrAWGGH8hZA25RgoAM6ZbhRvJtnjH2FFw9M8p7qN3nKsl2Yo5ug4yNNzHwxQFXm%0AiOMA349oFC2QDeoabVlESxhfupqHhoskYoEDhQGkSdnKg+zzL0X5hl8THwEfviCsmi6rkc14AcNJ%0AjPBhyPmgzwu7eDadP6HWQ0R+d2HJgGzOjHJy5xDNIyPU37OWO9jEHbyQt9/wNtat28/ExAZuf+r5%0A1MUOlsdTJInPJd4drJ6a5eigndU161uwL8QdxhZmcyA7j50URX9PWpIA7UziLqwLhZbWZ7BgoGNT%0Ai71ApkgJTYdODxD3ikGyKDWnmRlwLutGI6Rmcuf1FNQsFXMnB+T9+WM7DsiMEDSUTTOOmCneetYH%0AubZ5jEvlkwC49OhuBjfME7fd64qE0O+vsyZeAB1ol8YotU4i1BJM5m6RdDgZrMofm8GUHAQ13OIf%0Aigu8pDmMArSX5qa8AJ40kGYsmnw+mJZWjGKvwxhR2iYSDZYPrefrB7/L/J5vER7t8JXf+0P2rD6b%0AlwjB6Oq1VEaXUBiAdh2EA+9rRqrMxgm+tjUwGSgGqiEDI92U8Larn8H8F2KkFDz9F18PwPif3gFC%0AcP3115Omab8SODuHpVvP+IxOj+UbBnnVO66gOlpE7nHy+9NSio9WI3u8YxHIFuMxj7arZ0Uu/bP/%0A7gm+cdPDpFs1Ahj43t8RXeq86dbup/07MR53M8ZxpmsdDq25n1pwjA4eycoidSn5rZU3sTfqpv+S%0AcI4gtsIFIRsWyIyPr31EaBfVu7mEFw99nK8VHmRyNuDCnpRI5ClUZYaFhSUMD52k4YZYDpo55hhC%0ASEPb3TYnY475FUbNNFVRo6FUruAC8FVCatI8tTjjBYxECfi2Tgaw4KynmtqeQ9uUiHp2yOPVUTo7%0Ay+x64CJ2f8Qu2tUbDnPZum/zQv1Z1q+aJKyeZGiowU42AlCII1qtKgMD08zNrcAvu/cv2UWvGEcU%0A425K8NEaq3UiSRf2AFfahmDPDlZs6SbKDYs0CIo9tlcWyFI6PeuZehQgU+kCuInO0miENKRxCZG2%0AWCHKFCLNu5ffRGPhSmajAaCGQVDzLGsNdJvREynXBtPURTbvywGJzmT9EbkjsIvIs6DQrK4hKJ3P%0AkvpwjlgijTnGuvyxNZf+bF6nUF6dVbOC6MGEggkoqRpGSt76hSri/F/GCJDufRMj+hiZ0nDB7BZq%0Ay1/H5468h/Xrl8Lo2Sx76WfgXwQL+/6I9mv/EABPCpatPZv/630f5b77Xg91kE5du6NaYke1xC2p%0AT+h5CO/MdOA5V13Nfd+6g7jTk7uVotvvpU5jXl4I/+0zsHLHGa/1aFEddX2Rp6UWA8fMvP+EQLZY%0AI1uM/1AYYzhwzyRp0q0lnJ5a7DQzxaG9vUWBjjNR1WGTdBQ80SAUmk4nIZUxidB2HtSaCtHaMkkY%0A8J7BX8nfIylMg1nC3hUeOrY1mw4+gQ5IAvu+NQYxbp7UfCqoZ0IHqegUJF5plnp9BKN9WqGrVZg5%0A2hSQqgfIaDOvylSSBkVatKSH18OmAhnTTpt5anHWDxiJ7SKTMbKGG//S1paRtU2RNj7m3oD2vWUa%0AN48y95ZNfSBWfM4sy7ccZWzpNM3v/TpJHBIGzVwZWIw7tJpVjIG5ueXQtovsKWkL+oW4w0ijW+h/%0AtOVHRhJdP4kyMcp9hlpbWCo7Kb0Uuu+5Ck3hNG9E/1FSi82g+yypDdIxciViiqLI8ALUvDoFBIdb%0AVjCjhWDOt+zVMxHbDw2xNYoJpAVk7WpUzSwdKmLEaUDWCbKF2GB8Z/8lM6uyhHSi+9i9TjUYVAYw%0AJfA8z05kxiBVhBGSrScKxK21tGQd4WqdeIM9ghPrvbikGeKHDrhdn5ja+nSGnldBL4zjOSDwey6m%0AdqpdKftNlLena3hR51KE/+hLtJQi7+8C17T87+HLpmf++0KPR32Pfkb288uG+cC5Z1FU//lg4z/f%0AES3Gf6mYPdnkyx98gEd2dSXZ2SywLLWYDbTU7vY2IVHspMsiRitBIGKkgLj6ZZbPzXfnN3kCU/b4%0Ag+Kfcbff3VHGxWkQHjdfXOoKEYxk1bhAK8ckhEKpBKklDS2IHQMyQpCusAyhXh/BpB6dwI1MYZY2%0ABYQydEILfLNenXlRZSCOKNK0zy93Uz2BjGkm9W5q0VcMu3OuOgushhzgq+l1HGUNnZ1ljt6/iqmb%0A1zD51nOpvXUT9fesZeRth9j8F/fx9Pd9guJzrPzMJ8ZoxUovQKYBQdgDZFHE+PFzOLn/StI4pDZu%0AU2ZT2BRjGMeUoi4jy+JP7m/xv+60JsCyIxFxnTcf+igbDk2hU0UcFUBIqgV77MKxLT9bdEkpZNO1%0AnWGy18PIxhZso7ZWPebFGKSzNYpSgydCXnVbgd8afxXbG2voOFmlFsJ+bjolxqCcW30GZMYxIh1l%0AUvAkB7L54VGevWIvR1YPcGsxIvKapKKb/gPLyJ7ztc/lx5VBYKFqAeiKKy6lpD2MAeFFGCkxSvEn%0AtDlWPIBw5xCbFBDoFFIlrPgk6SBKtvVCDXdNiYWrh3nqTEajnUtKZuychYeiQsFa1z9KiB4GBtiV%0A/DFmSqczsqWhz4uWDf97T3ncYhHIFuM/FFErcX+7aY62NrbQ3riP+a98lfG/eh8AJrHLRosCdee+%0AbWTCFw8+O5/P5PF9is0tLAxsJ1z+OUzPD7kmuj+iuDDDD0pXMtJICTMlXttj3cEOYdpV1SmvzosP%0Av5jB2ll4biw9UpKOumNpVjHao+1ls7/mSIVP6kvaBcueZgoNagwy2EkJnaBifrDbd3ay6nPEb+eM%0AbMH3qDgLpjBtI1PN7mOb+dtdb+aL338hc2/ZxB2/92Sm3ruZ9W+7i5H372Hk/Xt4+o5HSLZHhBu7%0AYoqACG0kRQJEUqQSRJzLg6yvHSVIY+KFlZw8sY0QH123TGRCW2FAKbbOFltOHuf8Y/vy13zOeML2%0AmqvptAEEy7/vk8wOsucHP8/k5AY6KmCwYK9jxqSK2n5mipSSM0guJR33uXUZ2au/9QFGj/85Wthr%0AKnWKAOLYHl+jM4cnQ8K0wFA6wCYUIEiNQDumu2R2kt3lDeA2P6GrqZps/Iv7uini3ID31NASjp61%0AkbtXbGOyVKcqWyQOPJ671z5/oD6ff9dsZPZLFiDXrFlLqCUKQ3X1XdSWrGF+id0gSOUhUnt8ifsu%0AHd05zPEVBSv2SNpdN3i/Wz8sbN/O0t/+bUrr19tr3gNAK1e+HIByuUecARS32e/Xj3K9kVL0NUSX%0ALlxGcfvooz72/2+czsj+M8dijWwx/kORRGn+d7w+zi9++RfZtOkdnM8uxo68g/3fuYYHt62m0kgR%0ACRxcspK/3foC1h+4AUI77PFkcymXuXlcuiP5/PPfAMDw3NvAl4Q6cmNTuum8qHCKNbOaY2MhBcfI%0AMssg05PSipzj/PmnLmJJWmNKjGCEJC3Yx6Spj0k9Is/HS1MGhE15doJCDmSnih3qokq1oymmCXhw%0AqgfIXna5dUb4ykP7SFDEyqcQJezceSmdTgEOV9j1txfmj6/ecJi1K04yHlZZt3k3D8nzqLSbLD+W%0A0gh8FuKuqs6ng9aKwPgkqYfw2uzgHtLd62hSJtA+bdlBIfG0bVGoqyoqSQhTSAW84Xu3s2+JD12N%0AA2FqQcVrG2SwlbJva3e6VcUEbRpeEeGkeMoBWajbQJUjh59HqermjMUJhP2pxbDWJugcol357/b5%0AGTNvDSIBnRxDFVez88KL2AisQ6KM9ajUof2MX3Pz5/iz1/xaPh07VC1gBO2OWyTZscU4W0JaXoH/%0AueyNzA8M8UvFfbQTTcstwlcfjXjjqZR/i9sUAp/x7zwdWbmfZ7c3c/fZR3K/RiEUoAlIGN36ZQ4d%0A+x9IFfHG5jdR3iB+KkjpNvLXTxRoF2ILZHG7q/TrqVMJpRh97Wvwxq2Tfy8jW7H8RaxY/iJOj5FX%0AnoPppGfcnr/maanF6tMeZSzNfzAWgWwx/o+JLG04164xNzvDeGOckYUDDHV2QgjHh0PaC4Ziu4VM%0AYc+yNRgpWaheCp2b0Z6gFRcJpUs/9k7s9VKQAi9JKSZtamElvy9WTQIBhUhTzCycWq5OF3RZ3Jxy%0Acn2taDhbJV0sM7t+PWUaVmquPSLl4+mUiuccNsIiHdfrc2DY7q6HW5JinEIIU4Nn7n47ssUdO59K%0AmzK77lrJuz7xify+6g2H8dbb4/S3tKAT44UdNpm9FOqacx6YYKRiPQ8nerwZAyLWHDzGbbVTrE39%0A3DVCxhZkQxMyTwPPiaP9NCH2fApRCx9JalKWLEQWyADdtCBZIMBoiewYgvJzWRLej28WqMQeMwEc%0A0cPMP3A969Q4tXlbW1GdGAKIpMknLWcNWh4JQ3+vOLh6kE7DQwtDx8sYWTYCxx1DchTJeuaHRvhX%0A8w0uM/extvF6hOnO6br5qc8EEyMQ/GBmNfXzqgSn/jtIm7aUSYIwKSU5B7FdaBPlUezYa1xIDW0g%0AzdzZ3eFqUn7hj9/FLe/9MLMPLeUFo5fxrjf/NTv3vxHAAloyR5pmgys1CM1Tn3oZleERnvLJD/Ct%0AXvKU9VwbYxlZZnOmzlxafQcI/k8ADEJJROlHJ8zOSC3+FCLvH5P/+RN3i0D2f3h88eAXkULy3PXP%0A/Ykeb4zhB//4MFufuYahlRWiTsIdGxb44MRvcX1srZuiR+5ktPA1COGY55iWjBFaMtSqcxholp9O%0AsX0zWhmaSYGy8YCUuWq3IJ2lFdsyxHgS3ZMJT1SEQjBcjym5tFPclgRLEpJqN60zowbz/29mv/ti%0AlSMDq/gj3sYrva9gtEfke/hpQtmzab1aeSiXXh9aY5840vQpOxusU+Vhdz26Thsfv+sS3vMJew2+%0ADLz9hrcxtmSKL8/+PA8+q3/HXPNsja3CAr9y9KOcW/t9bney8wW/2yvnExM0YxoywmRCg1SikhLI%0AFoEOMR7ELtcWZEDWaeKh8NEMLTSBMj/4/stYN34pWyvg4WFSD9mxIOPJFi/rXMHB5sP8qdpEhORK%0Azxkw14aJfnc1nRvsuXekZE0zk+y55xPjTQrE8ZCvP28SrSByG4Hlc7Z+mvVaGT2HlBZ6G7KB8Cd4%0A6WTAdMnWyAAe2rAZ4VKZ358+i82jKVKNIrRNdwatJkun3o1K9pJeV0A/LNi5/XLOPnGCN37+mwxU%0ACsz1lJ2yNf+yX3g1S9dtyFOASniIwHeMTFogSg/TmTlij1kIlAq47EUvA2DpP/1l3+cociCjL7WY%0Audj0RsbEHgvV3/oLlpCeNkHgsY5FRrYY/2Xid77zOwA/Fsi0Nrz+prt49bYVPHD7ODJOuex129nb%0AifjGeU2GJjXTNeskftaBozxz5VNg5Fa027KmsoNE5TO4GpUxKqcC8FPaaYhyLhsTI93GVuNlbgiK%0AplRgDAZb1dAywhMwupBQcYysA5z70n1M9PgJfrLyXK717qKQdFNfqTCMF5aRCp/ZcAidSjrSx9cJ%0AZaxSr1bp1uOOuzH2S5ohqmMHUx7Yu5F2UCY9ElJ/j32/97CJV7/9L7hlw8/x8r3HuPbazzE3OcZm%0AeZAH6QeyyO3YAzroBAr4DLfPlLAHRIgE2l6cA5nXqRLgAy083VW7rUiHCGJohJAyjjISXygGFyw4%0Ax3GBZtodpTJz18+x5PYvwgZQNCkRot2sMVWISZ3jRyE2/OrTb2DAKQbni2t5xz0d1FTMrqGTHB8e%0AxSNBJFZIc2LMfh6JA+vth21TcEHUmZ/7DGDl5tJYZWHkSwS2qdj0zdSy769TgRdagYtO7KbBa2kw%0A88ycKKGGEr77+ucwKVaw/dAhSi0wjryflwrqWDd4gDXnne/e3wGO9MAPEVLl6cWxX7mO3/v4Nzn0%0A0LP5f15wEaqnThuIflFGuHELQuy2XotxKwcyIc8EMvUYAtkF1zz2qcTT478SkP1YziiE+IgQYlII%0A8UDPbX8ghDguhNjp/ntez32/K4TYL4TYI4S49qd14Ivx2MaHd32Yz+777I+8vx4l3PrwJLv2WFuh%0A1vgMpjHL/B1/x6ceehdr45hiXfCJvX9GUvZZkVog0M4Oqj64DyEh6akdKB3izxm2HT2c12NOlVxo%0AXQAAIABJREFUDvcAmep3YEAImpRIEx+tIpSAgbbOgSyuOFWcWwBvnPkMk3IJP1x/7hnnMxvYBb0Z%0AFNBaEguDr+NcERhv7BqwTrOEzs4yEw8vZc+3LqL5hRF2/+5TcrVhZtD75j95P+c96w4722v1vRgD%0AaQSjjRpBciZIgXVyb0ZNHq6Po1v1M+4PiAgGYpphjHHWSl40TGDsorsQdRfW9XoZjdAt/mYPHhLf%0AeKjYqQdTTdSjVK8duIrwiEbqNkU57T6TNpvFAYprpqlpW49acsoy3sBZjk0VPAJtOP9QB+NMcX0S%0ARCzyGWsAS2cto9t25IB1sg+OYByjEsIj5BQdFXD3yDZiBSqFFeNHeOVX7Zy63C3DCFRoVZzRwkH0%0AiZdS4hLm4xBZs/1cc27CQBh1GDtnIO8BzlJ8tw81OS6nkW4MS3Egk+8LhPIQKFcfg8K553Jk9ZOI%0AzTBbLlvJxot6Ur2iu3FY/rmvsu5jH+eCrX/NqvE2qKDrgvGojMz+9X/KKcHHKgYGBlBKUSgUfvyD%0AH+f4SZKfHwWe8yi3/6UxZof770sAQohzgVdgB5o/B3ifEI/jtLXF+InjC/s/y5cO/CsAu755D8ce%0APkJ73ywHD87S6CS0ohTQfLX9N9QqR9mwAA+89wG85gJXLBzgwvmUkdYAA0Ky/X+z995xcp3l2f/3%0AOW36zO5sL9qilVZdslUsuUjuBVwwBgwGTH0hBAgQwCb8+CUhb4AACS8xEBMcEoqDbYrBGBMsYyxX%0AuUlWtbpWu9qVtpfpc+rz/nHONku2A/gNONnr89FntTPnPHPm7MxzPfdzX/d1t3cxFPajM2tyNRfM%0ASvaMVg8Lxy9h0S+u5MPPTcuhR2O1U/9vz0/3H5tEngS2HUIqfv+q2kxpinxStYv81wyIbHVxgEvc%0A33CgoY1QaPYKdlzziaxkhPA81Y/IpE0sGGtQ1mLujGE9F6F4b5qJjy/kr767gb+/7eOzyCv9zYNE%0Arhj3yWtJlnwQCriW5+ffTIHmeXzgmae4tDfLC5FmFM8R7CvliTgZtBfYehlY/MciHVu18SYjMqsC%0APZCr2+4Mdw2pTrmFqKWdqKhoqEjHJNW3m3j3jAIqhvEUDQFUZ37A0sivAPCkS4MxitRNDqOzeGIV%0A6WMH/fEDMu6LqXwtcoSCBwR2VQYmeL4UfRKf+t4t/O3PbyNm5XGFZHM0NeP1NXThMhCq4nPzP4Ct%0ACuLj1VR37yM16t+nmZ5+QilzzYdrcMpPorsLSDXPwxUq2pjgnjveQGuQCw1bFlc3J6E66GBs+D8H%0Awh6/MnZOEUyyxl+oaGIy6lBRZnw20zGDVGR29AUQmtEpW2uehxqPUVV/GaEL/gbe+Ytp1eJpcmSv%0A5NbifwU6Ojq46aabiMViL3/wHxgvu7UopXxUCNH2nxzvdcBd0l+mHRNCHAHOAp78na9wDq8I+saL%0ADGZN1rSevg4kWzqJcPxV74P/8mVSDYu4PHkFV9lDXLW2kg+cuxqhFunVtvFX+rUoUlCZgXleHqKw%0AdGQp8XALxfQ+FlQOYbr+pFVpZWaYG82OyD5avIxQp+RE4ZcQqN4KoRleijMcGCaRI+nnqVQTVcCm%0A3XsYa2tlu2ilojmK6SmcHF0ItTDgjXORvJ/N4jIS0YVUFwvkRJGsUmZMD4hMD+F5GrYw0DybIzuX%0A+mKNng1MfG06q19x0zH+ZXCIXaMPcetV1021RZmJQT2JKv3rj9sKVimOlfHfr2JlqC6fqkKrYRjb%0AFTy68CFC7jXUmJL+iED1XFxFRceiW1UxlOmtRdVM4Qp/LGUmkc34OqtuHxVeFFdIHM9ClWKqmOrH%0ATV/nxv5uPOVvg3vgYCgZpMhQsCdwtCRIExe4XZb5rHWcC9xujGGX7hZ/QWDqfqF3xcQhWsd3kB4c%0ARx1TcJLTa+N5g/2kF0a5uzmGlB7VkWnZ5AFTQRdyaivR0SBsRlAcm0ggEpmc7vWoTVvbhwir/iJB%0AD4dRDWNKyPH/v+58NteaPDAAHX3dyM5mvKiAcVB0DZBTpsEv9A9MhrYA70EIbVan6c9duwLvBW2I%0AADTtVHID4NyP+td8otcf/zREpv4WYo8/BgghXhXRGPx+ObIPCyHeAWwDPiGlHMcX+D4145g+Zol+%0ATw/Pg1zu5Y56cfw+5/53x+S9+Yt/+wW7MoKtf3U924+PkSlZnLtgmtTKrosuTEaHi3huHjM/ga3b%0AFNHY3tvDyMQqUEsk3Bj1MlhZiywd2jYAknYVSTWFE/INbx21RAhQg67Jul5kxcoHuceZ7lhcVgUg%0A2begnoX4eZRiaHrVPmkbNRN5EthOAWmY5JUS9e+9lYcPb+T5/jZWx58kVIiRLVehei5Zz6VCC7ak%0ANINr7TP5D2MnO6rTjKi+qKSgh9m9dxXD/Y3IwxH+4rbbAcjgKw3ntR2hXzSzKH2Es56LM+EeIrag%0AgIVCVOYpimkl5YBWQRKfyAyvyMDPFzNRzMIiSMooBfNU94tKRhm2KznYtJP1Q2+mpizpj0AqX2As%0AmcTAwpYCRbGRQTGuZqWwFRukZPHBn/FUtS//11F59+Yh7lvhR9abHH9LdUz+DEWb7uisHW1Ei+9C%0ABr9nQgmEcAlHP0RPYQW2thEtkJePiQL7F8/jQqWfY3mNL47dxP3Jq0ip/cAZCJmjmNtG9CcGwnNx%0AZ2wtbl/9Wdqc49jh7ciyhzvDvaIsNcJCTrHVUIVKwvQXB2pAZKqqcPk7PkXV8iXE09XkRwNPS8I4%0AnkYhpDO6pJOmcy5mw/i/8+WH/o21W49SXruOhUuXc+LECcKhBJDF1DUUVcOyDHI5sIMO1cYlryGX%0AA8dVQapT35cwIRCnzi3LL7kWsv5n/nTzTqnkj+u46inP22Ux9fO/85z1h3hvv6uu8ptAB3AG0A98%0A5bcdQAjxfiHENiHEtpGR4Zc/YQ6/FwYGBykLHSkl33nyKF/dcoC8Pf2Jmxi8lOHhNeSG/f5JVnGc%0ATNDColAW2LueI2mPYXg6BSVI5odyjOBP5CVUYrqLE5pgZLiVbCkwxw0F7gCFesK6haMqU7VB5eDT%0AZxjTUVpeixPP+7mVQujU1WCOBJYdAs3iF8YzAKQXPuaPE51gj3kGJSOE6rq4jk402Poa0+GuZpXn%0Aa+t4YOlZlHYlKe+I0bOlg//9d1/kyE3ncvS21dx08ydpvfXZqS3DGxd9m3Xx57h8/04UFBxpYQTt%0AOzoC8gUIyRIDeg0FGUf1XDTpEcrZCA9WjCW41FpJzPLJQZ+xfajj0GRlkImrcdUk1YGKsGHYl5kb%0AWDgSXMVG0fyJXjMrELrNmv07aD7xzPRYUqVpXDK/94lZ98zGYaK1EjW0GsU1MXUFVdggBI6qMx72%0Ac5GPp3x7LEfTWVCedPOwATHVnyvllXiv/CaK7m/BWoEfo+ZOO3NMor3lx6TUftIhjZDi4cxqI6Kh%0AKgIlEGH8aFmI8DIBQqAGIh9VVWjdtJF4OrDcSlYQjidJ1Tf5FlBCUKqpQYTDxKJLWKgfRABqbR3x%0AuP+eJkUdA6lKzrj+PeiBknJKyNC+yf+JOisiezGsuOR1AGyoueC0z0+KPE4Xka2Jx/hQQx2rYtFT%0AnpvD74ffKSKTUk5ttgsh/gW4L/j1BMySZzUHj51ujNuA2wDWrl0rE4nTHfXb4ZUY49UK6Urc8TJa%0A9alRDIAldGyhs7evj2w+R7Zg4hnTOZtFI5dSQlIOlIeuXWACf+ItmoLUX/0ZH25t4tfpJPd5gjcD%0AeBrDbgOwB802GYzmafOOUChUEI74woVg/sNDUh5rR00ZRMpFitF4EJGBHtR92WgUlTD1hT7y8TT5%0AF4nIHCcEioWjTztgCOGSi0j+IfExAKJmCcfV0XHQXJd7mzR6D6XwvBrsW1OU7vZzcRngPe/9Rx5c%0Acx7N+QEuX/MzHuR8ykJHkS7zJ45TOnKQWOAo4XgW+cAsr2KkDL5FIAs4zD5lORmqCNl+5BUplyAC%0ARtklEjVI2P7kX2VKBiLTE77meoyk38yybSP0B44jS7v2U6wxqE0MYktQFQvVCCIWM8VY6CTn9Z9A%0A8Tx018ZW9SBvpqG5LzDRlS7fztzIJzUDvBz5WALh+pHyc2vfzj3nr+I/oucyThXvf+IfqLELLLW3%0AYTgai0e24xlhpGcAJsJTUTQbtMCAWPrvadLu0BNgeBJLEVRVHWSjdR99yYtJp0Z4UHsd8ycN74XG%0AhRV93Ftztj+MJzHiUfRQmOpa/6bqygu/0wYf/PYPEEJw+NgB/94pkkQCEolzqbrpYbxLjxPdsIFK%0A20aIqxndEYhfhKCmLjk1nhF4cKYqDRIJqKjoBJH9T80hu96xi3xOIMSpc44MVmeRqHrKcwkU/jLV%0A8PIv8N8E/5Xz8e9EZEKIBillf/Dr64FJReO9wB1CiP8DNAILgWdOM8QcXmGUdg8z9pNDNH5mPUp0%0Aeh/ffPYE1q5BbMVfwd70s33YIyfJ6pXkrYBsPI1v4Cd0u4/79TNSmowKE6RCoQiq59KUy7Cs6xzS%0ASQUESC/K7lQb6/oM6rcdRKx2WFL/OIer1lOM+St1RZ2uI3PNGJ6qEinkKUbjBH6tdNfOZzudnONt%0ABRVqMw4DdVAwTo3IMjKF62qg2ajq9FZdY+NBBtW6qd81z8NxdHbuPAvXDnPiRIyJr7dNPd/x1u3U%0AbuijR7ZzTuwxftO+nrqMv+aaFHzUuYM8v/tSAHQZkO2MxpTJIXuKyDo4zPNiJcfUNkKmf0ykVIJI%0AhHKwTVdp+2P4ROYTXeX3NHI9BlwBxYhDjekzQuvJo9z4yB3krnKxpYGu2CgBcWtWksHoHpSyH72F%0AZRkbHV1qCCSaO7u+yMYBAXlFEAoFBQyBdftE7SpO1tShuxXYis7JjrVc651EzR8gLqNMuEV0JAUv%0ADphTXocy5EfzDv5iaOKMSmKbBzF1jS/fZ3L0f90IJzZjo5KMlYlUHaF7RmfmFV130XZpJeeHx3gq%0AY6H2l1CrVIxIhFCQlzldu5CpliJB1CZmRLeRSBOc7WcyDMNgzZo13L/dn5o8ZXZuajIi0ww/x9jW%0ANm1I/XJQhPKitoYvJfaYw/87vOzdFkLcCVwAVAsh+oC/Bi4QQpyB77nZDfwJgJTyeSHEj4B9+DXv%0AH5JSvrjPyhxeMbh5C1yJV3JwRssUdw6Rumo+Ttcg1ngfbtCh9v3md/iquIqq+BhPHz4GgGdP58p6%0ADzxP2yV9lMZCDI/ngSTCS6E2riGmHKDKu5xW6RPZuBJDlyV2TSxg82svZ+UJf5WczpqUAk5RFNev%0AD1IcyKUwm1QqykVGgXKQrH+2eTV7WMgq6xhEoLbor6IL4eiU6GESOZnE81SE4qHp04a481r28GDh%0A9ciYX6BcKgkeee4S7r777VPHTLprJJ43+cqlf8JPlOs5FpmH06ViYhBWiiAFcWmCCs3O9GaC4Qk8%0A6eHN+Dinc9MRbQe+l+GQVkNdwZeyu1jADCILXEuqLA9QiZXyRHYqjFcGZQO6N7W1OBYvT7lG1DsO%0AlW4RNSAy1Y4zaIwiTAeJ3yAzRwIdFUVajKQmq+18OKqCIuGg7rLYGCKWz1PUJ7tCBzkdRQehsPWi%0A1bx23+MYhfKUwlRTHJy0AQ54k2rJ2j38bPlXcV2/2HngslpG6grYu1Rq9hqc2/YmvuP18FxukNWN%0A1eTLx9Bn1PI1lo/C63/Dx4B//MwD/vuqVame10plvV+C8VKiCCW4fuGdKsiYCRk87wkxSy046Yqh%0AGcZpz/tdMUVkp5Hfz+H/Hf4zqsUbTvPwv77E8Z8HPv/7XNQcfnvIoAXH2A/uwui8gPwTJ0le3obd%0A1c3ows14PedAGdawD1t5PTd2/hh14jCgIu301DhDxw6xfGOOio4cT/y0F+LLcBDY1R2sXvQke4d1%0AqhCMGYJrzk/yzv3ziIf8JPy4EXycbA01cCtXFBfdkVi6g5NLY6oqkbL/XJc2jiRGPpygTIQJqwYi%0A0DCjT2LULJOL+NFiyp0gQwVe0JPKMEoMylp6dnWiSJens5soZvyGlBNAH6u46eZP8qvG6zgZqppS%0AGi5J7kNVHeJOAakoZJQKpFCJqnmw4lOk32D1T12H5gmcgJDCjqSsCaIzirLa6UJIFylUQsGE/aPX%0AVHHm0w4l12ekyuC6K4Lz5vcdBcAJCm6HdYszch6q5+GKYZ5dCYuBGtvjysI4O3e8lXln/Ai9VM2g%0APoq0/HGjwn9fPpE5jL5gS8dRVRTgmbDDhSeeoGpsjB/VX4gIgRcIMKoKGUbilXiKixqJEi2U2JU+%0AwILjdRyeN59qx99KNOJ+PltXJIOJbsImICWNTa3ks89Tv9tEcz2UeJzBynncnY7wg4pK8icFFxza%0AOXVNIhIG1d85+PoNZ5IZHeTchdXMe8tb/O4Jj+6mLRLixaAGf6PpLtCnhzdJZMrs+q3JXNYrTWSx%0AVAWrX3MNbatWv/zBc3jFMBf/vgqRLdvcuuUof37pQkLBys81/Ult/M6fUP0R37PPLphIW+IaeazA%0AAUKRElvoRPUScdUFVDxrmshcczrKGcl08dXtD/LrlnV85YJ1vCW/D4YhJQRbIw6OIsiEkuQCWbRm%0AW/R4tdiKjqL40YOiunilcXrqlvD9RasxlWk/vP2hYQYX/5R84iqkUOh3/DCuvfM+4CMA1OQluSBV%0A1uicZEivw3VVdu48i+PHW/nc0ZsZ+VrnrPuTvLmH+uoBLu99jMsv/xk7WM6wmG4B02YcRlEcUo4f%0AUfVovjNHXM9COc6I4fsoNpqDhGQjprDBsSkErvrf+s0YVeEQD3vTW7iDj9fTctYIPaE6olYZRzhT%0AvnvloHdXrFhgWU+Ba/trMEWZK3/5z/7Jmj/ZhjxJZ87jrx97gDMfG2TbiuBv4kraQ8+yc+h1jN//%0AGU4kbV43eiFGzRas4WGiShlVwsHsYTzq+fjPw+xe8rapa3NUP+5SgXXbtwPwwBlns2gcUAR/s3sH%0APYVuyhsyrHN2g3E5GpJDCYsFwN7ahbzxqINbqWKEgu3NYGxdjVIWRRKhGLKuzHxzHAEosRi6oiMQ%0ARMKNOFaIeeNDU9ekhKZJ6upVjfiZCB+hgHDS+otHNdFEkqhpk4i/tF7Ncycjstn1W+FYnHAiiXIa%0AB47fB0JRuPBd739Fx5zDy2OOyF6F+Mrmg3zvyR4W1cd5/Zm+fVL39m3U0IAdijDeWyAM7LnrTiqK%0AETytRNnxJw5LNrBQCWMoFtFJo96AyPqX/wvNFdN9xZxKjc7xPg5WtfKPS9pwj7yFc4MJ4aARCEGU%0AGKWIr8LKqgYPuwtoXDCCpgd1TsJFsUzGYkmKQT7CCNpoqJESmaYtTOBv/x0f64AqqIscmrqGhryk%0AqwZ0x0Ps0OgxFvDP+/+UXf+6aeqYZTc/Qn/7tPuCvqhEcmyCdCFLb+8yovOmRSGadFiTfBxDKbOg%0AdAzdddiR8m2L4noGkYmRiBZBgSW5QXplM6aA0WI3W8Z8EoiUPeqRRA0DQ5o4aHjDLl/YkmUiYrNd%0A3UtZLWNoOmDhoXDw5DMcdp/jHb9JsLLpbTxereOq/j0UAZEZQW6raShFvAxGsLUoJaS0AQxRZFBW%0AMJhVeYNyCaGzFVLeLXSJAmEJObUDaeepH09SGF0Cga+xo6ooEnRvOnr52QWX8+l78pgaLM/YDEiP%0Ai/kFFScuIR+JokkYSnicuFjl0fnnc+Pzj3JxpJITkyrFoMA9lawkVywiZSCAufr15Pb/O2o8Tl2s%0AjoZYA/Pb/4xDB1tobMyR2++/fnjpstN9tIPPjEAT0x2JT4dQJMYFB44TO6/lRY/x7900kc3cqlz9%0AmmtYdM6mFzttDq8yzBHZqxAnJvyIZjIaczyHQ8PbSBwpI1UDt2SzRfbxTN9+/lw5B0ctY3lB/yj3%0A7XxLJHhKtYioHggDw/LlzcXKA1Q7xalmg8mKPAoSL+yfezxSydKK5xlmPn3Blkw2lKAU9yOyvBYj%0A4hxHaR7DopLv8lGuE/eglApY2vRHzQgml1Aij+Pq5AJXhsFwHZp0SekDU2a81jHwRmMUu1W23Or3%0AbhplCcmbe3hv4tt8r/rtKJ0ldDG7QFn1XEIyRPex1UTSEYhDa6mfz+7fhnFmFwDtXT10KH0caGjz%0ArwsTLS/4hHE7+5JhqhyVgckBHWtK6FEKtqsavEpClH33jLxHjSZZJFLsDTlkw2V0DAR5otGjyD1P%0AUpiXIGT4pH/1CZdB/BonR/MJplfJArVotT5hJvIST8KIFBSFQsFLY6sOuhe4VmhJDMNlE0/TYq/j%0AKFA2DH5wxXVs6JomLUfzIzJNSj7x0c8QqanGMgweXhmhu1pj/Z4wUlHZvfNiLohcjtKZQe3y36PV%0AHMVTVUrWBMKbXixM2i1dt+gNfG3H10iEKsgBVTfcSPN7PgPAO5e+k+sXXY+qRrnySj9D0bXuTArj%0A4zRedBkvBUNRXjJHFtuwntQb30D1B/70JceZjMikEMwwHUEPh6kI17/IWXN4teGP35//fwA2b95M%0Ad3f31O/S86ZWkqfDRNGfUJ/5j2OYJYf7j/2Kz5/xK0ZO/ppyQpKTmxnu+zwPL7wfVwtRZFqgYGl+%0AvikdKP5KzX9PyPFdLjytiIhPT4Cra1XUqgV4gYosm7IohUbpVocZDohpLBTDDoWRwL62JYiof/5+%0AlrFVbCJj1HD2sjYsdYa1j6qieC6uJhi16pCBi9lwohZle5idO9dN2ULd9/UzGL55IWO3zucNH71t%0Ali1U7ZI+9EWlqY7Ia7oPsKTXF7BorkuF5xNsbMLfsozmPYzitLt+YqxA1fD2qd9DmKgFlSq3yDqe%0AQZMJtKCWTszwSgzEgix2GzGwiFDCKysoQR2S4nmYqonrasyPl6lv7yNs+tuYnvTHaSx5tASRcGUQ%0AzfSKcb4bepj9y3KMv92htQ++fiLFw3qED1S1sjDWjbB+zZi+PxjL/7skKFIjYX5I4anOCE+sOhuB%0Ax9bxPAcO3u5vLUrQkexfuoJMq9/g8ZHFEXqqdWqu9SPS4kgUq95Bj6cmdztRDV8ufuCyehrfdAXR%0ASAcAdbpHWkR5Y+cb2fPOPcR0/16LGUXPuqqTNGb7Zc4/cx0rXobEAMKKmNpiPB2ErtP4uc9hNL+0%0A34KcmSN7lThqzOG3xxyR/YHheR5PPvkkBw/6fnZOqcjHP72Gnf/x/aljXM/l9n23U3L8qGM8ILL+%0AE3mOH9nC1r2fRgrIh2Fs/RiZjXdy+V6HiAlFXaUopsnJQ6dLGcRT/ajugn3PsP7kIBIPTy/hxacn%0A7Paki7nyHRSb/O1LK+ZPBHlRYiJIcQxGA9l+XS2/Xn0BDy57Hd/iQ4wF+1qFFDxxxjFmOCmheY4v%0Aj1cUntyxifKOGOUdMXq31NB78zJu+uSdU36GN331M3T809Ms+aeHufriH6IvKqEvKqFIl2KQZ5ls%0At9I+2k9NMRc8Jkg5SVrdGupK/mQaKUjU8rRC85FlK1miPzT1ewgTkVdQguK3kJtCD6SDwp1BZMEk%0An5ARQpQJU0Z6AjUg5MrxHD3RLiZslfCFRWJVOkqwMHECIlOASMgnvkYnx1WP3M+8weM4wqWgxSid%0A46GagrLrFwm7hsfnO3+C5wwQHfJ9ESXThbUSj7TmkI3bJAoeipCMOzbj5gC2qvoVZlJiKAoxdfbX%0APpz2/4ZGzGLJxgtQQwnUIC6vCteSHL6FjpVVJNrbaZ//ZwDMMyR3Jz5KZdi/n7pegaIYaGqcVwJf%0AWNjMu5uqX/7Al8F51y+kcn6Sc5fVUGu8iL3UHF71mNta/APDCtwe7KCIdnigiweXOrSffJwzeScA%0AB8YO8OVnv0xvrpePr/4EwxmfhCwB+f33U1AdFBnC1CE6vwtPgJUIkyw6PKrmSCvTk7DhRHko9Bzn%0AqCYqcPkzPyc03oRXtyY4YDp6k1oZPV5LrtkXgExQiQTyokzMHQUqmQiHMSZGCbf4H6UtVX7dVU1Q%0AM/8oF7JNbCAd962ipISRA7VY+SgHe1fxo3+6aNb96PjIc3x88f/mL8WX0BeVOFNu4SHOIkaBJrrR%0APQtbMfCEyrheMevcsGUSdv37mRRJqh2PBCHGHP/aQjKFLi0cKRBCsrNjHbds/Se+PXlvMAmPgxmI%0AOCJuBQZlQEe409Lx0gyhXAgTNYh4lUCaHspCZTZBY2ExLNmJ7iUQ0o/IJg2NAbxIGAXQQw43/upH%0APLF2LVaigpLwCUqUISw0wKIc0RnwxrCpZVKe4DGjYFy4gMW3jv0Vb172NYxkjPGyzQOXXo2rqmjH%0APTTAUMQpRKYFllDhpEmyuhbFbgHCCASVRiWh0jYimu9oIT3/PujHBJHlC6bGqKu7mlRqNZr2yhDZ%0AtXWn9wT9bVEzL8Fbb17LW1+R0ebwx4o5IvsDwwxUgpNEVsj59kyZGfZRGTND2+hKfrjvhyywV5Iz%0A8e2FtBL2WA/QyesHVlOI/hxDyaIA2875BOn8LQxqR4gEq2sBhKWOqWnk1AQVTFBKqWS1GvqMvlOu%0AzVNNYoqgWBE41wu/q3BelDEDdwtXUXGKWaIvcOGYbII5JGsxd8UY8MJ4QsU9HmLzN3wF4SDLuPTD%0AP2L7smmX+5bqYyxK75nKeVUySj0DRCjg2CGWjBxjNJHiRKKe49rsRH/YtjCcwAZKRBFkKRsDJGx/%0AK01aJoodxbZDGEaZNx7J4MxwPA9hokyoKF7QfdmNEmICn8hmbi1OE8FCDk0T2WSjh9jVXHgcXEAo%0A/44eCpOr9qNaFD/6EUIwYDTSyF4IK7SeN8rWfCCgCYjMaV2KHh+HQhHV04hrBsUb/hfNWz7PhDFE%0A2pouGBcIFBVq9S666yNoUSh7gj/96Q8QUvLpsz+JrioY4nREFkSgIX9hEE20cM7Zv+B9aYs1FWHY%0A/w2MYMswlVpDONzM4rM+TWzFWVNjKIpBNNrOHObwh8Ackf0X47nNPSSrIyxY4+d1JonMcRzMw4fJ%0Aj/mRTNaZ7k01dqLIFYfeS9N5X+euHV2klQXc7IU5FHsM4/4uIusuxBUKO5as4zzxEGGITUoAAAAg%0AAElEQVQkql5ieeYs5kVSFIN9vRqtyHDTo2xvWMlj3Mzf8P/hxqC3qo6xyG5mVr54noanlRFCYEam%0AvTCTjRlOltJkItPbWkUjjAxyY5MijWFPwxIhunpWzHKRB/jA+37GI2emSTNCU103uyun5fPhk7P7%0Aduk4/Blf4flHatmbuIjzJroYbZD8cOlrOSbmTx1n2Baa9NCCiMFUwVYcJip2EXc2+NdmmzyXi9BS%0AjmMYZXQPTMUg5hQpaFGfyMYVhOfnroQbIkwJvNhUJ2QAZ0ax8duPfp+CYdBFC2qQIxMwlZUUqo3i%0AhXEWrYfhLThS45hl027o2IFgxlV1wloRJag/KwRk553/WtTMHQDUxxv43jV3ckvvBO36CZ49/FNK%0AJ5bzweB1FP0g0coIxbxPboqmUBcxaBoeROg6169ppSYZRm+roiVicP9Ilogq+EhLHVogGqqqWu/f%0Ac0UghUJNvIOaiIMiFGqj/uc1Gm3l3HMeYQ5z+GPCHJH9F2PPw33UtiY5VLmNtlQbCdNX7NnFIsfe%0A+CZGrj8XmiEjQpR7xwjPS1OcKAExXDNOJDXA4qqzOXd3GcY24fT8hsgyhb0tLTy+8SpWm9sJM4Gi%0Alzgnt45Fagd32w+QdgXvW3Qv2datmKyaEkg8teJG+qwUl2S2zLpOxUxiq75s3YlNb/PkO8e5i7fi%0ACZW4VSZvhAmvKmEmo5g7Y9jdIQpfmx0pTTpqTGJj013sjr2BKAUmMhVoroMz2TE5sHcKyRKmiKAX%0Aa9A8weGsQoNXieoKYmU/WhsS06qzcNm3lVKC5H5ZFdjCRa0b5VcHfw7cgO74Tht2EMmEHAdT0Xl7%0A/y/41rw3E6GEktGRgSpQcUOcyRF2j3vMlAnM7Jir3pOiK14z63HVb3Xsj6HYDHoq/dpEcLLG02aZ%0AdkOnVvpE7Bo6zeE8a5u7eLS6hcGwH72F01VoWX+cupp6InoEQ/Fr2SrqjvCwdy4fDFxPjVVLSTp7%0AcXsTPHrWYnZs3Y3hKgjDQIRCfPItK2f9TXRF8NrqCj7cWsfEhH9tuu7fF2NGu5H6aAMPvekh0uE0%0Ac5jDHyvmiOy/GGbRwTYd/u6pv+Wilot4d/27iWXbGX4ugzRNRieGoRlyqsfgLx6i9YNvRD5znPLE%0AI4wfVhleXkuz7UcHUbdM2BzHcFXGYkmkUDhhzCMdEFmcOoQQKIU0Z9smTRF/2zJPgixJPATPVnUi%0ARJGO6m2zrjNsJsmqRT61XOHh8JnEZY68SLCDtXhCRUqI7yowolXRJZdy7N7FsyKvmeT1wt5dQh7H%0AwMIkRFGroLJUZCIcwdZ0QpYflXydPyH8/PVUua+nZOcZrvw1LQULiBMu2ajSwRXa1M9oySfdkO0T%0AYU1ZYgsbA0F/1TBVIxapiRyQwrb9CDUsRrGEwV93fZMlpVbq6lKoozkIPAEVN0Qzx7DNF5dpxztU%0AmLTQNspY2RwhR1JUgvyd4vKcq5AI6uoEKpbwuMsyOVeNEgFcw/fum9feTahRsENdzfbhTVzbvGxK%0A5j65tXdFdYr+LkgmR6jduWjqOtSz3gnHfowqJZ2xMLtUBUXxEJEI4jQiB2OGZZMa9IjTAiVqXUjn%0AonSC1XE/MqyKVL3o+5/DHP4YMEdkrwD6++9mdPRRli+/5SWP81wP23T5Qa3DiL6KTE+GATlEtNDE%0AOU9+Aw94quxv4+XVIs5wiX976wf5/tlPc04iDcdCeB0uy4b6gFoaxp9HSAdLNygm/T9lVgT9vMIT%0AhNXAj65QQzKWQ4/4q/kCcaRQycsEI3qchHCJBY0SJ6FZlXy/6kq2JP3JrMk5yZ69Z/Kk3IQlQrjH%0AQ+y6xc913c5fAC9NXjOhYxPCJEOKUaOKlaMKu1QLW9OJBEQUo4DMJEnlziQFZKvvR8uYuAJwNRZw%0AiIMsxZAWJaERCSKyVLnIRft38Jn+BexVbFyhYCvDvPuhHCdSvuBifLiR6oajVJdMSoqOgmTIC7Pq%0A70JQ6EcNiEy4IUpqCVs71cbosZzD6op/neUWIfUyh40Y0bhkfMxXJkoEUc/FVvB7CwsNW0gOui7n%0ARGtREg0YVf69korAUCOYIsK+ofW8ORSZqn0yVJ98l8YjjIfnUS730jYoIfC0VI0wbPz41LWoqsBV%0AFZRQCBE61eppUSxMR9R/XJtqmxKIVRSFO1Z1/LfumTWH/16YI7JXAGNjWxke+c2sx0Z2fBnPHKN2%0AwxenHrOCDsHPpAXezksZzA3x4OEHqBadaK6Nrar8ZuMHsLyfUi6c5JfP/xRbDjOatBhImyieoFf/%0AHrW5jwC1CK1Mf0UcqSpko37OaiSwYzdTR8mYC5CV23kouYFjHS1cpk/gArmgh9gJmrEUnbz0f++j%0AmTBlnuRcOkUljynnIXYolIjQdWQZ49+cbQV17s0/p7uljQ0jGjlRZtfGl7b7WSZ3UyJKyrYJKZKs%0AmiJrJFmQz3HUKJGLxIhY0xZZj5h5FgMnil04qsegfIa0fQPSNXkft/JJvsGCUhd7YsuJlgrgqaC4%0AtIyNkLIX4OkWricZivfQ3XQ37cUksJS+7gUYBwdZnW5mT40fToU9jxP1Z9GU6Z7qvVU0JTe2fI6O%0AkadOeS9jruQRpY2IVwv4TiRjbfdzX89bubIyDWNjKICVDdOaL3JAV30iQ8MWHotC+2gQa9Av/hu0%0Aii9BGaxcigp9GTgQVyGdTk/J4HV1mkzXrLmLsfFtHJ5hTKuFZpOtogkUVSDCYZTQqUT889XT0fML%0AI7I5zOHVhrlP7isA2xnH80p4noMSqOCMrbdhZS2e6H0nq5pTxM9u5NmDR5kIFSirKS7JHMQm5PcP%0AoIpfn30DLX2PMVSziGhmMStGwPXKTESSGI5FLuowlkhy1v4ycdPku0sMVrprMPMP4grBmOLnMEaC%0A3NfTlav5y461NMgGkhmVgZiKKW1yxRrcmD+lduHLp00RxpIGN3ML1q4YmmfTYBfJPFlL/hY/35UB%0AXnvz93iqfQNrR2zCY0fY0LCFnzZfj1cTIu5awEs3DNzAVi7i14TzC4hEVUY1n3Trn3+K2NqFQA0R%0Ae5rI7um4g4m9IzTnoKJgsHlVjqv2C8JSpYF+viHfy6FDm9hzxjIi5QIxqVPAxQ5UeVKxsTyBFJLD%0A9Q/R2e0X4kpsvLEYXmWCL7TczM7Ez8jaS9jQuZ/y2/KQD3JkE+NsX7qCxdbsRpWTuLXjHr71DZWh%0ADr8FX2beFg6Pv4NQ3L+/qoADd7WSamhAThr5CpV0QuUasRXd8T0x0fz7JgsVnNt8Ju1bn+Oma68h%0AkUhMWUEZynRUFQ7V01h/Fdd9Mgvf8R9TX2CwG44ZCGG/aEQ2E5qmEQ6HSfxPbug3h1c15ojsFYBt%0A+TVS7vBelDp/u001SwhTIHePUDhZIn52Iw9++x/IGpXozhu43fgSwzLJN70/xRM6X37b5cDlAOhU%0A8eeFD7Ij+RDClLzn2Qs4FP86Lf1lJEl2nFHBNzpD0NnArW4GZ781VRQ8GZENhfxi0n7RRDnubylO%0AUMl4qYGg9RhHvAWYe2JICU/KTRR701PENem4+KabbyUWtgnnXS69/N/ZwxIuNYtUHjlAb7KS2rLH%0AQERQberUZce4YvtzPH5eG0f16RqjSUSCPl+ZEY9wLRCox9v2P01iie8gEbFMovuqebBlAhD87JI3%0A8P7NRdL5g0AeSymTtPzt00omsLJJLt71OO37t5GqW02BMkVN5XDZ5USqj5qgm3NRRlADSb+UFqoi%0ASGp3YCkX8IX57+em/WUWR37No4cvI9noT/z66CBu7Xqs0mxHiM2d/4pAoUqKWf6FAMmwTig+2YUY%0AQODaFigCqWgIJcn6hWmajo4xGpzjqauAzWTdZs5rb+fJ9mkZu6YE0njt1EVCbeu0a4aqzyar82/o%0AxPMkQ0+EEaeJyGZCURQ+/OEPE4mcvinrHObwx445Ivs90ZXp4mShnzgwcfd7eHbjL9mxd4iPl0ok%0ApSTumIyM5vjJseNEMqPYcYsbd24FoEZkiZeXUzJmT5SqUoElXPY0KBj9BVRnkJZCko4rd4AhuKM4%0AnX/qUdpRm32iSssRhqnF9jQy2vTqelzzJ/5xWcG2nedRrvKZ7Jnui5j4ur/F9Ld8CzhVYXhZ508p%0A72ilEE2SIsO3hr/JoiNXsmckj0ysZ7xkcF+lQsyFpKUQUfKEvenzZ70vEwgBvRWomVFY55sB75nX%0AS6ycQ3VdNM+l+qjOjxJBR2YjhuFZ1NgbgR9Q1sokx1YzfnQT5snjgGDJ8UOo2SyD7WEwoaks2Ff2%0AMI0MI0oBPBgTYR5JCM4fBomJotroSh9x5yCwmqgjEdjkBpYxv7qN0GGVnY1nsmLCoahFEJZfWgAw%0Amu4mS5Y1noIuZrfbS4Q1wslJIgtq7WwbhMKqt32Ig78QGBEdwXSZQan6Ir6TOYZIrea8F9yzmsr1%0AMHovqfhCXhIvsF+KBPcvvvE8hP7yjhbx+CtTyDyHOfwhMEdkvwWePDrKVx44yB3v24AR9JC6Y/8d%0ArHTzIOCf0xvp3nac2gMTEFqOruwiLmz+rvZ2tm8N8w4vyuPLD/CBrN+E8bA3j7PdFPdHrFmvI0SS%0AnChjKxJFy2KN/YBEu06i2Y9o7GmDek7mm3GT/rUsdg+wVTuPD4tvE9bK1HiD9O2ePzUB39/zJu79%0A2nunzs0wTVxvkD/kbvHmU0QaVXKUgbHFqKN9sA7qChFUx6JgFDHtGPZIjkJrNYNhQeegLxiJeCan%0Ag5uLQAiUQZ3agq+gvPLZIj/eWGJpqJuqwiIE0KvP9pk0HMmeVt8T0Qkc4we2v4X5B78EmyTCczG1%0AEDlzhATQZOoUgVSozIgIrkVq2Grwf8/CM/z3GbX8nxEXFFGiVHqQSOazGGPX4JUdrhiSPK/oqIZK%0A0/JRoj06Ghqa1Ph7J8nIVFzl49ozmwgHIgk1kBy6lsVnP/tZHNulZ8sTpGrDCDFNZF5Yp4dmlqRP%0AVQeGdT/qMrSX3h58MdR85CO/03lzmMOrCXNE9lvgya5RtvWMM5w3aarwt2HGSyPEgi2rZ2OrifYW%0AOFvoRJRdbHFXMcGzmJlRzsq04dSfRSa+lxUZfxJPuSabR+7CWtIKXDH1Op6S5O+X6VSdTNCo+P7r%0AemScvazgKAvIhmOk7Bx5LUK5eB5j8WPEZI7O/BG2dF9OWfoRV3tPzyxJ/L0s5OIbnmHHptTUY5GF%0ARRxFgLRPcZDXpUmCLKMT3YhxidvTQXz4TI5XWuyMlmgtQGxsDKhmKKyw1vQjQ922memepNsmth6C%0Aou8Mop8QXN/7SxpEJ13h40gheW3/D1iU9U+6raEZv8l4cL4LNwxeyRfTB7CVSTLyaB8c5oCpYJUK%0AWLpGU18X2eZ57JcmTWo/DclhjpTjoI8jPQNrksikDUG0FAtycrHEfaiZUc647FLwfYfJexIlopGJ%0A1NDUHuLad7wJrZzn/zzyWTSpUWMkGBeziezqVY0c2e733dIS/tfLCWzINF3lXV88F9XOYD0yo4Nz%0A0HXaOE2TRz3YWpz8OYc5zOFUzBHZb4HhnD/pnciM0lc6wfqG9RTMISbt8xbtq6TquMSoKWPLFO+2%0APgUC/ryngeK8I3hVPQjp0uaVsHTBeJNJ3NiNm5692h6PpvlNFNbajbSf7GdefBlHa7r5qvg0ACLu%0A0WL1ossIe/Z1MHEiRQiH/j3zmfjeNHHtZCF1nziEvcCPcDZ6D1NV6mTvoukJ85whh0drdQbNFVM5%0Aq7AsURYRqhhFAKW0hBFB5tn1RJOLGYsd5XhxLa2AXp7OEUXNXuLZHNbEIkiC5lo4qkFVtpfhijaK%0AJ2s5euRjLJt4iLBtUZO3uKf1R4AgKj1auxrIJRuIpI8SL8J49YWorkSRcFlbJ18ENu0pU0iDIgHP%0A4axcLU9nnsUNRQlHY2SBrHBIaVvZ13UG5ZojoPci3QjZ0AgeLp6cwNH9exB1/L9pTUpCHyzddAnW%0Aee3su3UXpoQ1ndUU6q7hja9dMvU+tUc0NDS4+K9RvjMteZ9EKOZ/rfSoTz7eDHsrTVdBTyNuuB2+%0A49uC1Tc1UDtSy8aNG08ZS5sUDykvkud696+g9+nTPzeHOfwPwRyR/SchpZwisjsPfYct/Xfz9Q2/%0AYGi0j4fs89g5vIL1BUFIyfKLagt58G18zA7TG/K4Or2AY+d+EcfSmb/No1Al2NNWQSmiMq9jgMOc%0APqfk1JmkKw02hF/Dc7X3AL5TUvGntTjNg5j9VTzy9TVTx+/nQq675l4euaITKQRvkD9kd8M6ulMN%0AqNJBMV0Kh2ZPiJ84YPJorU6/64szWmQ3i0v7eSD6GqoYQUpB1A5jYVJS/IitpEqGNb+AKa9NO5RH%0AZZG6oUF0248wYnaGjFrDdXu6SZy8l0zTfMzxNnTN33trzf+QkFEFjBH1JEUbNCdO0gtTLyCbeBeG%0AI1Fck+r3Xwi3QypvUUgz1fol4fjbqrptEo75C4I6maUYiqADDYkWkLtwi+0sdqr57tq/4LVbq2lM%0A+OKJSSKLTgZIqoFRH8eqDBMbM9mwpI7z0tOehgBRI0rJLsG8dYhw7JS/Wyjif6200It/vUSqFvCJ%0ALBQN88EPfvC0x+lB+xtDfREiaz3H/zeHOfwPxhyRvQTKhTw7N/+S3MbL+OD+XlaNF7hK6OQH7uWa%0AVIkP//t93Ft3mNti7ewbXcT5tkIx3kN6LMtRcyW6IrhBM5gw+gHQDJuqc+B5/LxH/e73Ma4fJrdk%0AWpihug5uYNc0Fk6RaDjB5ocN9qSWUT4eQzwVovDjZp7DtzGq+cQxvA6TC/g1i/pOUKEkONaR5KRe%0AwXK5ne6+hYhkPc0cZ7Awj2rdxJAqN7lfoHLPp2kqSeKWw/EgivhU6SuIgSyPN59PrT6IYxtMGkPE%0Ape+eYQmPdnMUiJK2JOn8KGPxKtS8xqqdu3hy1UpgOdXlAplwDYeqBrBjgywqtiM8HfOcKG3WEIX9%0AcdSCBVHYVmykOigLeN/QdRzdsIPPORJdEaw7fitCeQ0fW/0xcvfu8S9G0YisPovi+AkQYKaqiSaT%0A4IBUFcaiVdTZJuFQEsogvSgb17+d9w138FjhLio6KsCGuBds602aUAUR0IJ5cRqHiwj91E5HjbWN%0ABAJMOE3tVSgaRGTGS3y9gkrnyPJqwkte3P5pbmtxDnN4ecwR2Uvg6AN38cQP76Er2kIuFOG6gqDY%0A2UV7k5/jujdWYGfDPC6qeJyj4wuJH1nDcCyP6nkgouw2HM5XVIbT+2aNezvvosXrZaGzhqbxFQw3%0A7MVImbxF3M7hgRU8PHwRUkKXXMTm59dx253r4c71U+fHbuznyvU/Jl9Os331chRgpdxGNR72yeW0%0AWFlO6hWkGaUpO4Yz0EU5ZJDV4kS1PHHpsdg+SOegja24KGYOjEqEJ9FyCRyR5aoDP2HTikexnRA5%0ArxIYQBd+JGXh0hneD/Y8lghBbWbIJzJTojsOzVmfuOtLJY5WwLaaLhK5fpadbKGkudyeuJjQ0wNE%0Ae8rolgsIjBpJOJfEsVV+U5NigR4hYnnoUmHZLf8AwHtXvJf3bXyAMw7492Hebf9C6XNP8UOznUvP%0AWkSqsB36RhmMV6KavulyWA2iKS9EWYVojR9JxiMCbLgsqfLo/m0s7Ai2dyfdUAICOx2RvWvZu8ha%0AvkuI0DQ6bYfceYNTz4eCLUVVV7jwXX9C0+Klp4yhRDRQBdE1tSjhF/8aThLYi0Zkc5jDHOaI7HSw%0Ah4sMf3sPfT0TVOZL9Bw7AotXoIYs6sIPTB0n22r4WMVX+Rbv4j1L70LPL+CIbpAsOxQTo6TtPMUq%0AcFfcMWU666HwGy6n3enh386oZNHgICPbzsZNRqjVR9m5t4qJ707nuW5jKW+65l5OXOGQsVtYXOzi%0A8fWdLJE7GRpuYzvLAainn7LdgnQdFmY0no56ZI610DoyTOvIMI8tWMmJmijxcIaEm8F1o1hSomkl%0AhJsFKolaksJjH6dp49eot49RyTgTdg2jIkGUAULSJ7K8XuZY+2HeeUQlqkMyEDMMxvwato7xXi4Y%0Ae4bFY3meaFiC4mW4fOj1VJXbuX/xMEWng4Fcgk4vQz5aCeSo7bBoMhbTf3iCZy5tIH1CI+p6WFIh%0AsnjaU/C1HQ2cPODbeClRnSgwFKolmqygJt5E6NFH2XzDx7ju8V+CbhBRfQGJ9EKMFWzUQBpvBEXC%0AKztX8Ot1b4Ct3/BfYIrI1ODnqUS2tn7t1P+FprFc6HSdMTb1mBFsLaq6wurXXH3az5gaN2j41Fko%0AiZeOtOYisjnM4eUxR2R2GXvURauN0j/exze+/whvffZhjqXO5TirWTtwH7fU+Kax3ZVbuZBnyOFP%0Agk48SUnEeGJsA5viO/jyWR571ItY232AVKlA++gYg8vuJSqk359Lejyy61JyVPK8l8RVVPYfTNB/%0Amz9R38SdgC+JT7WNUBBx3uJ+n8NVKxmurWdxfpTzJ07yOJ1UMUJ8XGOldYR0RYHWWA977YWUrBEy%0ASh/ve/5JhkenLaXiZhHTCDFcWclC+yCeG8aSAk14uN6TwGIKYYX5YQ1j/3VUzv+h35LFNsiLKEnh%0AYoX8yb0sxpiwodlQ+FeytA8O8Ez7KmpOmAzUriUZnuCuPTfxuPNuurW9iEIzlxYHeDZ7J8Ppy6jI%0AxpkQ/j3sq52HZu9jYcu7qIxUEorqvGt5O1t3ZblmIgvatMISYHFjFSfxiUwogtp3Lef9+09y2bJ6%0AYn1DGGaJD33vS9gV1Vj1LTQajVzV8nbuPDiflc0ptJJPOMaaN1MuLsbpvNYfuH0jLH0dRH0JvFYV%0ARk0ZCPWlm6gLTQNNo6b6UsIRf7tXUQRGWEXVXvrcSVJ9KUzmyCZ/zmEOczgV/+OIbN/oPuan5mN4%0ACt97/CBXPf56jnhvZd6aczkQ/SCWWs8Da1fi9ISxY7sYqm5nsMqPNEZcyBUimGMKoaSLFfJzG/tz%0AZ7Fpoo2d7YuQQuWpDj9KumXgzzh4aDFjo83cE3kdEyMp+r+2fNb1ZID5HzpARe0E7+keY3DVfdy2%0A8v2sl4/ymLiQY7KN3cInukRunAvGLMaab2Ex+zjQrXK+vpfLG0tkFjk4ToiJZJFEoofF3d0cYjqy%0AS5T9/FY+niJ2Ikc+ewauWkJ1woQKT5FPvxuAqC4wJ3S8rotwG45hOQYqHvPPHyQ7eiXkQdDAur48%0Av1QtvoPgNWaem//5L5EiynNLr+eiyJcAiHg6S/qPs0YMY4d7EW4rtmbQubyWwWeXU8wO4aohNBva%0Am9/yf9u77yirqnuB49/frXPb1Du9MDNOYWAYBhi6IIjYQMUeYosp5mW5XnRFY4wxLy8viS15STQa%0AjV2XL9ZYCKZYMTxUQJogxaENA9N7n9v2++McYEYY4FkYLrM/a7HuPXvOvez53Tnnd885+/w2WSWZ%0AB/qb1DORBbXdOLyDE5kvbnCFC9foRG4bbXwOe7qMR4uKYLNaCAAOm4M75/6Imyb34/c62bVuHwAO%0AXyLBsTccfKP08XDZ0wcWPVPT8VQMXfV+v5jxZYjVRm7ZLYPaJ52TS/KoL17yKdYRiyD47Lp8lKYN%0AZUQlso5AB5cvvZxZqTMovW8H95TdwK6kJBz7/sW8bbXIRCjIa6XQ8wabI056uuLZWHwwGfQ55qFs%0Ar+AMxtLYE6YzztjJJgb9vOXIJIKVeX/fzLbERHY4TuGfVefxxH2Dd3CfrZwB0FPUy/S9Icr7+tiS%0AUEu8amVC5CNWMpNPLaMPvramE3fvKGaHnqL902wCuwK4k9wkWcezy72d3l4vofhWxiwv5vTI0zyZ%0A14gz7GRS8yR8fQfvEXNWx1HVOJXSrE30hJ1YVA/elqfx7FnIWypCctsHBCPzqPx0GnUdfipDSeyp%0AvoIz+uz8dKIDW4uNea0h8AsglM25Bqmroru1hffkUzLJYgLb6K5fRW/2XArYzTZzAEvQ7uC80nTO%0AeOyX3P7xdtSOXwPgsg0uj1T8nUeov38dKji4BJTLNfSfrCfh4LxpNotx9Li/IK7faxwBZpaMZfL5%0AF5NeOJrew9+3DRhHe/vvNTuStNtuO2z7xLNGHfW1x2JezjyeW/gcye7kL+X9NO1kNKIS2bKVy7i2%0AMomeql4+nNHPg+//B/8quYSVkTHkJD1MJpBvVtlwxtZBVxy15caOMEb1UhXbTthhJb49g/eVMZGk%0AUvBxwyiaXQ6ca+HZ+75+4P97glv45i13kldp4XdnLiJLVVE/OuWQfimE5IgDu7LT1pjJA1nfpr4x%0AH5+3h2Zv/IH1Nqbm8XDPi0x6ZRFVrMCCsDbcx6V9flq2zwZrK86eVILtWYTSY6j11GKNWM1E1nPg%0AfRJDxYSsW6gtewgQJuwQKtu2cH7NfHx9nZR85+u8/2wrTU25xPd1s5oSSqSecH81N2xu5RVHNdZg%0APwkYp84S3A4sGVl0t7YQsthpwjgycvUZmcJJAF/SZKCZgM1OmtOO2GxYfT5EjFNmn01kYF6n+kzp%0AJbtz6Ar7viQ/VruDcDCA1TY4ke3niHEx+wrj6JMjJLIThc1iY0zSoYNFNE07aMQkss1bt/Hxex8w%0AbW41ydsn07xhAvWlQk96BWfu7iUx0bjuYrUYNw+73e2kpO7kk9yJxEY6yGAPlZWjWC8lSHMR/2id%0ARNsjxtHaBwNO4f3wlpvJzt3Jf8qdAKwqqiBVPsJe3Mt1PQ/wC35+YN2szj72+oxRdWVr11JjHUVX%0AZxKVlVOpbh9HXE6IZi94VSdT27dRFy7FVthFU/9fmbU9hhV4abB5qCOCzUwq6SEf7SkfsCR5Lqd3%0Av807Hjd2ZcEV7EciAZTFQVxPBIkRsBhHO3fVxvBS5BwmvXMH1d5kxv/+JfJGt/KH+1cTTvAT19ZL%0AvrSQ7Hfj7LcggC0cIg8L52TEM+MUP5sOlFdSxgzJQGxTO0UVkNTeSmvqDOCvBBwx+M1h6dPjPaxw%0AeWjsFmJsg+/VAoidk4UKDy5XZXMMncgcMS6uvuc+nrn1RspOP5Nla9Yfksg0TfWI350AABC3SURB%0AVDv5nPSJ7N1fvIK9KUi1fQ3ujE5EoN+7j7BvHMuTW3i53Mvi8S9TTis9uNjEeCaqVWzfmUeLSmJ1%0A90zSmhRNXblsfeBUbuVg9YXUm7aS793HtjTjIv+CnSs4e97fsfclkezsps1hoZFklkydRlZ9DS17%0AsxmfvoXczb18MHM85TUd5PZ+TFpqIyUfrmD3lB8AgmXfdN4cO5XkznZIhUyqOauymrfcGYzp2ElD%0A93z+V7oQ2umIiScCNNrbIQI93fUEXIn0RWz8bd/d/MzhpkFtIig9WEMthBxpxHVHyJ+cRbhjDq7Q%0ALuqkjDRnPn0oInYrdqsFX6xxTcbpdHKhcxMTi4s4a94iqn9rzM2VsvhSnMuF38wqxJPkZreZyM5P%0A7CXOYhzVOroDXDJ/Ho6N28ifezFz/cWUlYwj3azGfk5yPOv9fl5tc2GRQwdGxBQfen/VkY7IABIz%0Asvj+0y+xa9cu0IlM00aEkzKR9YX66O5X3PvQS3yQVUSFPYinvZ4kt7ETbvBV0j62i86gUd9wC2OZ%0AFl7ODRufoFc5Kf5gF6v/cuaB96syH2NvqcKb20afGEcPE1wbKK6rZmexsRMv3biJgmX3gSgecvXS%0A6BRunuCiKT6BS996n7r4TNKq9vJeXBHZdY1897Ff0uZx0HzZKFrPa6azRri8fwbvSw8dbiuFdUZp%0AI2u78GJXOXPrmqlsOo3Rah2/ci5mTPwWOpwexB4hMeSlxtJGUnMPtVmJZFkCjMbJqhgfGZ12cIBb%0AuugNKVwBxZkL5uJwzQel+O/O9eCwsq1gGhG/cepz/ySL6enpZGRkUFRWhsPvIq4klUWjFlI0ZQzW%0AkiCOHCPhlc45g9WvvcTM+fNY8k4/70VmYrvxGvJKZ0HpLGKAibPmHPJZXV58OeUp5cf82doOMxz+%0AcOxmxXedyDTt5HfURCYijwMLgQalVKnZlgg8D+QCu4HLlFKtIiLAvcC5QA/wDaXU2q+m64cKBjvY%0Au/YfbHj9QTa3Z7J21iI2Jjmp9lsJu8o5LdBBEp+y03MKaruTmqCfvnYP6yMzuHPdWOr/bIwoXE0h%0AY65aQd0Mo/zSRZs/ZZc/yKZZ+YSBkp56trtjKV5dQ3xvF3ktHexKjMXVsheLOX1GbmeAgi4bl1d1%0A866nHV9MCs+XjsUmQRY7nuSRyPXEdLcRTs1guuUNPp3hYuk7dXwcTMZl30ybN5d6c8BesMMo2aQi%0A5txUoW7sDgsrE6aQGtvJRrUKX3cCWNrAXoSvLZucSeO5uynEozEWmkMxuFQrWVKDdW82ArjjHFjN%0AoeVtM9LwWC2saV1Ent8ouWSxWLDb7bjdbs477+C9UMnXjOXAsIP8g7FPzMjipueXAtDvdrJ0qZ3F%0A446eoPLj88mPzz/qevvJMQzAAJ3ING0kOZYjsieB+4GnB7TdCrytlLpLRG41l38EnAMUmv+mAg+a%0Aj18ppRQPvHwfL3pS8Ld28Y2Wy3FlVzEu4W0+ooBWj43AhjReiVzMy1xMsNp9YAJJMIbA1wPZN25l%0AXtHLvLzn6zSf6WFC9xYyd9aRkVjHqGAMvsg+LpQXcW+5gt3u8Vi7grRb4OoP9lK64iE+yo4lrMJY%0Axcqb4S7OscXz/UqFO2Y1Cb4iQnYnCZYmRlFF2GrjgUuvZlLHViaE1mGRGC4e9xi/WftvjPOsI65v%0AFi2xVkQp/KEAp+dmULfOrKqeGMYbsNPSDr4YK/fHPccPd50FxKAS84hpTiIlexyeqr38YG8XPy7J%0A5EJfKp225RSsNJK1dcD9UfcUGzMc11yZSIz94I5/9uzZZGdn/78/j0mTJpGamvq5Xvtl2Z/IbIcp%0AIaVp2snlqFu5UupfIpL7meYLgDnm86eAZRiJ7ALgaaWUAj4UkXgRSVdK1X5ZHT6czo42WhuaqJl8%0AGvuS4PpuD/mh7TjW92NFEdjjHTSdCUDcLbuw5gXI79/JLnseyiKcxmbKez7hn2e0EMHC/Oo0Uhr3%0AUWWFppitXNi6mszEPoLtAb7WFOSvdgft9ECPhaTWRuJyMukLdeGxx/GAPcAoWz3d7iroB++KB8ke%0AfTMp1FO2rwEK4dXT5lOwvB5H0BwcEWjlNtca9m3opSGzj8ZYC4tXvUmFK4XSibk0rwyQ7RzHuTf+%0AlEf+uIw97X3kJmRyx6l/pLl5CXSB02nMxWV3WrGYAyP+feospoxOoH9rP5WnbeCC1EsOG8eM+MEj%0ABw9Xjf1YiMhXmsRScmPJGTN0fUKAhIQE5s+fT1FR0RHX0zQt+n3er6upA5JTHZBqPs8Eqgest9ds%0AO2Iii0Sgs/Nz9gTYsW0rHWMdBNa5Kd79KR/+YSFrGZy4vnHF44yb+U+srT7643p5vPB62uxuTqms%0AZkL3dt4vnEjxe2spjNRynqzg/cJJzK2PIMEc6qSJ5ekbKa1NgvhamsLGNbFA0A5WSN27BgGynDmE%0AVZhQJIzT287NQScXBdpAWZl486+RdT/BF+7ljZYFUAhxAuXTzsW+4QkAQv2KcASmXfpNAknZPNNV%0AR2xfD6nZGSgcCEKKr4ieHitepxfow+fwUJIynpWJy6CrH4fdSQ8QDFuxm6fVMq0eOjthYeZi49Pg%0Ai8V7uJ19vVEi6si/g1BWNvOIf1vRHIPjQcdnaDo2QxuO2Hzh8y5KKSUi6uhrDiYi1wHXAWRn5xxl%0A7SMLW1y8s+VsWn9YxIcUcfVVT/L2pPHEBSIsanuBQMBDsvRS2hJmR/3ZZHR/zJ8f/S5vTF2MS+2h%0ANT2Nq976E4zfSeqOUyla9SYz1m0iI+NKbrNZaY6sJ2ANIBvLKay7nRWyh17pxt7RhTeSisX7IY2j%0APOQ78nDa4ui0dGILO1HWfkIo4n0+CsZNw3vKMzgsDprv+gSATLebqRUTIHAt8CrhPiuh/n7KzrqI%0AuN4+HlnXgcXiIG1UDoGAUaV9//Bzr9M4deaLMa8FxWUCO3F6vEAQu9OK7B/hd5RSSZqmadHs8yay%0A+v2nDEUkHWgw2/cBA88pZZlth1BKPQw8DFBRUaF8X6ACT0VFOd/7yzfZcdVKkr2jycuoJSncQrHj%0AY8q3r2F9bgkrfWUs6myjMpBIQnciLcWXkE88/VTTCpySWUNnwMvdoTmcZWugqX8fd0aWYMmbQ1d9%0AGrCdjC2rqLH46a8o5l73Dq59bTnSBEy7nY3bevA3vY61r5eW0yu4MLOIP617hq5IFzmxOfh84POl%0AA7DwunHcU7uHDJcdnw8iC+6CZUsJ9dqIhPrx+aDUF8Oy2ePJOnMyFhE2r6gBwJdgvCbRa3x0ST5j%0A2ZVZBBt34ovzUE8bcYlWwh4rQcCXaOWLxPdkp2NzZDo+Q9OxGdrxjM3n/aq+BLjGfH4N8NqA9qvF%0AMA1o/6qvj+337TsfJ+2yuTRMaKG2cArEv05r+k4st1/BdMdFfK3iebZPqSPB3UB6wThO+/3NnP3L%0Aa2lX8xid/RbxE3dT4gszrmoJ4jWmAKlJTmd6mp0pES+za9PJbgpResV5TDn/QgIZFWwoqcCZkEhs%0AchwOl43ejo/pWvsoM689lZvPKia/YBV70vZwxhlnDOprVnECWS4nBW6jbJLFYic//R4aNyUQ7D9Y%0AvirH5cRiVrYonpLGxLNymLIwDwCfOfVHrFmyqaCggMmTJxMbZ/z1OJw2LF4HxNiOeaSfpmlaNDqW%0A4ffPYgzs8IvIXuBnwF3ACyLyLYzbrC4zV/8bxtD77RjD76/9Cvo8pNsXjgXGAnDH39Ipz0lgcmk6%0Am/wbmeR7gwR3MpaLDv7KduDqOxYQDI9hT83dFJR/nzGRm1hvm8rqVz7h13NnkjFmHOsTvIz6u4sO%0AVY01IYELUhJY15HFQ6ct4r4ZY7B0himsSEW9OJu+NWsQM/ksvXApyOGn4Hh1YgEuy8HvEf7UmYT7%0AHyHkOHzdJKvdwvQLCw4s7z+lGGs++v1+FixYwM71jSSkNeNwWXHMykTl+w/7fpqmaSeLYxm1uHiI%0AH807zLoKuP6LdurLcNu5B+vTlaaPG3K9WL8LGENS6lNGw5XLmN7Xh8v9Onnlk7DabMyYMYOmTcZ1%0ALWu8UftwYXI8Coh3OsBpvI+6/fZB732kqTcS7YND7/Ias0bnlk86pt/P6zRe7/vMpIz55cnkl5t3%0AelktWFP08HNN005uei93GPaYGCaff/Ggtrjzz4NwCHtmBgAVcR4q4jyD1hH5/KfwbA4H37n/cdzx%0ACUdfmYGnFvU8VZqmjWw6kR0je1oa/u997yv9P2KTD62MP5RRSR4sApnxh1aN1zRNG0l0IotSU/IS%0AWf2TM0gy59nSNE0bqfQNRlFMJzFN0zSdyDRN07QopxOZpmmaFtV0ItM0TdOimk5kmqZpWlTTiUzT%0ANE2LajqRaZqmaVFNJzJN0zQtqulEpmmapkU1ncg0TdO0qKYTmaZpmhbVxJh5ZZg7IdKIMa/ZF+EH%0Amr6E7pyMdGyGpmNzZDo+Q9OxGdqXFZtRSqnko610QiSyL4OIfKSUqhjufpyIdGyGpmNzZDo+Q9Ox%0AGdrxjo0+tahpmqZFNZ3INE3TtKh2MiWyh4e7AycwHZuh6dgcmY7P0HRshnZcY3PSXCPTNE3TRqaT%0A6YhM0zRNG4GiPpGJyNkisk1EtovIrcPdn+EmIo+LSIOIbBrQligib4pIpfmYMJx9HC4iki0i74rI%0AZhH5RERuMNtHfHxEJEZEVonIBjM2Pzfb80Rkpbl9PS8ijuHu63AREauIrBORpeayjo1JRHaLyEYR%0AWS8iH5ltx227iupEJiJW4AHgHGAMsFhExgxvr4bdk8DZn2m7FXhbKVUIvG0uj0Qh4Cal1BhgGnC9%0A+fei4wP9wOlKqfFAOXC2iEwD7gZ+p5QqAFqBbw1jH4fbDcCWAcs6NoPNVUqVDxh2f9y2q6hOZMAU%0AYLtSaqdSKgA8B1wwzH0aVkqpfwEtn2m+AHjKfP4UsOi4duoEoZSqVUqtNZ93YuyUMtHxQRm6zEW7%0A+U8BpwMvme0jMjYAIpIFLAAeNZcFHZujOW7bVbQnskygesDyXrNNGyxVKVVrPq8DUoezMycCEckF%0AJgAr0fEBDpw6Ww80AG8CO4A2pVTIXGUkb1+/B24BIuZyEjo2AyngDRFZIyLXmW3HbbuyfVVvrJ2Y%0AlFJKREb0UFUR8QJ/AW5USnUYX64NIzk+SqkwUC4i8cArwOhh7tIJQUQWAg1KqTUiMme4+3OCOlUp%0AtU9EUoA3RWTrwB9+1dtVtB+R7QOyByxnmW3aYPUikg5gPjYMc3+GjYjYMZLY/yilXjabdXwGUEq1%0AAe8C04F4Edn/hXekbl8zgfNFZDfG5YvTgXvRsTlAKbXPfGzA+BI0heO4XUV7IlsNFJqjhxzA14Al%0Aw9ynE9ES4Brz+TXAa8PYl2FjXtd4DNiilPrtgB+N+PiISLJ5JIaIuID5GNcQ3wUuMVcbkbFRSv1Y%0AKZWllMrF2Me8o5S6Ah0bAETEIyK+/c+BM4FNHMftKupviBaRczHOX1uBx5VSvxrmLg0rEXkWmINR%0Afboe+BnwKvACkIMxy8BlSqnPDgg56YnIqcByYCMHr3XchnGdbETHR0TKMC7IWzG+4L6glPovEcnH%0AOApJBNYBVyql+oevp8PLPLV4s1JqoY6NwYzDK+aiDfizUupXIpLEcdquoj6RaZqmaSNbtJ9a1DRN%0A00Y4ncg0TdO0qKYTmaZpmhbVdCLTNE3ToppOZJqmaVpU04lM0zRNi2o6kWmapmlRTScyTdM0Lar9%0AH1vgLxHl/9/G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sp>
        <p:nvSpPr>
          <p:cNvPr id="4" name="AutoShape 4" descr="data:image/png;base64,iVBORw0KGgoAAAANSUhEUgAAAbIAAAE/CAYAAAAjXUYaAAAABHNCSVQICAgIfAhkiAAAAAlwSFlz%0AAAALEgAACxIB0t1+/AAAADl0RVh0U29mdHdhcmUAbWF0cGxvdGxpYiB2ZXJzaW9uIDMuMC4zLCBo%0AdHRwOi8vbWF0cGxvdGxpYi5vcmcvnQurowAAIABJREFUeJzsvXmYZVV5t30/a59TY1fP3UwNNDSK%0ALREhIuAQJKhR0ShJHDCaaDSfiYn6+WpizJfXKQkZ3i8mShIVRzQqOM8TIJPM0EI3NDTQ0FP13NVV%0A1VV16gx7r+f9Y609nKpTUw/VA+u+rrrqnD2svfaqU/t3nmE9S1SVQCAQCASOVszh7kAgEAgEAgdC%0AELJAIBAIHNUEIQsEAoHAUU0QskAgEAgc1QQhCwQCgcBRTRCyQCAQCBzVBCGbISLyJhG57hC1fbWI%0A/OMBtvFbIvJoi+2LReQBETn3QNof0+ZGEXnJwWrvSEdEhkXk9P08d62IXHyQu3TMICKfEZEPHe5+%0AHCmIyOtE5HoR6ZjheS3//491gpC1QEReKCJ3iMigiOwVkdtF5LkAqvo1Vf2dw93HiVDVX6nqmcVt%0AIlIGvgz8haref3h6dvSjqnNU9cn9PPcsVb35QPsgIh8Vka8ewPlXi0jdi/KQiKwSkRcdaL8OFFX9%0Ac1X9h9m+rjjeJSJrRKQiIjtE5GYRuXy2+1Lo07nAnwKXqWq1sF1F5IzJzm31//9UIAjZGERkLvBj%0A4D+BhcBJwMeA2uHs14Ggqg1VfaWq3nG4+xI4Ivg/qjoHmAt8GviuiEStDhSR0qz2bPa5Engv8H5g%0AEe7//X8DLz9cHVLV+1X1Zao6MpPzngJ/q4lR1fBT+AHOAwYm2f9W4LbCewX+AngcGAL+AVgB3AHs%0AA74JtLU6t3D+Gf711cA/+tcLcIK6G+j3r5cVzlsIfAnY5vd/32+/GOgtHLcSuBkYANYCry7suxr4%0Ab+Anvu93Aysmufc/AjYBfcDfARuBl/h9Bvgg8ITf/01g4XTGcIJxmFa/gOX+3D8Btvix+HPgucAa%0Af9//VTje4B5Um4BdwFeAeX7fz4B3jWl/NfD7E/TxU/6cYeB24HjgE74P64BzC+1Ma6wK9/MWYDOw%0AB/g7v+/lQB1o+Guu9ttPBH4I7AXWA//PJH/Dq/GfMf++y1/vxMLf5nbgP3zf/nGKMfsy8H7/+iTf%0A1l/69yt8nwz+c4kTjF3AduBPWvWLqT/7N+P+z27HfT6uAxYX9r8a91kf8MeunGAsng4kwHlTPBPm%0AAV/wfd7qxySaxucp/VtO67Ppz3kb8Ig/9hfAqX77rb6tEf+3f0NhTP8G2AH8D+P//08GvuvHsi+9%0A3mT9Php/gkU2nseARES+LCKvEJEF0zjnZcBzgAuBDwCfBd6M+xD9BvDG/eiHwQnVqcApwCjwX4X9%0A/4N7CJ0FLMU9eJrwLsUf4f7RlwLvBr4mIkXXw+U4i3MB7iF4RavOiMgzcd/e/wj34FwELCsc8m7g%0AMuBFfn8/Toz2l2n1q8AFwNNw/+CfwAntS3Dj8/qC++yt/ue3gdOBOeTjeg2Fv5W/51NxgtqK1+Me%0ABotxFvudwK/9+28D/z7BedMZqxcCZwIvBj4sIitV9efAPwHfUOfmfLY/9lrcA+1E4LXAP4nIJRNc%0AO8NbYX8MbAB2FnZdADwJHIcb97cy8Zjdgnt44u/nSeCiwvtfqar174/HicJJwNuB/57g/2uqzz7A%0AH+IEYinQBvyVv6en4/6O7wWWAD8FfiQibS2ucwmwRVXva7GvyNVADJwBnAv8Ds71B5OPTcq0Ppsi%0A8hrg/wN+3/f9V/5eUNV0TJ/t//bf8O+Px32pPRV4R/Gi/u/7Y5xYLceN+7Uz6PfRw+FW0iPxB2fF%0AXI17OMS4b7vH+X1vZbxF9oLC+1XA3xTefxz4RKtzC+ePs8ha9OkcoN+/PgGwwIIWx12M/0YG/Bbu%0Am5op7L8G+Gjhep8v7LsUWDfB9T8MXFt4342zDlIr4xHgxYX9J+Ash1KLtqYzDtPt13J/7kmFbX3A%0AGwrvvwO817/+JS5WmO47M+0n0IP7xnuq33cF8MVJ+vi5wr53A48U3j+LgmVPs0U24VgV7qdogdwD%0AXO5ffxT4amHfyTiroqew7Z+BqycYr6uBKs4aGPWv3zTmb7N5zDmTjdkKnBAb4DPAn5F//r4MvK/w%0AuRwtfh5wlsCFM/ns+/c3A/+78P4vgJ/71x8CvlnYZ3BW1MUt2v3fwF1jtvX6sanixOE43JeUzsIx%0AbwRumsbYpH/L6X42fwa8fUzfK+Sfx+zzVxjTOtAxwf//83CWWKv/wQn73epvcKT/BIusBar6iKq+%0AVVWX4SyqE3HfpCai+G12tMX7OTPtg4h0ichVIrJJRPbhXAvz/besk4G9qto/RTMn4r5x2sK2Tbhv%0AZik7Cq8rk/T1RJx7BAB1/vu+wv5Tge+JyICIDOAe1gnuQbA/TLdfKdP9G5yIG4OUTbiHznGqOoSz%0AvtJA/xuBrx2Ea45lOmM1k7/LXt/3lLF/47H8m6rOx1n05wH/v4i8orB/y5jjJxuzJ3Difw7ui9OP%0AgW3e6n8RzmJL6VPVeKr7muKznzLR+DT11X/2t9B6PPpwXyIoHL8MZ1G3A4L7W5WB7YW/11U4S3DS%0AsSlsm+7n5FTgk4Xr7PV9mOxvuVsLCSFjOBnYNGbMU6bT76OGIGRToKrrcN8Wf+MgNDeCe3gAICLH%0AT3Ls+3Hfki5Q1bnk7hrB/WMuFJH5U1xvG3CyiBT/zqfgvqHOlO24fwzXCZEunHsxZQvwClWdX/jp%0AUNVW15rJOBxstuEeGCmn4Kzu9OFyDfBGEXke0AHcdAj6MJOxGouOeb8N91noKWyb1t9YHQ/hYk2v%0AnOIak43ZLTiXZpu/h1twMb4FwANT9aMFk332p6KpryIiuM9tq/G4EVgmIudN0t4WnEW2uPC3mquq%0AZ7W6HuPHZiZsAf5szOeiUydP0hr7txrb3ikTJIEczH4fdoKQjUFEniEi7xeRZf79ybhv5ncdhOZX%0AA2eJyDl+fshHJzm2B/dtbUBEFgIfSXeo6nacG+JTIrJARMoiclGLNu7GfVv9gD/mYuB3yf3kM+Hb%0AwKv81IQ24O9p/vx8BrhCRE4FEJEl3uffipmMw8HmGuB/ichpIjKHPOaUfmv9Ke4f/O/9djtBOwfC%0ATMZqLDuB5emXE1Xdgkss+mcR6RCRs3Hxp2ml6IvIM3DxuLWTHDbVmN0CvAtnOYFz/b0L5z5Opnlf%0ARSb87E+DbwKvFJEX+xjx+3FCNE4MVPVRnHV1rYi8VEQ6vdX3/MIx23Ex5o+LyFwRMSKyohBznWps%0AZsJngL8VkbMARGSeiLyusH8nLp41Xe7BfQH9FxHp9p+PFxyCfh92gpCNZwgXnL1bREZwAvYQ7h/i%0AgFDVx3APyBtwWY63TXL4J4BOXNbaXcDPx+z/I5xPex0u1vDeFter44TrFb6dTwF/7K3MmfZ9LfCX%0AwNdx/xz9uHhCyidxscTrRGTI9/mCCdqayTgcbL6IS5S5FZfkUMXFt9K+1XBZXi/B3euhYNpj1YJv%0A+d99IvJr//qNuHjMNuB7wEdU9YZJ2viAuHlkI7iH9JdwD/SJmHTMcELWQy5kt+Es7lvZP6b67E+I%0AF6c346bP7MF9/n/X/y+04i9xKfj/jnPl9eIyIt+AyxoFlxDTBjyM+9x/m9wlOdXYTBtV/R7wrzhh%0A3Yd77hRdvh8Fvuxdj6+fRnsJ7v7P8PfS6+/roPb7SEB8oC8QCAQCgaOSYJEFAoFA4KgmCFkgEAgE%0AjmqCkAUCgUDgqCYIWSAQCASOaoKQBQKBQOCo5oiolrx48WJdvnz5fp9v/UwfE2R5HGFsJiaMzeSE%0A8ZmYMDYTczDHZtWqVXtUdclUxx0RQrZ8+XLuu2+qup0TM+SL8/T0TH7cU5EwNhMTxmZywvhMTBib%0AiTmYYyMim6Y+KrgWA4FAIHCUE4QsEAgEAkc1QcgCgUAgcFRzRMTIWtFoNOjt7aVanWiFgpxjNfDa%0A0dHBsmXLKJfLh7srgUAgcMRyxApZb28vPT09LF++HLcSw8Qkvr52FE162FGFqtLX10dvby+nnXba%0A4e5OIBAIHLEcsTZMtVpl0aJFU4rYsYqIsGjRomlZpIFAIPBU5ogVMuApK2IpT/X7DwQCgelwRAvZ%0A4UZEePOb35y9j+OYJUuW8KpXvWpG7Vx88cXZPLlLL72UgYGBg9rPQCAQeCpzxMbIjgS6u7t56KGH%0AGB0dpbOzk+uvv56TTjrpgNr86U9/epB6FwgEAgEIFtmUXHrppfzkJz8B4JprruGNb3xjtm9kZIS3%0Ave1tnH/++Zx77rn84Ac/AGB0dJTLL7+clStX8nu/93uMjo5m5yxfvpw9e/YAcNlll/Gc5zyHs846%0Ai89+9rOzeFeBQCBwYIyMjLBt27bD3Q0gCNmUXH755Vx77bVUq1XWrFnDBRfkK9JfccUVXHLJJdxz%0Azz3cdNNN/PVf/zUjIyN8+tOfpquri0ceeYSPfexjrFq1qmXbX/ziF1m1ahX33XcfV155JX19fbN1%0AW4FAIHBA3HnnnXzta1873N0AjjEhU4VbbnG/DxZnn302Gzdu5JprruHSSy9t2nfdddfxL//yL5xz%0AzjlcfPHFVKtVNm/ezK233prF1s4++2zOPvvslm1feeWVPPvZz+bCCy9ky5YtPP744wev44FAIHAI%0Aqdfr1Ov1w90N4BiLkd1zD1x8Mdx9N5x//sFr99WvfjV/9Vd/xc0339xkNakq3/nOdzjzzDNn3ObN%0AN9/MDTfcwJ133klXV1cmhIFAIHA0oKrowbQaDoBjyiK74AK4996DK2IAb3vb2/jIRz7Cs571rKbt%0AL3vZy/jP//zP7I95//33A3DRRRfx9a9/HYCHHnqINWvWjGtzcHCQBQsW0NXVxbp167jrrrsObqcD%0AgUDgEBKE7BBy3nkHv81ly5bxnve8Z9z2D33oQzQaDc4++2zOOussPvShDwHwzne+k+HhYVauXMmH%0AP/xhnvOc54w79+UvfzlxHLNy5Uo++MEPcuGFFx78jgcCgcAhQlWxaX3Aw8wx5Vo82AwPD4/bdvHF%0AF3PxxRcD0NnZyVVXXTXumM7OTq699tqWbW7cuDF7/bOf/eyg9DMQCARmm2CRBQKBQOCoJhWxI0HM%0AgpAFAoFAYMakAnYkuBeDkAUCgUBgxhyVFpmIRCJyv4j82L8/TUTuFpH1IvINEWnz29v9+/V+//L9%0A7dyRMECHk6f6/QcCgSOXo1LIgP8XeKTw/l+B/1DVM4B+4O1++9uBfr/9P/xxM6ajo4O+vr4jYpAO%0AB+l6ZB0dHYe7K4FAIDCOI8m1OK2sRRFZBrwSuAJ4n7j1RS4B/tAf8mXgo8Cngdf41wDfBv5LRERn%0AqEjLli2jt7eX3bt3T3nssb5CdCAQCBxpHEkW2XTT7z8BfADo8e8XAQOqGvv3vUBaFv4kYAuAqsYi%0AMuiP3zNR49bC0NDYrWUWL57eysjpuT09kx93NFKtup/9Zfy4BlLC2ExOGJ+JCWMD9brlrPhk+j7/%0ACHPfcm62/XCMzZQ2jIi8Ctilqq0r3+4nIvIOEblPRO7bs2dqqysQCAQCs8fA9i387BMfIa7XWu5X%0AVeZrN7pntOX+2WQ6FtkLgFeLyKVABzAX+CQwX0RK3ipbBmz1x28FTgZ6RaQEzAPGlXVX1c8CnwU4%0A77zz9GBYU8eiRXawCGMzMWFsJieMz8Qcy2Oz+dePseWhVdDoo2fRieP2R5FiEITW4zCbYzOlRaaq%0Af6uqy1R1OXA5cKOqvgm4CXitP+wtwA/86x/69/j9N840PhYIBAKBw4v65AOdIJlDVRE9MmJkB5Ie%0A8Te4xI/1uBjYF/z2LwCL/Pb3AR88sC4GAoFAYLbJkjlsa6FSdRYZh1/HZlZrUVVvBm72r58ExtWZ%0AV9Uq8LqD0LdAIBAIHCYyi0xbW2RtbeuwZz4J6/98NrvVkmMsYT0QCAQCB4NUwCZyLba1rUdP+PUR%0AYZEFIQsEAoFjhFU7V7F53+Z8wwPXwJ71+9VW6lKcKAamqYIFIQsEAoHATBn84Q/p/9a3xm3/8O0f%0A5vMPfj7f8P0/h8+8YL+uMZVFBhbEwlGe7BEIBAKBw8DA977H4Le/M257LalRt3X3JhWYeP8qKuTJ%0AHhMJmbqfw69jQcgCgUDgqCOxuWuvgKpi0+QMmxzQJfJkjwmUShWXf+/ebnxgFWt++YsDuub+EoQs%0AEAgEjjLUJtAiLT7RpCBk8bj9M7vGmKzFuAb9GwtHWFIVU6s8eNP13Pej7x7QNfeXIGSBQCBwtGE1%0Ar5ZeQClaZI2ZN2sTHnjiDi795K+o1GO/zbf3wNfgU8+DuJ5drXBhbJJM4oY8tMxoHlkgEAgEjgCS%0ApOX8Lqs2dwUmMxOyvt4tfOUD70IvOJOHt7+IgQX1tFH3u7IXGhVIalBqwyV7pJmLik3iw7akSxCy%0AQCAQOMpQayd0LSbqY2MzjJEN7dnFkvLJxNtfDoyS+PMzwSy4LDdt2kS9XgNRF6tTZ7kdLossuBYD%0AgUDgaCNJMtfiml/+gsfuvh1wiRmZRTZD16JVS2RKJN5lmMSu/czKyoTM8uijjxLHafvums61eGAJ%0AJvtLELJAIBA4ylDVTFgeuO4nrL35BmCMRZa6FiWausEdD3L6D17CorY+UilKvID99FOrqY/GuYWn%0AiRM3aY6RaZIcNtdiELJAIBA42kiSvPKGtU2rNVvGZC3KNB7z634KwKmlx8cJWaMeUx1pQOayjP31%0AvJD5SdHWHr5kjyBkgUAgcJTh0u/zyhupkCVasIpmImTeulu4cwsdA73u9CQVJe+utHnszVqLSLYX%0ArB7WrMUgZIFAIHC0UUi/10KSRZNFlrkWpy9kqGBit+JzksXGwCaaW2SauLXIMotMcTpnJ548fYgJ%0AQhYIBAJHG0nS5E5MX1vs+AnR0xKyNEMR1L+2WeKGxVplVX83766/K0+z9zEydatrYm2IkQUCgUBg%0Amrj0+0JRXy9mVlsImZlGsocWrK9UFIuuRQu/2JDwI/t8BocrTTEy69PvNUyIDgQCgcC0SfI0d/WT%0AoNPai3n6fWqRydTtZRmJ+byxzLWIolapjDqX4759+5piZNvihFMUtsxZwK6o84Bua38JQhYIBAJH%0AGcVYlLUWVZul3Y9Pv59+jExVcossm3CtLkZmXDujlZGmGNmaSkz7TVu4ZcWz2TpnPlcc4L3tD8G1%0AGAgEAkcbhQnRqs5iKsbMgHxC9HTmkRVci3mMLLfIVldH+eWicwAYqVSa55GJ8uBt22iYiDg6PLZR%0AELJAIBA4Qrhh0w287kevy+NcEzA2Rqaq4yyy3Q1LVdqmZ5Gl5ajIhbAYI7t/tMqWtiXAeIsMlHq9%0AQd0qiSkdljhZELJAIBA4Qnh84HHW7V1HPNUSLMWsxUKyB5CJ4LO2L+YPz/4/M06/T2NkmZiq0ijU%0AdawM7sEObMksMhEliS2JCEkUBSELBAKBpzLFic2TMs4iy7MVi9bcHfPPnTBrcf369cSxF0wtJHv4%0AeWhJPRVTJXZ5+QCM7tqA3Xo/eQqJoiokxpCYaEpr8lAQhCwQCASOEFIBOxDXYjYhOqWFRTYwMMBX%0Av/pV1q1blzbofml+beuLBitKbPOVoEcbiiKZRVYvVVzavomCRRYIBAJPdVIRmdIiGzshulWyR0qL%0A9Pt6vd70uzn9Ps1aTPugNAptVmOLRbIY2UDPJlBIjMFGpcJ5s0cQskAgEDhCyKyhKawaV/uweOz4%0AZI+MFlmLaftJOh+tkH6fvk4KK0EXLbJqjLfI3PvTO+qAYL0Ls54EiywQCASesmRCNtY9OJam9Hvr%0ALLKxE6JTWrgWUwFL0naa0u9TIauSbhzor2YxsloiWAypsqlXtCQTsmCRBQKBwFOWVgkbrWhauiWd%0AEG0nssjyx3yjMeASQ1JrrjKAXnEcex7d6Nqi4FrMsuuVXVuHszZixbkW03lk6oQstciuvvPR6d/w%0AQSIIWSAQCBwhZDGyqeJMRYvMx8dSi8zqmCr0XsiSZJTb77iInTt/nLsWRweRpE5930B2eDohupp1%0AQbFC5lpUICnEyMZaZNc+0DvT2z5ggpAFAoHAEcJkFtloPWFwtOFXhx6/jEvx3KToXcyEbIQkGaFe%0A35O7Fh/6njvEuzIFMhdi1NfnG1CSJqUQRujO55FlFpk/6DCoypSXFJEOEblHRFaLyFoR+ZjffrWI%0AbBCRB/zPOX67iMiVIrJeRNaIyG8e6psIBAKBY4EJEzaAf/7ZI/zJl+5pLk2lmse0Cqn7llzJVCJu%0A+fqj7NzU796TL7fSGB4EILI+sUMoxMsKtRZFsvd1FXbaBdk8sswii5xFJtMpUnyQmU5hrBpwiaoO%0Ai0gZuE1Efub3/bWqfnvM8a8AnuZ/LgA+7X8HAoFAYBIms8j2DNfYPVzLK9/7ih7QHDNzS7nk5yWU%0AeejWrXTM74QOl8yRWmRxXIIIIlvLjs+SRgpbbJ7bQZ/tZrMs5QJpTipJY2SvabsD+P39G4D9ZEqL%0ATB1ppK/sfyZbBvQ1wFf8eXcB80XkhAPvaiAQCBzbFIVs7dq1fOc738n2xYkSJ/l8MWyetNE0IVqb%0Acx6tOoFRm1fxyGJk6iQgdS261Z7TidBZCwx0QXzGXFRAVCmT0BQ0I4+RvbDjgQMbhP1gWqWKRSQC%0AVgFnAP+tqneLyDuBK0Tkw8AvgQ+qag04CdhSOL3Xb9s+UfvWwtDQft4BB3busU4Ym4kJYzM5YXwm%0A5lCNTa3uRGRo2LLhic2sW7cuu1atrtRjZWgwnfulDO3zJa0Sy/BwWt5K2TeUy1CciD8/hi6o1iwj%0AI17ISN2BPt4FuWtRxKcxwmh7Ah3tUDI8Tx+C6Ik8a9HbQ2mMLCnFs/7ZmVZYTlUTVT0HWAacLyK/%0AAfwt8AzgucBC4G9mcmEReYeI3Cci9+3Zs3uG3Q4EAoFjj2JlD2u1aWJ0okpsLRQmHNsktbKKMbKk%0A2SJLQ142Bmtov3UZ8UDF7WOsRUY+OTpvgcRotn+ujNAh9bzWooIVUC9kOp0VqQ8yM1o8RlUHROQm%0A4OWq+m9+c01EvgT8lX+/FTi5cNoyv21sW58FPgtw3nnnaU/PTLs+noPRxrFKGJuJCWMzOWF8JuZg%0Aj01UciLS2WUpl50bMb2GGCWxypyuPBGk278WsXR2pZU+6tQadwDuRPGSE5VipD6X8hOLYMEIAImv%0A+iHFaJHmogVQklHetOsH/Hf3G0HAaHOtRUWashotZaQroadn9gRtOlmLS0Rkvn/dCbwUWJfGvcSl%0AqFwGPORP+SHwxz578UJgUFUndCsGAoFAwJFGt2740qexhRgYuBhZI7FNRXk19uuIFeaRxckoa9d+%0AIG8zS0KMwcfENJs8nVpk6ZIsZJXw02zEBdEWPrTlKhY3+kHc/DG3L3VHiptnll7PRPzTnd894LGY%0ACdNxLZ4A3CQia4B7getV9cfA10TkQeBBYDHwj/74nwJPAuuBzwF/cdB7HQgEAscgqXD1Pro2r76R%0AJWY4i4yikPnsQ7XF6vcQp8WAySt0WNtAvHAladupRSYFZ6Q2Zy2m+0qauGQPLFqo7KFAYnIlS0yJ%0Adz3y8f0eg/1hSteiqq4Bzm2x/ZIJjlfgLw+8a4FAIPDUIhMjIbO8rLUYY0isK96bWmEASdwAfL3F%0ANP0eRRN1+eUUp4UlpLZLKmRJZsuk7sRCVqTXJhONAhCpBREMikWICiWqiq7FhFLmspwtQmWPQCAQ%0A2A/ibUMkw/WpD5wBmtlBhRWfvejE3rTKFsMkt8gopN+rQlKYlHxdlB4SI1kq/pisxdQtGRm0bTtt%0AhXllUZuLpzkho+BaTJEmiyw2ZRKZUfrFAROELBAIBPaDyjfWMvyr5jw2jS27rlpNbfO+GbdnrSWp%0AezESSHxGYi5oqZC1cC1qYT0y8gxCgK2+RJUyTL17O3tP/dk4iyx1E1bLJYhGWVDvz6/hRc6QNAmZ%0AFCZE22Kyh5SCkAUCgcDRgDYSbL25lJStxNQ37KNRqBY/FdvWD/CNK+7h/vsfYN498xAV71psbZE1%0AvDsR4Ks7B3ngmc9FVbPUfSdkhZiVr4WIuHJUA8tuzha/tGOzFo1SSiyXrb+dLJlD8xhZ6losJnu4%0ARTXz+4mlTGkwL0I8GwQhCwQCgf3BTxZu3pZmVkxW/KiZPVuG2bNlmIG+QUxsiDRCRZtiZJDHteJG%0ALp4/HxjhsdPPQq3NXYsItrB0i6YJHuoEUNSQJBPEyBAWDVe4bP2dtCWNpn1jXYu5VDa7FuumjKlV%0AmU2CkAUCgcD+YHWcYKU6NnZty0mb8aISezehqKCSL3CZC5mv3FEQMmtdBmHRtQhumZW8m81CBoZd%0Am56kr3sucZqUYfIJ0anHMG/Buxa9kEW2TKJzmuaRFV2LDVPO0vpniyBkgUAgsD+oZu6/4ram37j4%0A1Q9XbyMuVOQoksa+bCpkOCGzhfgX5ELWKCR7JIlFfWX6YsV8W3i0W+9a1IJFtslEfOu8S7hxxXOp%0AdBiS+S65Q0WRQtX74r1E3rU4R59H1Z7dNIm6mFxSk3LT9WeDIGSBQCCwP7R0LfrfBc1au20f77nm%0Afu58so9W2CSvlwipkOm4eWRpjCwpCJm1Tsgmt8gi36W0nJUw0tEOwJb5J1BvM5C45Iyk1JmdOdYi%0Ai/AWmXZgiXLTbUyMrGFKbOrrbnmvh4ogZIFAIDBDdKJYWJo5WBCVqncF1hqtLbLUqkuKrkUYFyPL%0AshYLrsUkEzLbbJHp+BgZmZAZyr4rsYn8tZzYJVFbwSLLWgCca1FFSKNkOc2uxbqUGay1t7zXQ8Xs%0A5kgGAoHAsUDmdWsdIyu6FjNLaoLAWWqR2SaLrJh2P2YeWdJCyKw2iUvRIts49wzK7YLiXYsYyr7t%0A2JRc2ak81yN/PcbcTJM9jHcqStOE6OZkj0hai/ahIlhkgUAgMFOmsMiKrsXUkqoN7OVrf/c+Rgb6%0Am07JXYvFZI9WWYvjkz1W7FvPilovipLYYowsF5afPP0N/HpFO8MNP8lZ84zD2BhfdirN8JBxrkUV%0AS+8JHT5GlhYh1kzIbl22jGsvyqsnN6RMw4R5ZIFAIHBkMyYfYvz28RZZ372/ZMf6x3jo5huaTkkt%0AsVSwsmQPOybZI7WiGnmM7J2CAYpsAAAgAElEQVRPfon37r4WrBLbQuys8GhfvsvSiCRLEhE1WXp+%0AbCKnxbGfNO0XzizeTKPN8ujT5jBH9vmqwsZbf27/T1ec0XQ/NVPOy1fNEkHIAoFAYKZ4cZooa7Ho%0ARUzGTGw2pvmxa8fEyMAJyjiLbExSCEA5qdNOzMjiE5piZNkkaGD5rgZqQFMzUQ3WuwJjY9iZLOWR%0A5GkkCNKUft9cPLikcWaRNbkWC4haGqbcct+hJAhZIBAIzJQJXYuM255kouctrkKqOuSuxaZ5ZOiE%0AlT0eXbcuO1dsQomE+vwlYyyywnRlVRIjlJNh/97gF40mMRF77CJ+Yn6bDZzsJzprdl7xnkrE/G7V%0A0K4vHBcbTOlKqtSljJGWuw8ZQcgCgUBgpkzgWswstML2OBMkLxBjVlBOt+8a2eX2+/W9ep7c4Pfn%0Ay7gAbN+2LTvXqGXnnjLLhzvo2FEo3Ft8tFto1xGOG9mSnoX1YpoYQ1R5GQANymMmRDdbZGWNeedQ%0AhGDoJm5pdXUno9RNCZllZQlCFggEAjMkK9A7gUVWtFhs/REgT94Q09oia8Sukr44/x3Lr7/O7beW%0A9f3rswnVmuRtR6ps3tnNeaykZ1WeYGHJxVIEnrP2NuxQWgZfCkIWEdVWAlC3pawEletH0y1RosFe%0A38TvyvcYHyB0QtaQMkLIWgwEAoEjm8zymryyR6WygfaBP2Xlwseoxm45lOFGc0HhVJhSUXRFgwsL%0AuqjyxYe+lF0yrbkIYKwFVQyGDbsqefcKrsUojnnN9ddy3Pf7ffu5RaYiDDT2ArCrNgdE6IpcBmKW%0AyZi5FhMGjPrXHUgL92F3MkrNlJFodn2LQcgCgUAAYN822LVu6uOgZSysebv7dd+GXgC6yhVG4yEA%0A+uvNleHTrMXUinOuRfGTj51FVk8ahRPyaxqf4CEiRMVqHoXXJq1eP5Img0gWIwOI/UTpmDLt5W7O%0AmPPspptpxIZNN5xA17a99EcuhT/RRWNHBIBuOxqSPQKBQOCwceMV8O23Te/YzLU4dnOeBHLXk318%0A9IerAZ+wni6d4lWubi239w9lrsXMIkPy2oXqSlU1CnPEtJC1GKmCunOOl1wgi+n3UWrBpXWB1WBN%0A3kaMa7uhBmOi7KZSi6xeK9H/xHwW/moDlWgtAAkLs/NLhb51JaPUpYyECdGBQCBwGKgPu5/p0GK+%0AWHG7qrJjcJQVZg/33nMZHTbBeuspSYQHb+7lljXbKV25mqFazGhZsqay6vdey6y1NAqLadrCNY1N%0AQMFg6CFf1fkXg+XstWSWXtpHg2kfzfanafvrqhcxoosyIUsjbpHt4fSesxEgshFleRJrNmTnlwuu%0Azs6kRt2UiEKyRyAQCBwGNBlvYk147BSVPRT2bX6cp5s9VKs91HmS09etx1ilureLW699jPoT+zhp%0AVLm/0/LJV89n1CtXmrWoCNLCImtyLVoXSxMMgqFnpER73dAX58keUSEtv9Lo4A2r38Iu8lqIiaTr%0AmCmjzMvGwKSxMTuHOaUFri0t0xXdwrzSnfktF26/pDGJRE2V8WeDIGSBQCAAbButMtSot9z3yB3b%0A2fjgnnzDBLkeqfuuUhlk9zX/DkPOSlrUt5lzHtzAgpHR7JzEW1l7S0qjJFR8pmG2QrSvsqGqxAWr%0Ap5gpGal1FpkIosIlq5Zw7mPz0cKjvS3J76l3+EQANpNXp09diyoWxWTroOU3abLVpyMFIbfmABqF%0A6QRPdC6jISVMiJEFAoHA7LO7VqOWxC333X/9Zh6+LZ+/lYnJuIU1fYJErerWK/Pxr7L11pZCGuLq%0Arwy6Y9N4m2/DlagS+ro7ad+xCWtt01pmWrAajVpUXbKHENFRj2hvmCxRBKCdPFFkNO7kzOHHaNfc%0ADZkme4DFmDm0nXYxlLubelT1bkujishonoiCISlUKtnYcRKxlDAhRhYIBAKzj2iSZfiNxca2ec7Y%0ABK7FZKDmN6dVOtz+yHsGDUrssxdrvohvgzRr0ffDuxYHuzqIhgaw1lJO8tT6RXs3Zq/TrEWDAQyR%0AFYwVksKjvVTIeKzuaeN3dv+S46u92bZaNr3MUjaLMN2LMXOWFmJqwkbjJmsnNsYULLI6eSzO3bdh%0AICrznZOrzCZhGZdAIBDAiY4p1CsEeP2PXs/yucs5K3kNtqhxLZI9bC2h/7uPu9dJs3uulOa7K8Te%0A6ks1M63Ykc7tSqvfu3qILkZ2ptnOfbUR2pM6HfXcVWhUURVfkT7yQkaTa7FUiJE1Bku0Q5PFVE0n%0AaIuSSoKIyfquSF6nEYswmiWiNMYJmRBHJXZ1NI/joSYIWSAQCOAssqhgkY3Gozyy9xEe2fsIK5NX%0AN9cXbJF+r40EslT6ZstuTq0H2E5kFmXuxvSQOJ2cnPYjTfYQAYW2DXVe+Pjv8fJf/ANtNmbN8pVZ%0Au8Y6iREMFe0iskJk3eKXKVGxmHAlXUAzF6CaTzF0LXnzrCBkqBCpIQHEWiTKra06bU33WUos1XJE%0AcxGuQ09wLQYCgQCuAG/RIrt/1/3Zaxtrk2tx6CufId75UHO2R9MaZO7NfOuSKspZs5LVVkzdkplF%0AVrTuBL/UitJzV5VT+86izabLsIyJkSEYiTLxjKzQUStMiC50TL2H0pZyqaml5owoRSHL1yUTIt81%0Ak0Cld4Qtt7l5ZA2f/fi79wzz8U/9kihJUCJMofr+bBCELBAIBHACUYyR3bX9LgCesfAZJInNJi4D%0AjPz4m8TbV6P1hGTExaCKQpcmZHRYZ/lEPtnDaH5cI1aeMDvyKhu+0m4+j8w5DO04v1mxsodFU9Hw%0AQmis8JLVResxvycZ9XPKCjqzq23Et6oguZBp03Uku68dd1gqfc4SSy2ytoZSts6NqeIKC88mQcgC%0AgcBTmmpiGWzE3rWYW2QP73kYgLaoDZtos2sxcXPOkn11hu/YhrXKTz7/ELsbaWFfv5aYt4bSZI+T%0A+4Ywo0742gd6ualtbZYzmGYCCkIj0ixmtquzuaRVUZgiaxFvRSULHqVjYdW5Fws1qIpzukpVH58r%0ACFmlzfdAlEqagSiG3qUn8IU3vIdaqS2bU/Zo13ok0kw50hhZOQGViFLsLLLgWgwEAoFZ5N837uD3%0A7l+PqG2KkTWsE5xkeNe4rEVNYicoClpPiGsJvesH6U9jZJoKmc9a9KdGCu17nTB1NCr+GEfRlbfh%0A1D2ZkG3WdPkVx5LBvjF34GSj9swfcNw5fRiFanuuVMVlxdqrLlOyKGSRKfttygNzvOKKYc/C49m7%0AYClDnV2ZdXb7wnvSyWRAbpGVEnVClsQg5shzLYpIh4jcIyKrRWStiHzMbz9NRO4WkfUi8g0RafPb%0A2/379X7/8kN7C4FAILD/bK832FmPMZpwT0eZHz/xYyAv3ZRU9qJKc9aiTfL5XFbzeolAzVSwfpHM%0A9JhSIUYm1VG/zy+lkiYNerdeybrf1hffMHGzb7G7WpiQrK5NAC3VMCWLscK+ztwmst5lWS2X8rqI%0AxaLBxidsiFLSgmvRW2eJ5PchKkikmRDmQuauU4qddRfJ7Npk07HIasAlqvps4Bzg5SJyIfCvwH+o%0A6hlAP/B2f/zbgX6//T/8cYFAIHBEUrdKooqo8o25PXzuwc8BZNUsUvdg0zwy71rc3bCMVBokaQV7%0A4GHZQW9llz/XW2Re85Q8o9Cqe/zatKait8DK6oQrXuJjb5WTm/prVGlbeRnJc97ExvoClnSeBsCN%0A25/Lw6NnEllhuKOwyKZ/ube7I2+kIGSJpFmLUNI0/V4yAbSSp9+L4lyLWfp90SIzlP3UggUyu+n3%0AUwqZOtJKmmX/o8AlwLf99i8Dl/nXr/Hv8ftfLGPX9g4EAoEjhLpV6kkdTUZJAOutlthnCcZpVqEt%0ApNarAsrdIwmPbxrORE69hVRNXIp6mokYpSIooN7qUVKLzP0udVQ45ZQ1eWKFV7iStaif1LxjAQiW%0AaOEKWLSC1dXjef7SP0CxfO2x3+fzvW/BWKFRztPrq1EXAH1zOqmaNkZNR5OQaZapCCX/WsWgvvRU%0A9Jt9VEoj6SFIabxrsexdi+XYx/90dmd2Tetq4mzeVcAZwH8DTwADqprGKXuBk/zrk4AtAKoai8gg%0AsAjYwwRYC0ND+9V/4MDOPdYJYzMxYWwm56kyPsO1hMRPhk5EqCcxQ0NkZaFSMUpiZWgItOEeeyPq%0AhK9es/QPeOsJF+OK4yR7D3myh1Myb+moMFAeoNreDxxPz7xdnHriatoefhYAa5eO0r+0wnFrv05l%0Aq4uLXXuR4c9+oj49XrJ1xzSq40smElkhLswTq5fcFIC9czrZ1nEix1d3NltkJheySPNkD+tdi4tO%0A3YxN+hm6/oTMtZiaQJmQNWJUDG3etWhom9XPz7SSPVQ1UdVzgGXA+cAzDvTCIvIOEblPRO7bs2f3%0AgTYXCAQC+8WegX5idansCZD47+dZjCytcJFaXT7+tcev/5UkCe/+pYusOCHL3ZI6ziIrCBlCHNVJ%0AUr+jfxqXvMr0d8bMHymzMxpER90qztWyr3doIhfH8tabjfLaicbCziX5I9oKxEaotJfZW1rIwuoQ%0AXcXsfEmtMIgKMbLMtYhhxekDmJL1U81aWWQu7X7RPr8KdaG6/mwwI/tPVQdE5CbgecB8ESl5q2wZ%0AsNUfthU4GegVkRIwDxibZoOqfhb4LMB5552nPT37fxMpB6ONY5UwNhMTxmZyjvXxqWtCIh2oWKII%0ALIm7Z8kzD0/d9HOikcX09FyYLXuSpgMm/TXObX86SWMD1dJSNm74AfOPf3p2LuRLojicQLT37GDx%0Akk2ZYKQJFOlD2VKYv+UzTZLIp9ObCBEhbvjEkKgGuBhYZIVK9/HZ1azJ42/tNDjt8k08TF6do7gI%0AZ+ZaNLlFtp6n803exEvnfi+rYpXOUkjT79saDVQM5619kJue83yE9ln93Ewna3GJiMz3rzuBlwKP%0AADcBr/WHvQX4gX/9Q/8ev/9GbZqAEQgEAkcODW9e7FlmedFJSmITdl95JUsfXcaZu84nAY7beS/z%0AtvpKH959JqmVpcrSfqUx/H2+vfRB4qRKo+ZLaLTVOO+536fTOOFwa4y567V17wVrMpFJhWyOF6dE%0AfLENgRhL29Mv5fLG2/22CDA0Gk72UotskYygpfamxS4HdSt9czoB6CqP0r6kjunO6zVak1pkkllk%0ApnMhJ8w5E4C7eT4PybO55TdflvV9rEXW1migJiLy8UWRvFDxbDAd1+IJwE0isga4F7heVX8M/A3w%0APhFZj4uBfcEf/wVgkd/+PuCDB7/bgUAgMDn9O0b44Sfvp1GfPIMurXVYGzYsqrkkj8r997Ns57k8%0AY9eFJLiMRvHicOfttwNeZACbJFzw8x/jJpU5kUvnoEWdw3R2DtFRcP11ZTUMXeZibpG5fjxtRxdi%0AwYpifMJHXSzRwtM4VVdgNLfI8FaT+vqHF5WfoL7kBMrFGpDax455Lk5W0rjpWgBWCskeatjS3uB9%0Ab34x5S5n1fWwD4Bfn/E8lBKq3lVJJw3aMWq9a9FQ8m5XMUdY9XtVXQOc22L7k7h42djtVeB1B6V3%0AgUDgKc+PfvQjnrlyJaeffjpiJv7urarcu7Gf5y5fgIiw48l9bHmkn+G9VRYc393ynP5rroG2JbBw%0AMbtLcyjTj6mXIU4wRIhaX5TXIt7auO3GG7jUmGyJFmyDyKedG5/pmE4gFh//KhVWeM6sGhXURr7K%0AfW6RRQLHGb/yc+bLUu44ZSm9S+fzSlVEDCL5umOpRVYWi5qItsbe7HrWGOLI0Hv8Kc7PCBRLb9is%0AmocQWcO/ndvPvfNWsKHHiVFcqHBvo07UCt994Sv5Hi/jfO6iZBOMjbHphGjyOXGzRajsEQgEjlhU%0AlVWrVvHdz/wnD91yw6TH/nrzAK+/6k4e3OoWrEyXUplgiTEAdnzs77Oivd9vi/hcpYOLH/4j1FrE%0ARpi06rtasAnWWko7NvH48QvcwplYsHEmKKlFktgYVJkz4lyMJouuCKn9oIh3LTZbZGKUk8qWRDSL%0AkY1Gwo9WLOUby7udV89E4BfgHEyUfX5CtkFRE1EurEGmErGvu5trLnsHd17w225smiyygpBhaJTr%0A/q2fftBk75RQC7vmL6ZPllCnjbLG1BoPMFy/ichbrfaJ5rlvh5ogZIFA4IglDa/XazWGpshuHq65%0AB++wryc4tNdZFJXROk/uHp7wvHrJWRwjqgwptDe6IY4RDIIhEQVVxCbU63VIYupRhJBQ6e4FG2eT%0AmlPLbNAocxOhZ9T1oVjDkTQzUIUuIwUhcb9MBCSCmjzZ484XPJ8zN9zsBBZAoswiW11JWDxwFh+n%0AC4NiJcrT6IHEGIY65wAwMM9VrS/sLgipoaRCIzPXfHHjgkWm0kZNylQ6XcytQhdlm1CxDxPbXqK0%0AookJFlkgEAgA+XIoiIxb42ssid8f+ySMgV2ulNOvVu/kZZ+4lcFKcwLCo3fvYPWz/pxG2SdM4Nx7%0Aou5aRkuImsy1iFqq1SqoW/RSVLGmjiYNl8QRHZfNF2sYYetvPIe9SxcA0BU32LXkXNrbRgpTuAyR%0A5sketmCRoeJjZO7Iyty57gzrkzRMhCAoQqxKWQwXUPIWmSEqXMVGEaPtLh0+nbDs+m+JNCHJYmRC%0ApEKcTZD2XyK0kEpvStxx9kXsPM7Fz0bozuJuQOZaTKR5nbJDTRCyQCBwxFIUMjuFkDWSMet7xe74%0AoUqDRqIM1+Om43dt2kf//DNpeIvMihMzUdA4xqjBqCHGPfTFJlQqFbdesjghQxSxMXHUTvvcN3H2%0A4ArXXd/npD11DZ7MQ2f9KfvmnJruxZ1uxllkYtTVdjS5azGNx2mS0HNyxcWgxC33UhwVg2V4znyQ%0ArnwMoxJVL2RtsRNCFcFgm5eBMa7YbzzWItNclFTK7J27KCtrNcIcygUhy1yLcXAtBgKBAJC7Fqdn%0Akblj40bCxjX3E/slVRIvaGmljqztxMWTUteixT26I6NokiDeIotVMPEw2ITKsCtXkXiLzKUeNvIU%0Adpa57mbJHl5Uca64ens3PS++CdM2gnv8mkKyhxetCDR1LaZd9vcuSYNyl/UWmUERslkAKEagZ7QC%0AktdVTExEtW2MkGEwWEokeWUPwCA0vIXW8GLV0IJrkTIdtSqJTxCp0E2bxiQdXTTmzM8sMluoLDIb%0ABCELBAJHLKkVpkxtkaUuxcEn1vKdKz5Edd8OADbX1jTtz9t29QGzzD9c2SgjFk1ijEYYDHF5Mf1z%0A5yFqGfF1l1KLTEXBxuztakftKJo+UtNLlVIhc0ISd3QgJ+yic9EToG5OWbE4L4AxNnctjl00M6m7%0Al+LS71VclqO7ZL5oZppcYjQhKZWoeyFr90JmMQiKUZtnLeIsv9jfQ1188eJCjKxEJ+21atbnYW+R%0AVU57JtWTz8B4q9hGs1trMQhZIBA4YknFK567kO2DLYr3bbwN0riMP7bhlzlp1N3vexvfREqD1KoJ%0A/TtGCm3nlenN7iq7dz8fBYw4i8xohKjhxbX3ceer3u1ci4/9yp2bxsikxh2nJqw7sYek/iCMXVKy%0A5F1tPmY02NXNXXe+npu1g7pvP58QncfI1DqRSueRiU+9NEniRDKzyPIrZqW0ROjyiS9lbRBHZerl%0AVMhcmr7NLDKbuzY9mSXmhaxRyFosSyft1WoWVxthTlOMLLUgrQkWWSAQCACFGJkxPN43ZqXkvRvg%0A6lfC478AIE5jZL7yRuIz6IxGYOr03r+bb1xxL3HDZ9alKesWou0V+vvOxwIlktwiU8NrdvRwbrwQ%0A0YTRR29xbYswp2svjY4BtG2Hc31qTPpIzVyLmUXmXH2jbR2A8HBtPqsGVtDofW7L9HtsGiPz9+ot%0ArLa4jlU3h0z8VVKLLFtuxggLh51gtWndWWReyDpiX5XfC1mkSZNFhihxKmRejGLJhSySTkAy16KV%0AiA7Nk2iuO9evYRaFrMVAIHCMUrOWSjK5i7BIsbqdFEu2A9RHmn6nrsNUyGxaSkoNIgmVfaMkDUsS%0ANy/LEqlCoqgtYRUiE2OTxE1cVqFsoYRB1DKa+NqGWYwMOuO03JM6v14RPyE6ESckjcgJmhFl7tBS%0AVEuZkGTVn6LUtZhbZFu6NgGuFFRqg6WuxVLmGvUpk8agPu7WhrPIGmVnEXZ4i0x97XxDwtwlu+jo%0A8LG/FhZaUrAyjbSTGJNnOgId5BbZvi533TiKsqSb2SAIWSAQOCTcNzjCJzbuaNr20fXb+KM1T067%0AjWJcLJUIbVh2f24NjZ1+bpif/JsKmU0TDooWmST073KLXdaq3r1WcC2iimqEAotkGzaxDCy5j+qC%0AhylboazGWWSpkInJVsTMKnx4999wR5xtMyZ1LToBi40XMpR9RICd0LVYzFrc3rkVRWmr14CIas8m%0AanM3uW2ZRZaXhYpL7tHuLLKCa9GPVWaRRTWi9gannLIagLrETSIFkBQsMiPtWDFZ1iLQ5FqM/Dpk%0AaiKiWVyGMghZIBA4JPxw1wCf3LSzadu2Wp3ttekXlG1K8PDPxWS4Tu2JQRo79vmDUldimqXoBMwm%0AMRLVObVrGEiy7MUf/Ptql+hRcC2SuAUvTaK8sevfSOIENTFqYvp0jxcySyV2lo01ed77ULaIpduw%0A6YSKX1UZjPGLdHohaxSErJ6tDD3WtWh9rcWsAD+RFapRlbb6PpQSu5/2TfpWfgOrStmfl8QFIfP+%0AxjJ1kqhMvd1fv9P33wuZwZIQZf2smfo4iyw2uZCJdGBN1JTpWC64Fo2mUxmCazEQCBwD1FVJxniX%0AGlZpzMDl1Oxa9KTZh17A0t+ZRZbGyOI6C8+8jteteIxnzN+Qlazat7tKXE8KFpki1llkib9KXHBj%0AbmALZRXEJuytL3ZtiyDWZQrevfj6tGMAjLa38enXvYsHT1qRCUTiBSzxcScnZIqVPGswz1pUVAUt%0AZC1GVnjclNg1UmWflLGlKjaqg0DZT1yO67mQJamQaYMkKlFrc9e3Ub4WmsESETsh80vTVKXR5EpM%0AaVfXtpE2t8RLYXyKQhb5Wo7pdWaLIGSBQOCQ0LCWeIxoNVTHbWvF4zuH2DtSb+1azIQsafqdziNL%0AvGtxuJ4vSv+bix/DFlS1XouzdozixdHQMK64cK3JK6ZOyNRmwmyNMBILW7u2YvFLtnghq3Q4q+fx%0ApctyIcvmdfkkEJQYXPp+tiedmKxg0xiZ32SFR7o7GZj3a1YtfC0a1VHjBKScZejnbcWRIJpQpkEc%0ARZlFpmk8zqffRyRNFllDkia3YUqb+jigtNOIoib3Y5lcyErpoqGhRFUgEDgWqKv6uVn5A7Zhlbqd%0AWsje+qV7+fTN61sKWWaRJalFNjZGli58CUnN1Rh85oLNmSsR4KrPfJbKiIuxRYlmbe5d9H4Aqu2F%0AEkuqtKkThjhd+VmEuoUdXTvGzfVqSzpcGSsRJHUtmg5QmwmX8YKWmFwxi65F0mVcChZZ5fiTGF72%0ACmxpqSuNFbn7zmJkhbaSyF2jjLPI6t4iS7MJsxgZFluwyOqMj5FBbnWJaaPW1tbkWiwVLLKSzes2%0AziZByAKBwCGhkVpIBd2ajkV24403MlipMVSNabUmb1bNPrPImosFN+r+oWsV8Q/o4zoHgdGsjZGh%0AChu2PApAlFlkYGUuCtQ6i9UslLK6eotaLKWvQt00Cqs/u32/tfXPOGtLHUqKEcu83hehpoP22mB2%0AjEEpkeWL+ObG1Fo08Ovf+C2+/po/JbJC0jWPxpwViJQzi0yQ3CIrJFckxiXnl2mQmChL9kgy16LJ%0AXItxU4ystWuxpAmRJjyNZ9LetbTJaiu6Fsupa3GS5XYOBUHIAoHAIWGfT7oopmE3dOoY2apVq2gk%0ACY1EJ7XINMljZMlQnSfu2equW0kXsdTigl6IqeSv1WSCePqmx+kY9SLniwTXO3OLzGLpsIJozEIz%0AnzmlBVmPGqaRpcirF6lIy8wbsRApc6pLOf7hP2FBx1w6anuz/hhRIhWS4rpgTRaZYFFufd4r2HrC%0AcpdZGRk06kQlwmZCZrJkj6J4qLi6i25CdETdp9+nllRW2SOzyLxbVOotLTJRS4kGDWNIsE3HlLSR%0AVdsvJc4w3fXEccxi9n0QskAgcGh40gtKMsa1OLZU1FistW4VYmvHlKVKA1Q+zpQJWUK8u0Jt1L2v%0Apwqlmrn2AJK4IGQYxC+ncsKubZg4PcdQI6LS3Zn3x1/3j3/nQ1zY/lucNf/5WStFISuW7+1oKIkY%0ASumcr6idjmpfVkbKoLjVWgquRQpCpjQJgbGCRiUQw0hHO2q8kIkQn3g3w4tXN1l3iLMgy9IgKQhZ%0AlliSVfaIm2JkI6bR0i2YuinrBqzYMVmLdSIvJVFiGP3RQm781Iu5995xzRwygpAFAoFDQmp5FV2J%0AI3GNumqTy3Dz5s1s3749e58kCVZdpY4miyybruUtMu9aHL5jC8N7NvLaF32Q+YuH+cJFL2agZ4Ev%0AL5+fr9YJa7fZw2+PXs9i7xKLrOYWhhq+xmt5ZPnK7LxUyPo659FOibJJlzXxQjam+gZAe12xYrAj%0AS92GqExHtT/rTypkrV2LFrGSJ38AXbUeInrc/XaW0aiBRi63srLiZwyc/EuqZ9zC4sUb8/EquBbT%0ACv+pa1F91mKefu/nwJVaf8kQzYUswRKPSfYQFTZsOJU197+IoU+cwnPfeDfnn9+yqUNCELJAIHBI%0AiDMhy7ftrbm5X8W42Re/+EWuuuqq7L211gmZta3T79PFNuMG1/Bq+kfqVAY30tW+jzlzK6gxDM2Z%0A51brkqJr0p13atuveMHcu9B5flXnopBZYSsnNt1HIrlV1yYRJZO6HSe2yNobSoLBJE5AIoRyPIJ4%0A8ax3tXH7C+ZTK+eCYNPyVj793hTG6PS+cynhMir3lTdn200EahqoJMTLfs3ixW6fcy0qZerExhSW%0AqsktMsESkTjXYpq1OEG2oROyOnUjNNDMalOF3odO5p77fpOvfOVPuO6mNzPvrzew/IKNLds5VMxu%0AieJAIPCUIRWrRsGqSpWPyBsAACAASURBVFRAnLVWQnzyhFKQKWeRIeMsstS1mGYfPjk0wqOsQM0I%0AL0wSiNwSKOCz89Q2WWRZK43H3W+NMOUKJ/ZUsBX/nd4Kx7GDnRyfHZ9aZBFQloiyFzJFiE0Dox3Z%0AkSnP2LyZ+1f0YLxrMRKI4iqCS2PvPXMZg4va6O1fmPdrTNZilg0JxJFSb3P9GOqqZ9tNCZe9aCxq%0ArDsXMtdiG/VMxGC8azEiISYijoRVJz+N5XubJ7Bn11GlRIO6UepGUIX66m7iTe38zyffCcBrXvM9%0AlnY9xk9+58WMPjl7VT0gCFkgEDhEpLGxesGqSq2O1Fp7aO17edrT1/H4Yy7upKrZROWGHSNkaTtp%0ANqR3LUZY1GcuGknT2ksuRlYQMoNfODNbasWw6Bk/49Tlt8OvzgOgrQFRGovz+poW403lKnctGlTi%0AfM0w8vtcPDDM//rqt9CXrsyurWIw3iJLvCVWsnl5p3SSsTEWawXIE05qpYhYnCBVuvNFM6MI8BYZ%0AkmT3q+KzFiUXvXS762la2cNZZL8oXcq9p5/Fvs5uWiGqtNGgaixPbjyVSv9Chj95CgB/8Bdf5oR6%0AwqKTNmMG+zBWaZRn19kXhCwQCBwSUiGr2vFCls4lq1a3EnWPsmOus0z2fGtd9kCPk4lci759m8eb%0A0LRgrndnRhFilfml4vnS9FutwbRViEq17Ji/vM2yq+dMOkvbsXtiakvnZRZZhz+vJLlF5i4p9B5/%0ACkv3lTLpSUodRAjV2D1iIwETV+gwsA+Iy36tr2Kauu+7GItaAZmb7RrtzF1+Q525kJlS6lqMwSRI%0AGkj0rsU2xggZaYFh4+N0bkL0HrMEgPauEVohqkTa4LFfLuWhqy8EYO4HNlE6rcoFC39FvHY5NQAR%0At+r02ALPh5ggZIFA4JCQRpbqBatqrEWmmjDY3c33z72Ic+58kkuf6M/smrGuxXRidZrskfhK7iUS%0ArBeyNOEu8e60npLNZo9l1lmaKagRIjZ/+ANdDaihlEho+DZTIetMhSx1LWbtlLjmsndw4s4dvP1m%0A3/dSJyaKwLp+LNn7MB0dbWzrmMMuhmj4+oyNQimnurSzgxPoFCdkagpC1p0/qkcKQhaVxAuZc6Pm%0AFplzLZakua6llVzI0hhZQsQ+5gHNVTpSVGHf6kXEO0us/9zpvOwPfsK9LzmD8pluZMu769SzRT0N%0ARrVgm84OIdkjEAgcEmxmkRWFzD1IGwUhK/llQG7ZO0RiLfc0nMvqbd+4gn033zy+4XQVYp9+X3Qt%0AikldixGQNMXIpPCwBWeRiXfHfaj0P3n7opRJspnXuUXmKBeFTJUXrHXbty9ZmjURR53EpRJYJ0Ad%0A8QhS7iZJXZ8lv2hlKbe0bpEX87d83K31pYI1c7J9o115nGuosyN7XSpHaBSjxt1rOh/MFdyytJFb%0Am1mfaY6ROSFzojkq+bQDVag90E3lhwtZ93cvYP2VF3Dmex5j5XkPZyIGUNJ6NkYYL2Q6uxZZELJA%0AIHBISCWkVnAtqk9+2LjFCUcqZG2VXzPUWIe1lk3WTTg+fk8v9R35MjC2YWnsGMliZU0xsporN1Wa%0A4xI54qgNiY6DQsZh4kUjdXsl9ZJ3x1leHd1e6KNLNZe0cog4MessuMtK0oYVIbLwjF4vjAU3YVzq%0AoBGVaCQlFEVMCa0PZ/G2lMaYBSjr0k49KmEs2Ci3yGrdTrzadZThjtwi89PDsJJ4Mctdi2NjZKKa%0A3Xuafj/WIqtFbU0CNvC+pzH8yVNY8e5VPP9T32XhS3dli2pmY+HyGF27UemwuBaDkAUCgf1GVRkd%0Aqo/bvmNkBzZ24pK6ERPVzPe3o+82AKyN/y977x1l2VWd+/7WWnvvc07l6pyDWlIro2QhkSzASCLY%0A4Gywec74OgdhGePne/Fl8IbHfRf7IgziAuYibBmbjEACZCEshJAQCq1WB7XUOYfqSifvvdda74+1%0AdjhVDUhC3X4DnTlGj+o6dXY8Vevb35zf/CYKzeDMp5lo34kxOnegl8YUvolA0Grx9s/9Cffd+yUA%0A4smT7hxEipi+x20TOJd2G60kqFxEo2QpZWWx2LqDK3ZXl3OneAMBverISKRYWwLBfMYzvOnlg9x/%0A5asxUlCNIVVF2u8rlw8wMaq4diSiOriSx7tNDssphFSQdjDYniboOJgvd9dCIq3oAbLxBWcDsJgT%0AtMKCkXUXZOwwzRnZ2TsaLNLDCCxRCcgGkvSUjMygqDOCtXBi67IeABu5aR8LbtnB0mv3s2jjEWIl%0AqAy6IZzC35+QLsYDqAki5Jm09PDRB7J+9KMfzzn2PXGSW//y27QbvWD2qR2fwqZukGUm9iibBRc1%0AshQlUrApxiZoa9B+WZJGo0tAtvzIfu4ZfJCtBx4BYH/kjvlIrU4t8YzK6+9T5aXqptg+Sy3K3RJr%0AnXLvoaEL+Zz4RRTF+xCWGl1ESVHYxlBD0FZwcEDyzSteyq51r+Oio9eSlljVw+dU+eQrhhlVgvXj%0AlwDQFB2kdK4cBkM7rOTvT9R8mUKqFMKCUUVqsV512yxkglZQAFky5BmWF3oIaZgauw4pQ2dRVap5%0ADSZpnto1JdViSkATx8Cefsc1NN63hmV//iQLbtlB7YYpwo1thHH1s1gIzj7/QQBqvvpY9lokyBjZ%0AmY0+kPWjH/14ztGc6aJTQ6fRKxLo6m6eRszEHmWHj9TXUKzVKDTCplhStNbYrDHYWpLUgLX81Be+%0AyILJabeNX/ybHkA6wlCUZNxrmct7uUam/P/FSYnVIIwkEYqOqPV4MlosB8U4EyON/LWGcqrFPYMZ%0AyBriaIDLjv4MZk56sOux6b6VYyRSkWIcI3O2wzQrJSBSp2BkUjlLKlG8b9rL2Rdxgraq5qIZGbn7%0AbqUDdSEsws8yE7jeryyGYpMLXSwCgUFazdTjS2jdXsjpR27ax/Lr9vfUwYRx6dZEQuo1gjmQ+WNI%0AP+9NWkt8CoA+ndEHsn704wUaR49+kUbjqWf8/uToUXb/9M+QHDuev2Zy4UXvM7i2OmdHiceSMiNL%0AspYwk3qxh1Medj3oCWuQWJpPPUWl26XW6bD6kLOxEt59InNgl4gCyEQGZH4hlWWxR6bok04ViMyt%0AljpBwZIQlhZjPL1yOn+pKQ01YPeQO+aCej2X/CdzhkjGSvDUsOTmy1Zw77mXkkbT7P3pW0gWdTFY%0A2lEZyOYv+PdFL+P+l7yTsqh8yvedLeIEAC1cnUyGDsCscqIOIbywPquRlYCsmpocAA0SYS1Pf+my%0AnjTi4g9upXbDFDXby7CF9hZVClKc8GSAFqGNcxFo6E2ipTWcGBqbd12nM34gkAkhVgshviGE2CaE%0A2CqE+GP/+ruEEIeEEJv8v9eVtvlLIcROIcQOIcT1p/MC+tGPfjzzuH+qztNNV0d6csd/5dDhTz7j%0AbbtP76S7fTvx7l35axmA6bRXxJCa1A8qKUx8p+//Vv7zDNx6GVlCx2aLoe8HM5pay5n9WiG45tg1%0ARMI17XZExtwEJkOyDMg82PU0RIteIHODNN37mmGNoqHZN2TLIrXYUlCzsGvIvX+s1fKjMelJLYKb%0Azpwd9ejoQpKBE+jBOq0lMbOR6ukdyxiZKNXj9qs1NIaWs7BZAN5UGKBsyhhT7ny9XVUQeKBSGSMz%0ABMJ5OM5NLQbW3UNrYWrTEg7efi7fft9P5nWw2g1TyPPc+6tmPpAFJKRC5ozsYjZxhX4oT9mGSfYQ%0AYnu8GM9EPBNGlgI3WmsvAK4Gfl8IcYH/2d9bay/1/+4E8D/7JeBC4Abgg0Kc4avqRz/6ccp4+44D%0AvH+/syGyNsaY7g/YogibxBwbGOen75nmRN072/t0kk56gSzWCQi34E1NTgIw+e935z/PGJk2CYoE%0ArMbalNjvRnnw00JSbXsBh5CsaK1goVnNMQwzPo0oEaRxtpRlNbIstVgAhPTwMrTkXI7b/+MYmX9/%0APRxCZYwtG3qpimuaCi01NLs8I7MqIH3xAVi+07mIzInsdBrVASbVDACPr1jJe1/2Mk4OjRb3wTOy%0AcuNySzi2tYSV+WvTQUSNNoO4dGcrB7JscrP/IgyhEOickZXsrIxg+vFF3H77m9l+47U8efNLeeVN%0An8rrYFkENiUsAau7jQ4UY0ISD2Qv5Zu8rfPBPC1b8aaa0ppTTpk+nfEDE5nW2iPAEf//uhBiO5Tu%0A8Px4I/Cv1tousEcIsRO4CnjgeTjffvSjHz9ExMbyrV0n+ciJlLPMswSyOGbX2BKeqhv2TtSp2B0Y%0A7ZR1cxlZYlKsB7KHvvIlfvfCPyMt9ZPFnkG1dYMAjcDVyLreF+rVXcmRpZdjZMyAnxWWTUCWCNq4%0AWhCAtBKt/cIpemtk5WbnDMgWrX8JRlSJ6JB6RjYbDBBkgg+/TerTkk8uXcOHzlvMZfsaTAy44yQq%0A4H+f98u8eOlOXvLE/Of0riqUiYlXDk4MOvf6eqWQzydBAWRdXA9X23/tVCKqtk1H1GirkMV2mkGc%0A80YTJwTJgSy7RuEqk1kfWUiS+yIe3DLCzo+dxfu5mnU3PcKKdfu4YOPDbOPcnn04qOpNFUtrUUZj%0AlSK2lfx9jjh7RqYtGI00tmda9ZmIZ1WRE0KsAy4DvgO8FPgDIcT/BTyMY21TOJB7sLTZQb4/8GEM%0A1OvP5kx644fZ9kc9+vfme8cL8d4kxjLbTnhiZpazlkPcjb/nfZj7+oG9h5henLKoe4LZ4x/nu3tu%0AgWnXD9ao2573t7opgggLtOOY2VlLOy4Wx9gI935rCKUFm2Jtgu7MQHWMZSPbePL8cxib3J4Pvcy2%0AFgg0mWeiYc2Kg2hH+nKBSRoqTi5+kBUiBR2ASvPUYiepMxRUGVRFjWw2GMpZiAo6CJmwce8gDMMT%0AK89y1zgQ0PGYlQYBDQaZqVTRav6i3S0Rkkbg9hv7Ole5LtYNnHy+Rpu67+Vqe0Z2siao0qbjgW3A%0AdhgQDshaZgTkfCBzqUXh5PDW8vTjF9La74Qc08DqG5/gHRv+mo9t/A0WcLwAb9yAzFSERDbJGXG+%0AX6OdL6SCmXQMQlxt04q8Y0wAMomRxqBkekb/vp4x/xNCDAGfBf7EWjsL3AJsAC7FMbb3PpsDCyHe%0AJoR4WAjx8MTEiWezaT/60Y/nGKl1jcpZM7Gx83vAvlfEbbeI1nQHm2x3+0tcqmseI7MpyrvCaylI%0AphokcVFz6hZ9uwAoNNbEjG27EwCrYpJQYITk5ELnw5iVwSSCFJBIBgenWbt6P63hLJXolZIVN0XZ%0ABB2Et4nK6mXtxK2wg4o8TXbQLODaI+75e+MF93L1Sz7DJR4ksnrboIHUs7VWFGCFpKki0lOkFo+H%0AxX2dqDomFoeZm0fx/syNvkYx9DNjZM1I5spAcECWpxZ907jyNbL7+HE+zO+xQ56HAo5tWcCJ29fw%0Anhs/mAs5XvnuJxh/zRE2bnwCk88jK4BsWLtzCEkI5gCZNIbIy+xn0oWAb4Q2gLCsP+th1rzqLgLd%0AQBnLgnBq3j05nfGMGJkQIsSB2G3W2s8BWGuPlX7+EeDL/ttDwOrS5qv8az1hrf0w8GGAK6+80g4P%0AP5fT743nYx8/qtG/N987Xkj3xmBdDcjPn5Ky+wOvP/u58vUWhUYq1yukfAopCk3PfqxM8yUyWpwy%0A9bXP0p0qFuVDR9cyPFy41SsBidWIuO3EA8Kw+MQhZNylOezmgxWmFS4RKZD5HK2DtcUMMI3NxR5Z%0AqlHnNlHZNXdTB8iDkpyRPZ0u46z2DuTotSxYcBiAFVcc5ci2Yl9aQuLBtFHNWgCqhdS/FA8MHAOc%0Acm+m4m5MN+hlZGFiSEKJtLqnRqZFZigcMFQCMlcjc2DTsiNYHeSM7LP8IsdZys4nzueKLSu4/4Mb%0AAfjDm/6a29b/CuHGNosOd5nI7LlKXotZDJkOU4y6ic9zGsGk0UTaA5lx1xWQYo1AqZRly3YSBAln%0ArX2I1963jsUX3M/w8Bvm3ZfTFc9EtSiAfwS2W2v/rvT68tLbfhrY4v9/O/BLQoiKEGI9cA7w0PN3%0Ayv3oRz+ea6Te0DX1jcbGPHNGphMPZFbnrhfWeDn3HEbWNUleJ1FDkLZmc39FgHrbLe7SJwzd0q3B%0AOKHByMgxzj/0AIumppBmTpoLp0CzVvGt5ZfTYIjt0vVAZanFDHyE1BgPZLmhrj/moITEg0YzdOm8%0AwWVPuO8bY4QDSc++tBSk/pqykSoNVaMTzecDM5ViBEsGXHHmr5gJPBIHUhXivH5XjkQFVEpeiVXb%0AokIHZVNmbY3USIIgxlo4tmkVrdsX8OjbX8dHvrmRS/70IS764Ne5/vrP5UKOAOY1RJeBLPIsPToF%0AIxPG5EDW8L6MGZCNjR0jCBLS1gCjq+qMz6YMqZPzrud0xjNhZC8F3go8IYTY5F97J/BmIcSluNT1%0AXuB3AKy1W4UQnwK24X7fft/aORKYfvSjH/8pkVqLgVx48WzEHiZ2C5myOu+hMn46si6NgT55qMHC%0AHec63TJAW3B0YiIHASh6wLJXpABsilJVxjCcf/59tKdjzLdEDmQZIwtUik5hZmCMB5ZfwWX2UoaE%0AS2VlQGYyobQwGBO6V4W/Vn/sASlJfRNUKxwAYRlcto0krjAxsZa16x5HCJ2fq5aQznn0b4ghTg7P%0An+E1Uy360jIFZWYQHOeMrAMMUrHdvH5XjliGBKSEtksiKtRoI4BBmkzZIZ7gEvZtPQezL+DEze5m%0Aj960h3ev+Gu+fPGrqDPc0xCtrDiFRVVxXD+3k5CYYI7NlDKa0DudNHz7Q0hKYj04JxHdIyuprdoF%0AQiFUypmMZ6Ja/Bbl8a1F3Pl9tnkP8J4f4rz60Y9+nIbQflikzhnZ9weyxCT87UPv5feWXYtOCiCz%0A1j3bWy0A21Mj2/nIcZY/eUkOZMFEly17tzJGkcRJhcRaS4ZtgbCApn7Z9bwhOYFUKYSALAFZpo6T%0AmhagpR+FQkQkM5Caz8iEZ2S6822sfVXufj+oJKlf2lpBDQsEtWnanWG6XcfQoqid17G0ED0+iQBd%0AUe2ZwJxFveTekSkjMyaWqgBlNIF376/QOTUjy4CMlIRKXker2SZ7HtvI146/sceN4+x12zh03nLG%0A48PeucPNG7vQbuaiozuZtW/IXVPcGBeL8r1wSlsq/hRC4nmqRWEMoWdkTQ9kASmxrz+maQUbV5GR%0AH116hoGs7+zRj36cwdBac+utt3LgwIH/lOOn1mKFKDGy759a3D27k28//nH41OvRs86JXlmTpxYL%0ARlYsxDox6BL7slZijelhM1ooTMnLMPOlv2/kAGbksKt9SesMdOcwMmkVCQbjgSwl5GrlxCcmY2QZ%0AtgiD1f4bmYKNcyCLhCDxKcJ2WHPDKIM2WockXbdYR2EzF3skyjGaiu303KP20HxG1qgU41AyMUhm%0ALpyowCn7/MNEhS7iFEBmhSAgJbDuPlVtk02brmL29qU8+lfX5SKOd3zwj6jdMMUVG78NwPFgQc64%0ABPBO/oYr0kfz1GJKUPJadMcNtaXiP8tQdOcxMmk0YeoZmRpE2cRtmzu0KGwSIQTISCPFmU3C9Qdr%0A9qMfZzDa7TZ79uzh0KFDrF69+gdv8DyG8fUxIXpTi8ePf5WRkUuoVlfM2yY1CRdXUr57+Rhm+jAg%0A59TI3PsyIKvffTeTX9iMXnhZvg9lBLuXTDKxeFH+mhayB0SDOTkfIQwoiZUqBzIrBMs4zlXJFHew%0ALmddCWGOcpnYIxxpUK3Wvdij4vdpAZOnFqUQuWqxHTrgkWGbNI5KjKyZM7Kut6Kq0qZLwbhap0gt%0AtqMqkTakomBk2VcrBKGM8zrU92Jk4IQ1ymi6mwd5cs+lfOD9/w8Aq/5wK60LAsKNbUbtBAAbeRKA%0Ao2JZPqYlv78yQRkHQr8q/s3dD2NRHnBCDZG3EItEF2WK63PvNbkFVT0cYgTX5J3hndEKEnefVZQw%0AlvaC/emOPiPrRz/OYJgcQE69cJ3OyO0QhUCXgGzL1j/m0OF/63lvmmju+djj1E90WOiLJ3Hg0nfK%0AauKuExB0OzHWamZPHASgs2MHyUy9h5EZIdm7pMPmtSXWhuQf7tmWf794dk4qS4BVrtY15BuSJhYt%0ApLl9P9tn6sToHBhiwnzysbUeNAiIojZCmtxFxM3B1IjcOLcQbbQDB2QqdIws9oxMVQqw7fh+sbIk%0AHqA1WLjU11INnvVG2hCY4jyTkkw/EjFVv++KODWQWQuTm5Yw86VlTP/ZOXz9/b/ATW9/B9f+3dcY%0AvG4yF3Hsx6UXV7OXqm1zkNV56jALFaQoC6kozkHYIrUYGkuUMbJTNEQrrQnSwuIrawMoMzISB35B%0AlHD1sTPbUtUHsn704wxGBmDl8SSnI6bv3MPU557ueS13nxcw0Zr05xNjbYo1Cd+crDOd+PTRZJeD%0A20/SOBhTyTAps/WzmqTjQK3VaGPip3j0jv9Ba3YGtMaIAF1aWY7H4xyrjvc0AidC8fW9n8+/f/HO%0AUwC7tFgklz+6CS0C3z0Gj02eJBG6SPkR0ZVZLtGn7whdelJo2sLXgaqagSVPIz0jS0ossGBkHXQa%0AopMIkwpEtRBLdHMgK3q+oBfIQm2IUrdNYBybytKXZY9FRZo3I1fnMLLyYMtv3fhzHHn/BYzctI/f%0A+4f/mzef2+GsBUO5AhJgP+sBGGWWS3mE+3glR1jZC2QqRVd7wcXVyLLUIlS0b6UgRpk5DxZWo3Rx%0AjsP4bufcaiyA2DEyWUnonGLO2umMPpD1ox9nME4XI0vjmE6zGDuSHG4QH+i1VtAlIGslXX8e7mvH%0AWt68eRefPOIBztO3VGsq2dDE1C2emdijM7kGoy3WtsEadh/ewabDj2Bl0MPItjTWMRUN56o9gOna%0AGBMDO/PvH90ouaB1VnGu3UGsUFihUEYzsegS5yyBc9a3dPLUYkpYqPGyeWQeyIQwaOOMcheeN83a%0AV34UG7j9xKW11jEyiwq7pDpCAWkryMekALmrx1xG1qwVQIZJiHQmoNAEumBkZTYUkBKK3tTiqSYz%0AX/Xnd3DezfdRu2GKc8/fggYqxhCXBCZ7Wc+grROQ8iv8HySGaTHeA47VaoP24k2Uo8zIImOJdImR%0Aze0j05q4PURk3e/LeMunU0uMTGSpxTChUZ0vgDmd0QeyfvTjDMbpArL7P/XPfPq//1XpQBare49R%0AMDKB8U/cGZB1jUs9NnI1Y8Ech7KWKC+aUGgau69h791/TfPEIHhmce9TX+exw9/FyF5G5hqcde69%0ACHBg0QaOLfrF/HsdWv7wyFvy75/+4v9i/8k3Y6RLVyXhYGEkbA2XBf9cpOwI2VI5nyYDudgjIciB%0AzOBEKSoyCGlAOXCKsz43m9IJa15xBzoNUdaQtAJExS30QVpMV54LZJ3RwjtRmZSKZ2TKpARGk2Tq%0AyhIjC0lyZ/rIdpncdOrJzBtes43Rcyb9cVscEFMctkd6plJPiCWM+prVONOMM1ncdx9RpTkvfSlL%0AjCzSEPkPrSy/V763rBL9GCeOr0f5PO3i6RXs+LcPFzUyoxCpY7UrLn6Yk0vPrPyiL/boRz/OYFib%0AAcjzC2TNqUnqJ4vUkTUWm/Y+VuffCigyR+4/s409AHQzgMsKamIzi0d8E3DXeRsqa0hml7n3JSrv%0AKXtw89e51IARAaYEZFUVg0xyaXwWSTCe/9+EULFRz8+bnQ3Iqqu9Kd1l5Oyfh+Z/oK1kodyVpxZj%0AQg6GK9nJ2WhdA1UwMoTFWEGPCC9w9z5zqB9hhulgHBn6AaDaTVfWicQO+nRbkpD6dF6VslN8Qjso%0AA5kh9IxMmpTAClJvTTWXkQUkdDcNsmfvhXzn5te7c7lpH8H6Tl7/UrHJVYs12jRJEHp+y0Qmviif%0AX2+NLJlfh7PFjLaKsaXUYpLdIpQxaKlQOgUEoda0gWoaO2DvYWQOyIKFB4gbo5zJ6DOyfvTjDMbp%0AYmQ6TUnjkpTeWJjjtqFLjMzGvaAxMfMIUAy/1F6htvXI7vw9iV/5pdWMc4Q3L/wjKqKB9YxsOqij%0ANBgZkJaMdCsyRZQZmWdWqRotnCYUKNu7HIUDxzm60ru86y7heOHSboXNa04JEQEpo0yTxmP+tRAp%0AU4SwdG3ANi7KtxWZiW8JyKyQ6AHfb5ZGKGswqczTl8O6uJ6sRhbYhIguCcW9VEbnNTJltGdkvm7n%0AgdxaqG8a58BXNzD9Z+fwnZtfz+U3/Xs+E2zuZOaMFdVo0bFpnrosxznsKJ2fB7K57hxzgExY6xSf%0AeNVi6hWfJUaWu6rozOHeHfueoXvyvYIDslAXKdZqfSN2Tp3tdEafkfWjH2cwni+xR7seM3WsxYqz%0A3cKt05Q0KYDMniK1ONt0HoMIsEml52fZsMTJ6Sne9a6PUD02zTA/Nc9xYnZwlAevew1/vPNvWWAO%0AsDLczA7PGMJEEhh8jazY5jfFHXxVHuBJLvEnF4OoglA07DAjzKIkBLZgbOHIIYyt5otvYGJsaWFO%0ACXJGluIah433qgBXKxNCIITl0yM/z2PhFfy9/V2WcNz1k+nCoT5LyyUDDpBSHaKsxqQC4wF52ARk%0A5rKDLQODENFFWUOHam4ZERhN1T8EBEZjhKAla3yC32BGDtPdNEi6r8K2910KOAb22nWfp70x5JBY%0AzNyQxjonFRxATSJyoCzHT1EIZyo46bvwze/5vr4PkFWMJUrn18gCD6LSGDA2b4ruipNooXMnZ6MD%0AFoUrmPX73qf28eIzOMqlz8j60Y8zGM+JkSVt2HNfz0tP/MdBvnRzUbw3aYI1Bu2bVjlFavGW//1h%0AwK091vQuMhmQHTt+HIB43DOhEpBZYZlYuJTpxYs5UHOLbt0sJquRRalkeUP4Glmx/zXiOIhiPpmw%0ABaOY9sa6SoC0xTYiaGNNhPKgIHWCKS3ECWFPH1lIQkKELi1pVgYILIfCVe6a8P1kGSPzzrhZWq42%0A6qZNZTUym8ocLAdKjGyw6QdJ0sV0FYksMzLDgD9npZ1q8Ui4gq/yenbc+aK8Bnb+Td/ide+7ldoN%0AU6zZuDMH4LkhbOszywAAIABJREFUDARWI6ymQhdrRQ8je7P9BO+xb2egpKSs5UA2tyY2F8hEfk8i%0AA2FaVi36bbLfU5MirCX0D2DCNDDCWTeDY2TDwVi+70dP9M44O93RB7J+9OMMxnMCsi2fg1t/EpoT%0A+UtJbEhjg7WW249P89SsY1tZerETdzBpL+vLxAoIwVzjhQzIsp6r7L09jMxaTO476OtmNsprZFEq%0AWFdJ58nvI5uSCooamSgUbdP4cSQCRCm1aFWMNYpV2jnRG9WlWXLUiE3Q00cWkNC1ztApC6Nc75jx%0Ay1w+skRpEhPT9at1BmTLFr3IXZsOUdZiUlFYXeni2EOzmblujJrzOQYmpZZmLFKjUp0rEct2Uquv%0Af4rl57u6ZIVufo5zQ2qXosx8FrEiZ0UA57OFdezp2eZUNTJ3/fNrZGfhlKNvPJoS+gcfl1r0tyrv%0AeNeOkaVZ/a+JFinZr5QxClmifydaq055Pacr+kDWj36cwXhOQNatAxbiZrEfnza0xvIfk7NM+L6u%0ANHZfJ9uTCF2IS4C8aRhRuKBnoT2QxX7xs1JghUbNYWS55F1mTcUqr5GFiYTAzmNki8zFvO3ob2MJ%0A3ABNWaQ1Z8hGgoAopRaFSrAm4BXpd9wtCGPuDbYRiohfXP8XTOore/rIQhPz9MH1uVMHuIZqgUXP%0AZTuBRtuEWPYysoZXLaZphEQzIpflx6jb6XzzQQ9kFdtFzmE9VdlmQLvJybNbxjh+1+p5SsTaDVOE%0AJFSkA8cKne8JZELDmvYhLsPVMK2VRGnByDY89jukD/9E7zl4IJuvUpzDyOrDrOQQXzrwPl55UntB%0AR29qMQdqaxCWnA0K3cBIjVSZeEkhSr9T7c7SU17P6Yp+jawf/TiDkQHLs6qRZSq10pN4pio0xhIb%0Ay4BfYDJGluFPvT2LDBRD0VAPI5sLZKlf7Dsm63qWdKon8nlh9cMXk9gI64EsB0VEiZFJhBYYoTAU%0Ai+3y9KdZ3gC4D2wKJfVellp0uFfyZxQJGIXy7EZpTdemDCsvx+fintRidbrJ4eNLsAtLt01KhLB5%0Ab1kOaFKTmoSucoA64is7jTCrX4ZIm7Cich6bpRulGJbSedW2+zwiG88DssFwGjs7Q+v2q3m8VAcr%0AKxHBNUSHwjt70EXEY9BbtnR311gum9nCOUscoIcm6kktjtaXMt1d0LPN3PaALOYC2ZCvk2YPEIEu%0AmOZ4kiCspeb7Da1xjCzQZUamESUgkwhIIghjqvRaXJ3u6ANZP/pxBuM5MTLtRRymBGQlmXxsLYO+%0AKJ8BWVZv+pv73gUVyXuvfW+eFjwVI8tScl1TZmCpG2cPxLMr0GaYbugWvzTblzN6AqDWrUAKXbOb%0Addu/ANf8BWH3SdxsXQip0kH3JLxmfGrxgiAkreazerEyRZgA42tT0jhGIMiaoKN8PEpKSCBS2t0K%0ARggiGxOLyKcWC0aWsU6ChNQmeY1sFMe2jlVCltmFaB2gjEGaan5fKiUFaBnIAutUiPHjg1gLR3av%0A5csfuA6Ai37zOyxZ2WHrtfOl6JmrPTggU+2lpwQytMxnvgEENmAgKc5lILVMGdvzaWaMLBa9O5wL%0AZKl2cnlh/ARsn7oNibmicZLfue8bfPNs5xpimMPITB0j0hzItAmQSNRXfo0lQytZGvbd7/vRjx/Z%0AeE5Alnog04UqMWNknWaCmEmQWnMyXMC3v/JPHJhsccATvsnmSR55cjG3fnsvYTcbdVJmVH7XWWpR%0AKMYWeGd+YXKxhzWKmlrErrXnAdAMskXS5oxsKAmZsVU66TbCpIEymkrrwfwYFVtzjMyHsDpnZJeM%0ANDnxiv9WnJBMsCbsAbK7z78SlbErYfI5YTEhgdSowGIlVKy/T1I4Zw+/zGVfhTQcjSzfWOyuIVMt%0A/uOiK3kv7ySDS6EjYi+tD8qMrOXuY2gSWpvH8kbmmRvP4ZEPXMcv3XQzC27ZwbqX7GJgRW/9Kgub%0AKA7vdYKIaim1ONcaSqYunZh/bxUjpTECAxrMHHJf9WKPWPS2WMwDMutYU8bIho0DwJAEaSVjnRbC%0AZxAOV4cRxrJm8hjrDj2CsB20THtSixJB3BFE3UWM2FOLV05X9BlZP/pxBuO5MbIstVgsptYD2eZ7%0ADrLxwcNM6wE+seoG/mUXvO4r29mZwscAnaQkR8a5O97Km+6/n0++9AafWoTG4UuIRo5w79Dl+SJ3%0AcHgx9fXAJFhhCrGHlYBiyfQUu4DEsxwnKHAr6WhsmZE1rK8nKZ0iTcLemuVELSCyNYQtGNlAOsNk%0AUMoFlsJKDTrAeiWdSlP+8FOfYHqpc9BPMT01skCmWJwis0aXOkNoJUAYtOhlZFalvO1V62iFnonQ%0AQFqDEZIJ4fa/Zfm5HBsdIfWi+7A0t010DPqxCod3b2DXB5zLf5Y+fKW9i2s33sk3xCsIdmmEni+V%0AByei0F2nDK3QJfH3fyA11KMCBKSWmBKQdVOQaUyYJggREFjQxvYs5Bkj64oKWx57LQRdLrr4nnlA%0A1s7EN37/K5t1ApuwmONgFdLoHMi2/dhirrnbsGx2kounvs6DZ4MR2jml4NzvJYJYd5AoBuyZ5Uh9%0AIOtHP85gPKc+smwx7GFkbj+dZkLY1iwURcG/3klpebRIk5RaDPXje3MGIwX8BBGHv/MbjKx7gFsv%0A+zmu5DtIrfml2z9K8+IaVTIg8+IPKwnbMVdv280Dl72E2GQzvdr5SBepwZQk9IFOuejpaf5pXcC3%0Al1QZbFehXDurT3NgfC0GgZyjsLNCQzfkyNYRHnjZDSw7sp+hmWlmxVKs0NQ23oEN/gvg6mwfGfgD%0A0kqIkYKK9wPUKquRZYzMLdwzkcxBDFxNaECnNIKIFgMY4LbLXgrAL1snsqjSyVOId29+BRMfOp8J%0Azmfd729l9iI3TiWwCWezPZfCB1pDeuoUmzKaZbMnuXhmG0tGjtKIZ4BhatpSdsiUSW9qMdaWeGIX%0AUdwl8N6VcxuPM/l9lyozk6uJhl1LxdyG6K4HsklhWQKsb0xzx8mfYWJhhLBOg5gpH42SWL+99ibM%0AWqY9NTKBIDZtpEip2TPrtdgHsn704wzGc0stejZg5os9dOpqF4oCJOLU5APur3qowecHA1Kr0b6m%0AZKTgchFQsQKbDGOFJLUB1W6blccOMLVqlX9f19k84eaDCSPRfiaX9eAwHBzLj4umR31X2T7Jslk4%0AtqZDW9UYxTGyLC45Ztm5YJBjdhnLOdJzyVZoEAFGhRxeNcrhVRdz0UOPo4SiM7KX2srHUdoBRiIq%0A7AguYGTgCEYWqTWE9anFXrHHN8fW9hwrJMmFMFZIukGRktvKRVgLUzvGaW12Evp/4hxed9MnOHfh%0AXh4462raC5cgrOWPDn2Ii1feD8D57adZOjvJ5CmmR4NjZGPtJm/52uNcOP4B9CXunGtzcE+lqoeR%0AYRThzDTVbptIOGssMwfI8hoZbtBlZcaZMc9lZFHoUqpdmflMdVH+90pYhcAiy95eXtiSSHeSRmhk%0A1nDmp3B3TRslOn0g60c/fpTjOXkt6lPUyMqeiBbcn7JbYBJdANma4ysYW13DyibNWpHGk8DVA1V2%0Ad90iF3YEQeYYkXgGE7QJvMEuUgMK7c1qM/WiKNXIjBakZKpGSXisyZKBc9kcNInlOIoK2CJFt6ru%0A1IK72TAPyLAGKxSzw4XbxcmlCxk0KhcnJHNrQDZAC6hYt5BrJRHS5KCbAdmmwWWMt7tM1VyNLCSh%0AqYqFtxtGLGq3OFEd4DuP/zjpvgr/XlIg/vG2T/Hj13+I+vFz+I69CgBlLSOtNpG/83944lY2N69k%0AZvDUnoPSGJaYEZbbAaSJSKW7LzXfyBfZLrGooLTqYWTWBiAkUdylFmS/A72/S5lq0Q3/tFRmzsYa%0AhZS9gDccOUVmV2WMup0DGUYirc1Ti+41//DUw8h8DVV7INNthGgzYIdPed2nK/pij368IGOmdera%0AxfMd3f2z6EYZgJ4dIzsZp7w/uNBh1ank99op1qLm4fxnU7P7qeJ6zjoLf5nr6sv48b13sXvda/P3%0AKCkIhCWTymkbEGT7T7ORKClhkHCcpfzxBb/FroUjRR+ZELRORF4t54EsCDm5wLG5Ry96MSev3eBe%0Al5JYCQQVhE1414f/nj+97aMs6dQJbZc9nD3vurP7s2v1BpKsFhZGSKHymk7ZhBdgTLZcalF0/HHn%0ACloUBsHW6jIuOTqZvx5Q3FdrYde+9TQ3jfa40b/mtz6X94CtWHYMYyRChwh/nsJa4k5hHizyycun%0A/j1brAf4qfjHGFSuTpY1kFc9I8v9HNMoHxbqbzIWwUC7wYI4Uwz2AlQlTy1WXN3QhBz6j7czdPK8%0Anvd1RaZAzdw65jIyeoBMZMrYEiMTOZvzA0pNjBBtamdY7NEHsn684GLTgWkue/ddHJxu/eA3/5Ax%0A8bEtNO4vQObZAtnXTs7wnoFr2FtdiU0Tkm42ZsWrFnftBWDVzmLC8x91b+W94f8C3B943PgSAElY%0AyLFDIUCI3GsvJUBYS6oChAcy0Z0gpMWjXAnAd89eXrhpNEMef2Al2489gTUONNurzubE2o0kYYX6%0A4Ci6FmEhr1ElKkLYhGs2P8RPfevrBKSsZj/7KVJ9Y+OHGRiYQhinHHz3r/46m1edDRaSKESWwCuh%0AN311werHAah4ENBqPpAdZhV1VeXc4yfz1yW2ZxbYl2/5Wfb+1YV5E/PiD2zlsmsfzPvAumFIklQQ%0A6UCeKpXWorqFm7/KUrJzPufQM9LQ1xJrgWMumYq06jOvRZ0txJRHCXhG9pr7bue/bXGApb8HI0tE%0A5A0XoTVxNkHa29v1CBv9sd2Dlu0BMgnY3tqlcdOvs9SiFikyyFSt7nNpmy6IFsNnGFr6QNaPF1wc%0AnelgLJxszh+H8XzE8Q89zuzd+wCwXY2Ni7rQPLFHZxY+/gaY3D1vPwDtTNQhI55+Em79y/vRicnT%0ASd1DDiQbUZFmW2RnWSSmsVikAKOPOXspVZpQLByPavnqwklbY3J8MZvPu4KBGX9frKZm0gIwbI1t%0AZ7/Rnb9VTNcqjIZL+MnVv0UoB7E+7bhn9bkYX4+ziHyR7qqIwBgmF7gF38qERZxgkiLlefHFX+eK%0AK7/MUHctZ9ckzVqNdhgRxRXSMHSMzINEInqBzPhR1lWRpRbntxjswLGSs06cZHnjONbCpk1X9Q6z%0AfOu9LH//9pyB1c5tUFEle6wwYMuWVxPvfWleQ5LWojsj4NsFhNREUYuzrt7acw5Z75jvvWbI+xNm%0AivoXH014rb4jB6NIqx75PSZAIhhuzrK8kzXXZ6zI3fNqT0O0Z+6A0r3LfVP6PjKfFhSmU6QWfY2s%0AJ7XYbFDb/xSp8oxMlgRLnpF1bEw1+CSHL/l/OZPRB7J+vOAiNdncqdMzZiI92SY92XFqMturKpvH%0AyKb2wN774NCjp9xXx2/blRGNOnRbKY16i45vys3YzmxYjNAIjSYiQeP/wD0LSGXBZsLuLB/cELFt%0AgXtKnxQBVkhatUGqrS7Llj1NUEkBSeyBzFCjIZymLhEBcaAYjRYxEIwwEIznJrVX6zW5NN5IkZ9j%0AMxCMdGs8doWrKyE1Y0zlvWTlUARUIp/ilJKwK0miACWUE4LgGFlki7Rtk0LO7q53LpBJTrIYaTUi%0AneXKr2znDV/8Cm+/8ZM03reGn7/pAyy4ZQcrXnEAcX6HsQ3N/N5HQQEOaaRoNccJk9Hcwklai02q%0AhLddTlRfhRQpQ0Mn8wnMWWSN6KEHvMFgFG1SOh6TN0xrfiX91yLdmehesYdVzMHn/HdJavcwUykp%0AYm2JUQnbu2FNONY3WF+FsQaRHO9hZEp2e1OLVhO06hjRWysDODde418TIA/Rkfs5k9EXe/TjBRcZ%0AgKXPRnDxbEJbDj+5nUP37GWcgfIUy/lAZvxikHbm7gWATsa8ZOEE/+ijj3Hs6CQBw1j/LDobDfKn%0AVLkcRUhKJFLqeOsnmxXni7rF4LEn+MoVd7Fy8ArgcowHuTQIGVxRZ8O5mzk+cDZCJvm8rSCdJY2O%0AA0vZNrKRFwX3UfOpvoFwjFCEdIFL1Co+qZzBsREyr1XNBoLl2hJXfIpTpIwzS1sM0rEVqhQM2cgu%0AhF44Qkic7iUdXIgUFitdL1osKoyZmbzxt8kgUKgWU9n7nJ7agN2Pb8SYiC8+eSlfuOsnAfjzm97O%0AunU7OWfdDu6PXkLrUAUtBSsbMU+NVEAIqkGRhk5CAViUIbeoktaiEOy3i1mfziBkE2MCruC7vNV+%0AjKN2Gf8uX0dmw+VtHRFC0NEtjJ8irSxgVe6o0kpgoMSkrQmpyhaNMhkyWRozAtqIRBUruyh+9zIC%0AVTVd/uvju/nope73Ya0J+Pzs47wlPkRgCkYmK3GPajF7UNEyA7LiJGp6jf+sJBbBHMw87dEHsn68%0A4CL1f6yni5HZ1NKqzzC5Yw/jXJk3L8MpVIt6PpCZWCOjzPuwALIgcU/pnVYnU0JjfS/QbGWI3/KA%0AM4mmQsxJLEWCzzGbLAZndhG1H2WmtggHZG4hTYKQoWV+2rCpIcJ6nlpUaYypun3UwyHqI6MMeSC7%0AauGrmAq2cIJZYqExPs2ohSz6uJQi0pYkDJl5Y8rySz/LPq4AnAv+Mo7m5ycHJrBdke9DpKlPXRqa%0AyvIHfNRdh20yjVMGFozM14gI3MLq+7++u/eV3H3zrwDwBS7m13/xX7jyxz/Fxo1PuOPUhxgUmkbF%0ApdxWNhMHZEClBGQ6cPdzx+QDSOv694S1SAupTZEmRPr0m8RyA3fwGfsW/0m4CEtjdLq6yejMCTq1%0AJQzEFmEKIJN2bmoxpCqb1D1oA2hrsNoxMg2YVPBm+wnO5ikmeHFxT/3vTIBhrf0Mljfnx5jUTWx7%0AqoeRzRd7+N9dCVZEmBKQfdlu5rFDh9yDCzIzzzxj0U8t9uMFF6lnOfo0MTJrDBKBjn166BSMTOsU%0Aay16doY9dy2iu9/Jz9tPTnLwxi+w6w1vIp2ayoGsknawB1z6MU117jRuM3f2Sim16JwIScie/z1w%0Aq4KRNYcPo5XJ00PSqxfTIKI61vDHiWiHImdkqbLMjDiDWiMlcRSiPJBVVQ1FZuKb5jJ9I0XeiA0Q%0AaYEOAprXG8Jqg3GmAJii1/g2GJwgDjIgI3fIsEpysBoyLVydbbA0hytjZFlqMbEhD2+6Jq9/ffXm%0AX+HCm+7l/H+4l9/+7Q/zpiu25iAGYFPJYJLmQLa8XqQtI+k9LI1BOB0EiW7lqcUMyLRNECZECI2U%0ARert0mQLAJd7F/sykHV0i/W7/5Wfu3crI7EFG+RApozoEXtcXrsdJUx+fwGM1aAzRgY6tbyBL3Je%0A5+meeypyIEupiYmi588qZmwbm8YMNVJqjYiwvQTruFVpD56JSYtSg/kYHIAnlzzAsaElPD1yDntZ%0Ahe0DWT/6cXoj8cCSmOeHkd269VY+/dSnixe0RVj5fYFs6uhRHr3zi8SHjtCZjOjscaKNzo5J9MxB%0A4p07SPbvz2tk7cYGNk+8GB3vJE00OUR5kGiEhfQ7sikRCTEgsxqNpWdxSRI/v8w/VQferTwJAmpj%0Arg5mVEonlDkj27NslK5f5I0QxIHKgQxAeeaQCJ2nKo2QPb6O4ZxnhzEPZNlcsiyCoQlaKhP3pwjP%0AXLVSTJUsnMKSdL7JkDPu3bSWzmODbLr9pbzzxk/k6sO3fvB/sPD6Qyw+9wirV+9ldHC255hWSwaT%0AhKa/xiWNoi4WZEBWUGGwpiT2cI3p2qYOyKRGqoKxbNBHuc3+LOfjAC3UxTV0dQthE0ZbDQceRuW1%0AtUCLHkYWiQQpLGlQAjLXiZ7XyLS2HP3sMsTTK7BiPqNSVlOxcZ6WFtYPbgMGOoarH5lmXN+JFq05%0ANbKMkVkWDF/MfQsuQ3sByYnhfewbq7F57FLu5FVnHFn6QNaPF1xkcuX0eQKyO3bfwV177wLIBR4C%0AQZrExWs+MiALVYWnv/ltbNtLqDuzPPLoW+gcmsjrZsd2H6N92+e4akeLZryYON5F0rydxw8+ko+Y%0Az1KLM0OFYCJCEQlNjEaS4E5I9ACKzRuX3fm0/LqaVkKiqh8Fo1JCmebGuakqLWZCkgRBL5CdgpFJ%0AVE9KUxmNKM04G8f1c3UOva7nnga1GZqZ/ZEQiDQDMslECcjaJYf3uhmi/sEV/NONNzFz4zl86+Y3%0A8bs3/U2uPlyy8RBNBhmgyTlLtpGed2fPMbWViLRFs+JAPYqLdG82ckX6z9KSsbASIzOW1HhGplJU%0AiZFZ48AxY1qh7mVkCFdzcvstMbI5QBZajcS1SWTx4qf2OQmqVWAkVgtkU2J1CGWxh8keWjShTZhh%0AFG1DptoL3DQe/1YpWoyG/wyCnhpZ7gwjLEooGsuX8I17f4EtDw0jrUShcwZ3pmtkfSDrxwsuMgB7%0AvlKLqU2JvetGd6+rLwkkOvEL2SmATMmIhWYZttuhG4b81eqXcGB6K+10T143e/ThTZy95zDXb+rQ%0ATcfAOvZxcvYEAkEkoF51ADZdArKDXoo/mcbEmRAAcrUZQLDwas5ur8Z426KsRpaWLJWkTAhlQhtv%0AhSRFvlBpKUnDACXnA1lMShq6c1jGwh4AVcYQRgXTGaCJ0inHggKQdBqgKnVmAnfuWlVzoYJWggnv%0Ak/jz5pO8Rt+d94BNfnQt7c8u4dq3fo6lH3iC13/wo1xz/dfz/q8URYtBBmkzqsqOhi7aQYRKOznL%0AVaW6ZeSdN7KF3WLBmFJq0SCsoaMbtLpNkElu75V/ABTN11EpXdjVLSpoTAZkpRrZ3NRiYDVKWHSJ%0AkQVJjErxxSuF0YJQZq7/xWcee0BUpEQmYUaM8+jOj/D5mTUIYWHOc51F9DCy7H9G+snbC6tcHyku%0AF0e4cOoc6nYo//2omDMLLT9Q7CGEWA18AliKu5YPW2vfJ4RYAPwbsA7YC/yCtXZKCCGA9wGvA1rA%0Ar1lrT60t7kc//hMiyVSLz5PYI9EJsU89TX3W1SUkEu0tn8qzF21pIRQGTLfDU6vX8fk1L2Vh8ihf%0AnB3iu7/wct578A669el8CKUmQFYa0HHpJqzkrIrkYFyhYXpdLt61bJyvHYJNnQ4L08wqSPQAWXXp%0Aa3jd9DgHxr1M2i/eaVgGspRAJrQ8kM0kCUP+MEa41azMyDKpdyJ0vp8FdqyYgwYERlOJirqWAAaT%0ADjujYtHvtMaJKg2msqbimqY2FNMEEiWYCEMqpsXaTQfYal5E65DzQAQYfOsRrv+1z7DP/D5jciJn%0Ak9k9bDHAIE1EZb5K1BhFJS3qYkES8+723zLVqhAtcK+rUmYRW3gROqsui8VyrHmABTLNBR/u/Rkb%0A8oys5DnZNU0q1paArJeR6ZJLhrIaKQxpyVILk4KBp4KdrLAKawSB0D2+l+3a0dw+LCBlUTKFsgmP%0AzT7Cg+pc3lwSbpTje6kWszOq0OGadod9s5dx6OjDTIk2L7vmCTr6zOoInwlspsCN1toLgKuB3xdC%0AXAC8A/i6tfYc4Ov+e4DXAuf4f28Dbnnez7of/fghImNiz5f8PjUpsfFpRN/8LIWiOeXqP6eU32M5%0APNjFdrvsWb4agCemL+QbDclkKnn4nLMZeewe8EtGsHQ/G3/2M8jAUE384izSfExlebGrGT/5V6RQ%0AMoot9xRpqaiYiFj0WgklZUamNBWZ0MalxVJ1sqRckyAkSgRsGZX85lU1On41iUlJMmd2oeYxskql%0A11FlpNNkKio8CbvNhQRRi5nAC1EGumx47XZku8mxasKTO5ahbx/mz9/+L3z8pr+g8b41rLvpERbc%0AsoOhXz+GmFmEMpaEkG4JyFJCOmKAQRqI2nwgs0ZRTQogC9OUjclh1rMb5W24stSiERZhDbLEyMg+%0AWy0RyrBKlHqp/INOBlCBiDFdx947ukUFg5Yp1rqaVf4+LbGlPF1oNQsrLSYWLC32bVKEho4CawVG%0ASwKZuf4LXjsqaQ/vJPXpTIVmUTLDGx/5FEsndtD9iRV0xgepD67qvR9CsGbyKAu9J2Z2rUbaHDhG%0AvVd/LRnkyr3f5eWHNlERbcz/31KL1tojGaOy1taB7cBK4I3Arf5ttwJv8v9/I/AJ6+JBYEwIsfx5%0AP/N+9OM5xlxGtnfzBB/4L/fQbT+3qbaJSVxq8b6/w/q6ihSSxpSzQdL1U3gtYjkx2MB2u3R8X1VX%0A+/SatqyYaTtfQ894RKWNClNUpAl1gLCSA5UDNIVvjC79KddMldmhgMGlm8h9EKUby5Kfh1Qsai9D%0AJaUFEfIn/RYDvHvhO9mn1uepxdDUitSiEFghkCJg24ji8fGA2cid61E53dsQPadGFkW9QLawOc2J%0AgfF88GXcXIgQUK9kKcEAERgObB3n3scu477/+hIO3Xwxf37T2/nAB97E//yfb+V11386TyGaHVeh%0AjCYlICmNXa57ef6AaCCr811djJE9QBalCUJHhEE3F18UQj2fWizVyJRvRLZagIRB2cj3lTScOfN5%0AzTqX24dYE09hZh3QdT2QZYwMoQlIHVAisNbm6cXQply7dA9fefXP5vu2JgENsQShQRtFoJzrf4gm%0AEorrkis5mXhVZ+I+p2/qgCGfNVBScXj5y3ruhwUG4y5nHXOAW6RVC3V95Oe0TVUaJIFkrOla16x8%0AfrIdzzSeFf8TQqwDLgO+Ayy11maW1UdxqUdwIHegtNlB/9oce+sijIH6/JT1M44fZtsf9ejfm/nR%0AarvFp9m21OvwnS/vBeDgziZL1p3arfz7RaJTBDHm0duwycWA8ua2HjBnm9RnDaJ1gnbTLRwGA1LQ%0AbXToRB7IusOooSchfjGdMERLgciSOL4JSCiL0m5SVCzjvEBPmZHpKrvWDXBp+7MEdz7Bw6vdQltW%0AsBkZsKS1goVt0fuHGblU5ASLOakWccCuzVOLGzpLadSKRueMkcUep7pKQAIzspWzMFPqIwPPyAbm%0AAFljBi0DjtgVrOIgzboTWzQrXVf7Mku4/am38NE73gnAyhu3sWHDFq7f+HkAGo1xjpTk+1ZbpDHz%0AGFmdEQCKUZBVAAAgAElEQVQGZB1Rnc/IRGx7gCxIE9AVwkoJyPwtFIDUJhd7BEbSnTjGok4LqwVC%0AUUY90ngRG+/6OO2R3dx49X9nyWMXkzx5kukoZDY5Sc0aWhmQSc04kwylTYQVWAzGSKQ0eUqy3NLw%0A8Ve+lktGP01iBDIxHApX8POLn+BhVuWWWAvsILNe5FRrO0CL19RYtXs/b/zqbZxzooMdrfXcD5s3%0Ab3jbLX+ttsTIaqYDEr5x/uf52U0xq09YpqwzQT6Ta88zBjIhxBDwWeBPrLWzoqyAstYKIZ4VBAsh%0A3oZLPbJ69Zpns2k/+vFDRZoBTGbt42Xec8dh/KCQJ58Ea0htitDCjVmx2XgTmafyViavJ/nqWwh2%0Afolk+noYWI3FEtqAdtLmgfPck7uYbTKw+uNUj0hadpJGJQIRMKpgLByiSRWhLNK4p15NIcOXgLEW%0AKQQ1W0ErgQpiRmd3AeswUmJKqcUjG/+NkYMLEFzcc02JV8M1zSAox8w6WWpRghJFatEKiZIhiX88%0A7yiZ2/hm4GXnyO8Do4nmpBYX1d0T/z7WsSw9RtwcYNOmq9iybS3T/3gO08At/Bg3vOpjrFufcsdr%0AX8R68VS+/TjVHn/BumqjjCUl7KmRNXAgPUCzcG0vheqYnhpZmCaQVgmjDiJPLfrPHkEokjzdptIQ%0AGb6GFe2HOJp5GgalYyh3frXZs1j3lVuoHH0H9ekm23b9M3p8mKOsYMg7lliZcj13smJ3E5W+DIvN%0AlYuBd2kpM/ClJ49x20xEbUbwoiHL4WQZ315SZTdrC29HBLFPUYYekOLhEWygOHfvdtTA2nn3I5vR%0Alknz64MjDHRaaEk+cLVi3QNBJxJ0Q5AW1IyglZ7ZGtkzOpoQIsSB2G3W2s/5l48JIZZba4/41OFx%0A//ohYHVp81X+tZ6w1n4Y+DDAlVdeaYefh/E1z8c+flTjhXxvpo8dZXTJUrKHL+kfq1VoGR6G0Hv6%0AVSv22d2nL7wT0i5plGClQZoCyKRQWRsyAOG2fwHAtqYdkAkIjOLv1mzg0OBO1jc0nzh8EX8UrWFv%0A6moSjWrEibERvvZjQ7xans/7eSt/Gr2HwVYHIYWbB1UCMk2KJKSmKxgpsNXCVd1ADyNrjRzAjM0i%0A4it7Lqnj04B1PQoKphgv5nkpkS9gWkjMwDBfGN7OjFoKVIiVyIEs22Z+atEQBL1pvdFWA6E1D2y+%0AljCWPHL/tXz2LlepGLlpH5V1DbQICFsNVs00iWWFUTudbx8kw8UwTWCoNY3UrkaWuX0AzHoHkAF6%0AgVRrhVKasBlTLYs90pjpbsSAF20Ia3KSJRG8bN1uvutBQRmFNCkKi/VAZkpAlnQLY+TEdKnKAaxu%0AI3OGF2FE6hlZSkBKFGs27PoiJxafmwNZBkyUHg6wCS+9Yy0vf/IQemyEz131BnbJfVwQTrMYd5/u%0ApUXH95mFvr0jrl0K4mvZTuY0P5cYmQfAu1/+kyw4/lnicF8u9ojyadyKrv/wx/45YP2H3nVG15xn%0AoloUwD8C2621f1f60e3ArwJ/679+sfT6Hwgh/hV4MTBTSkH2ox9nNI7ufIrb/urPePVv/h6XXud6%0AlTJnj+yr9F525hmoGD963272TDS5+qyFXD05yeKKJg1SjDU8tiGhO3wPq/ZchxQSrEUQ9+6g1JQc%0AmZDPrHwJL396mGTcLQhj6QjKT4Luhoo7XnIeRxZHVBpr6IgBkqEx1u/Yx9GzFCkp0sD/x957h0l2%0Alee+v7XWDpW6Ok1PntHMaIJGM5IG5QAIRBAgTDQIcw4YjOHaBhwIsi0f3+ME1zY++IJtwBgwlk0w%0AJhkJTBIgggDFkUbSaLIm9nT3dKjuijusdf5Ya++qmhGGey2QrdPf8+hpTcW9d1Wtd73f937vZ4xG%0AOXskX/hU05BUgQnIi+5K6z7VYqpSkDFh0j+cMpYSbSR1bdNwMyzpPkeCyABKCNKiTTk+7E8AQ7Sl%0AzI2TdD63rD+16Kdpf3+VgSMHz8KcHODLH3gtX+a1ALzlrb/DHesvYd+5dqaZJKb5cBldt59ZhW7e%0AamDiEtpzA7ABwjhC07Q9XXgcZCPluA0yZUF2GVlvaG2BLGy0Kcj+1GIUBWSt5oIU1aNiGAiaKCf+%0AKNeneNJ972V+DLQTVRjfcJQ1/H36al490c06JToCzznP5w3VyvaRGcvIANLUp9ieyVOLYGtkp4cx%0AEYVYUeooFiJFon1qpojyZvGJeffYN7htagurzZh7DVc3VUPdYZvC9PkyQncTlGlN2sPDHPZKFJqW%0AkQlt8DKDZuVT67pmsW3NFWcc508zfhJGdhXwKmCXEGKnu+1GLIB9SgjxOuAw8HJ335ew0vv9WPn9%0Aax/TI16Mxfj/EKeO2nEqJ/fvgQzI8j4yt4j8BKnF78wssKfZ5oeHZtg3scCRmSab5+uMDQtiHSOE%0AYGZQcIqjrD4ESeUkqhAD/bUY08NOPOMxOn+ccyaOM6XWAGV8oxCuXyyVksiNJondgqODgIerw9xa%0A7vA8keK17yHp7EGWf8E6PACBcYws7A5sBBiRe8EBk0aBSjCyH8gAIgIa2jKZ6Z4RK4kUXSCTMrfH%0ASp3yMeoxt83Aa0E3MGJpfnuQGqRI2LnzUgtiR87mppt+CYBNb/8Brx/7ACd3XsrqVTXu29wPOK1C%0AmYGV1hmjl4EJ7RHPLgfg3PFDpBI8rYkI2Ms5rK+f4vDAIAsutVjm9Dl09hqHjYiwGOXHiU4R7S5w%0ACZOgemTl+4sr8xpZpXGKUmuSlilgnGhHe4aIkD1yO2kP8MYmQrjm4kxAoYyHlilzqWHUNV+nqY/U%0AGi10Plzz0YAs6y9Uws+/XzNuQrMnYiLVoD0cErmNmtfzGkp1wet0oaHJb3GsX5IzwUEWGGxqpMiG%0AbfocHbNmygCiXOFnGT8WyIwx3+XMc8ziGY/yeAO88T94XIuxGI9JJM5oV/X0R2VqxcyiSrkFOE26%0AP+qD99zJg9/6Oj/3lt8F4GX3HWB0PuXpMzGdRNNJNJ6JMXFqkzJuQZrRdkE9efFfs3RIoE/2A1kU%0AdI/DNx5BZJWNpdiJBvAwosOnnjaOLPwyrYp9/Ixzs4jDAt9as51l4S46IuXo0gDZGeyTHxfSIqlj%0AfqZg/148ei1He8alpEiQMansn+kF0CGgYexCNIUFIWG0m0PVZWRGShYKpZx9RT3zRbJJ0nO6u4Ab%0AA+kDZ/GV/S/iAx/4H/ntL3zh5zh42Rjq0hrrZg8QjC9ntraM+fYoPZlBOsMFylU73yvsAzLFuqlT%0APOeBH7B22hoPe6lhlhFmxBKeVL+XYwMVUje/rHgaI8siaCWogsFPYgrGQ5PSMyUGYVKU7i6Zkq6z%0Ah3KN5yvbNY4njpp4xtboZJC3SYBNLXbExcDhHMgqyQBtL2AyMQyKFgpIUzvs1KAxOquRPdpmK7ZO%0ALaKbxq27uqZnQJMQbxmh82DWjN0Lhm5WHApB/2ub05d9k+aOMFfwfbZ/+dUwYl9TKo8jYz2gX+wX%0Ajvy0Y9H9fjGe0JE+CpDFp/WRZYwsjbtNoUcevJ+9P/wexhj2zlphwZMfarFuPOb7Y5oo0SgTY+IO%0Anq7m499nXfpGBwuooExiuhJsgHap+wP3jMeOg1MAjDXcgmgUkhZr0rVsO3ySv11nUzRz0qb6kiDg%0ANfIrvNy/jZetfR8/2HAOXhKz44unkG6RKaeFfKhk6t5uaXEtuucaWIfydp9nXxZ7OSevJ9WFfd8h%0AM0eifCRdNeKRkWV8eftlrJmx5fHKygPMzxc5MrIiV9VFSuTu88nhkA9+dAfwfH7rN3+fjZutYe/k%0AxA7mztrBCYaI4wI4GXvTlHsPi3alRMfJ6XsZGcaDNGLddC2/SaWaGWGF1KvqEwjTFTMsObmNzvIf%0Adh/rMEY528ZCHFEQCm1SdNRVgwpSpDEMzJ3DrRs+yeVtQbFpGWsGZArYVJuwDpIZkEEfkM3H04xK%0Ae24ZkI1Eo8h4s30fmRlLdxmZNrafLNuwXP/tXkmgQeDbec55TdRtOMxaEjGJURCZjJHFJPSzaedx%0A5Z5ja6FSaVvidedmTD7hDpWGlLRAOEamhOJYNwuNOG2Ezk87FoFsMZ6wcSpKcr9D5Rp9p4/X85Ri%0AxswyIIujHrl0xy6UOk345J5PAi8kjA0q1rTjlNJ8gmcSkladi6eu4bvlaeA+anoMIxKMShDKEIvT%0A01jdBS1MPApJC4RH4NKaZ09IfvUz32b82jfx7eGp/LE1YalJ4gcUZYQnUmZcjSrxfBQa6X7OpTQg%0AcwhqDNmF1hM+sd9dXFIUqJj0Udab/1f8Nn6xv7Y3yBx1uTQXs6RS0gwKGCFpBFYu71fn+dTFLyBR%0AyoLXzjL7DyyjebTrvPHGV36azZd9krPXHqdQtQA4ObGDQhzRYICDBy+k4mqEkepfnhZklbYzNw57%0AZpfNNqZpRQV622JVT71zcyPN+72UMazd9Xq++d01rP75T7trESMBGRtWzCYMxgaprAo06a0hmhSp%0AodBeymxhBtP2qNRXuvfLBoyByHyMFUQOeHuBbLp9nBNz93IJPc4ZQjCoI1qBQDhkzRhZKiwj622M%0A3jwew1APmxbKKkSlZJWcY6urzSpTICFFC0nbvZdvEiLHxDsyAGJaqFzsoVFIEgqps+XKzsckuQPM%0AqofezIqyBy/+G1D7UQc/zkLpZ9wF3ROLXouL8YSM6SjhwtsfZG/N7lw932fy8Dyf/OM7qM+7GsRp%0ANbIk6jKyuOPUWHFMJ7H/76cG2X6IHSe/x9bxFGVilIkoJSU6E9cBMKVH0Z5rilaGxDQwwJ+f9Zoz%0AjjFsV/j8k1/AeHWE0C28GyZdCrF1yk7bdZG6xuh/3fhst0D6tIPuIqtkYgUmQEn7eS3j8CY7L8uT%0AAUlvDQuFkfEZU5Tz8z+tdjZkZkmVzlNXWoh8LEzmz9gyIY1dVdr3lvPRKV98/7Nz9/mR9+/hqa/4%0AEFvP2clQNNZ/LZKYVCpaaQXjUl+JUn1efx1RyJliLyO7e99DJGm/EtLryZ5dHK+i7FKChdQgjUfa%0A6k4LyEQOIoI1003WdgqUEkPBuzxX+tmHpblqMZYdMIodhS8CPa74mEyoCpAzMt1rvmtSpgYcI+tx%0AfSkEdT70zArNOVvfSlMfYQxamJyR/cgQHidWXMrRtWt4VrCPy5XNBCgUqYhpeKX8ivk6ppMN8hy2%0AG4O00PXRNMZeKy/zCnWbF627g4HK0QhDnkAs3Qznvxz5M2Zgp8ciI1uMJ2ScihMiY6g5QJLKo7Xg%0A1IAOsPLUohTINGYiSvjYiWn+28pRYsfI0iSh4xZJP4Gk+RUuBJr+U/FIUGiOjm4i6dhaUluX0Mpa%0AU0nPEJkGsfD45sjl3HD4o31Vh5liSOIF1EoVwoZdRAI33kMrj2Zw5s9zsjRGOwzpENDyu64VSmmk%0ASxeVevwPpW/7lzwRkHo9DiNI5tQ83thB4Jx/91p6JmFAziPLHWQ7s2iSJE7s0ZE+nZ1lvv3Idcy9%0Ad1P+vOoNh7ncPMxdG9blrhuqs4D0DH5U7ZPBZP1bjbDIstgNxlQepSSl4XfPZ9L5LvTWyJJWAYr9%0AIgjPUc2KWcA3Hn4OZPb+3vpP1lMmY5A65o37OrSUIJEBzbSQPy6IZxluVNyxddBUOa/wNeAXclcP%0ABBB3XztjZEkPI1MbltI+PsF0udAVCgpBAY/Ilzx06xUMjjUAgdTaMjIj+wdsnhYCj2Orr2JilRsT%0Ag0IYgTKKmBiEYN6BaYHjJG6jIor2b7EYIUyWBlX4QMf4IKDQMniJoawC5rLUYtYv6TaBnvvOrfzC%0AZ0hmf0qT1/+dWASyxXhCRsuleuKOXSC1TkmdoCJOMvm9/WGX7riFp33nI3z0uo/xD3vmed7YYM7I%0AJj/0IaLzI5CWkeWRtgnd1vvY8nUkiXWW8IxP2sPI9jceYn05wDfduVlZZKmzZWc9zFhtBBpXEWhX%0Au1AqH/DYG+XGPHOHE26b3ET70gChNUZKPC9BOWVbAZGTAum1UcJHCJHXzcCJPVSMCX68LVc5beKr%0AmAQP351bKiTzR4u0a2Vaj4ww/1drmWMT1RsO4623j/G3tBjYM4O/pWuD5QeOIcf9qrbQ1TI/dfE1%0AXB1U2Fw7Saw8RloxjZ4MWiY+yRhZGhUBLx9RgtYgJV5ir8UA82AkQWyvZRfI7CRl6XVdKkQMo/V5%0AVizY78cPhQdhd1Fee+LjPOO+X7dvI1OMUbmKMOihgDrpBTLHyHqEFKIIdb/CXetX0KRKSB0jBCE+%0AiRK00jLBdAiDlunpR0ktnh5TgwFnxd338FBIBB6KRMQWYB2QhSyQOEaWqVYrQRuijD26qePGgvCK%0A4zG/fmyOe15xFnc2nIIxy0m771SWDSicfTZRs7vB+lnFIpAtxhMymlmvWLtlm4XjmCRxTCztF3sU%0A7/4yALO1KRhcxkP338vJ/Vbgceqj/0D7XZdaIOtRNcpkNm9ODWXC//2IZvTUS1BlP08tVsKIODxA%0ATQes2r+fWhTSYzRB5Ix1CTXh+m/A7FU5c+gQkVTPXBBWThyl1dI8PDxCKwipthvUSgMs809BZBWT%0ABaHIJCbSb+O7xSrtSSNqFEpFJD/BElBOW3gqJsYnxNpG6UdCvvXebjN1BmAZ88oiLvTvzrNBmPJ0%0AIHOMTEvJ+MhSNixMgRBUI81ETxZwUq8CBX4SgQfTDz4fIY6C640aOTVJqz2PP/Y0e1zUMDLGc4dR%0ATLP0mWD/JzbQWlvj/KeecscEA42uOCeRHl7ZTTAwIHWlj1Fr4xG4el7BzXAzqehLLWYWWWnWL1b/%0APtMr5mj4RVIlOVxexuZGHRCExmd4wQpwpDOhFro3tdjPyL4+H9Oo/yMAke9DT43XN4plepBRM0Bb%0AGPAE1YE6p7CpxVTZ42oFq1CMIymQiz3cd6L3u1HuGAKl8hpZzsjcd0o5dq5OM6H+WcUikC3GEzJa%0AmTKx3STAAZn7oeemwZnoo93AB462rTBj9/27aNfdlGRjaEQp+I6RiQEwC0g9ywcmnsJ2c5glU9Nc%0AVBsk1BvwSxLj7IhKQUzVi5lMz+LapZ/ji9NnU137CIXJQdrtKpGXze8KEc5I13e74fqyPazcUAKe%0A3ndeWQorARLlUW03qZUGWLFwiswfN+gBLOW18ZzsXEvwTYdYhGgkvh8Rc2Yf2elR0i08kzC/c4Ta%0A7auY++x6AK644Wb2rLdKu9MBLIuk0N9km83jUlG/7UOYdBnrqepQXn+rxv1AOCXGECbF1A0P3nI9%0ABXE58BmMYzwCjdeYx3NqlwEW0B54WVotI25CEC341I8MIIQFMjssoIdZIYlD9xkZWCh3m5qFEaQ9%0AAzAzIEs7knIjIfMdiU9LLarW/bT81fng0Uj4zs1D4hmPCx6ZZMX8enT5AfcKBl/7GK3yWlUWDQ3z%0AaY0A+12Ie+pUIR7Piy8EYlIRgRBctGM3X2EjvkmYK1mWrFQ2KUH0iT2A3MQ5+wSUsB6fQLcx3NVd%0AMwB7vIBsUeyxGE/IyFKLaatF2RsijZNuavG0CdFeZBfheQcEJ9sJscpGVgjmXdHbT0BIxyTSSWZb%0ABSbbZX7pU//CaDMmjisMqRNEJavGS42gyB+Q6OcysLpJeFaLwXWPcP4FXwMgcot1m5AksCzOc0Am%0Ai608LSV6xs34KmJ6aIxWwYoFqi3bE3X/plX847nWCS7scdIQfgfPMTItuxZHKQohrI1TFt5p6c/A%0AdDAG2jsr7P3CDqbfdi4zn11P+VUnGXn/HlZcexB/S+tHghhA3EMqPRMjswW9h5GtSIfy1CLAzMAg%0AHScgGYyzhmF73HNy0CoWNei0gJe0QKhcsCEdM/NcirbY1hRrZ+e2h4WckVn+EUTd8xcxmLR7HNb3%0A0J2Hgdnqhu5jjSDFy3uyvGLC6NYF/HNiZI8yPvM3zFWLImXFXJIf72S4FHPeCozn88l1BTw0ItiY%0Aj8tJBBR08QxGlvlm5vZhnt9nQRaa7Lx8XjLvmqNdw7y36Vn84xXvstenuNxd36VdIDPZDDx7Da/Y%0AaJWvdn/kgMtd36xGpoRCCkmvB+/PMhYZ2WI8IWO2aRf1YqvDdavfwP7Zu0gSt4jn8nsLEL5La5WG%0A7D66UzpmrXtSiAtFTrUtWPipIdc1dh5k0CSkoaTYbluwSEKuXf4WJu3aQJxKfLEOXbXHElRcKtKZ%0A5rZU1owa4gfWX9F3i4gMumxpUNSYYxiAXRsuZvfaC3jZLX8PQNWxyFu3XsitwEsemCBVXVGH8jt4%0AwoJeIsEnAsp5n1GMT2A6RCKkQp05hvO+r5JuM3t0hLvfs8O+1w2HKYk65lq72LdMT87PRSWapx5U%0A83+nA10g8kySWyvIHhHFdfFFtCa+nP9bK8VcyS6+YasOlClTJzIhbVG09TEtAIkXNwEvt1ESQiMQ%0AKHdD6ehqZBrmvWI5I8PWDP2kp0/sDEZmckvD2AgU3ZqlQJAYldc+JwPJ0gsWOOYNIXdLKvWIesUj%0Acu9rsrllpEgj8ue9ePAWaqXtMA+Hih5bXH0uMyM+vHyIYlokiorEUff9c8hy59nxQwbCIWbczV0g%0Ag6rRDDfm8Y+XYTMEqy/C68RQO5WP27HTX93vwtXGzlu3jAeOzjNcDqkR4wmRq2GzfsJeIHu82Jg9%0AnsVYjCdgtFK7IBUjhRCC9twh1MGvE4h+RmaMQbv0VyTs4lpevY9soOWJa17Chtpq6yunIUu0ZP0/%0AiZGUIpBSUTzNdPWT5Vfwg1FFMmAZmqr2339fwbpQRIQINw05Y2T4HSLHlgaY73te4vnMDtru04yR%0AZbGnlNBR3d416XUZWSpNngrL0kcxPgValqHs9HjFPR/nyk/fzdxbNnHobZdTf89aLnvjrbzife+m%0A+JxZCs/umvU2ORPIhqPZvn9n/UoFWn1TkWXan9L0o/5+u1kHZPOzD7nnt6liG55DOhhtR9x4SRMh%0AVF4j85I2Ukpidxkrzvfw9BoZ8kxHWxELlN+V8WsDQqRoYxmZZ7rgK40kNV4u9jiCHUrZ8hRGw9i0%0A3UwsMRMAjEaOpglt/SxlNiXBMDx8AoA3PTiVt4JkDdY3/tofAXD4kR08cO913WPLrKAcI2uWKoSq%0AS397eZEn4fq7vsGmKfs+nhAM+fYCtdzl0GmSO3sc7jyJh8duRA2vs+ea6zpE7uyRCYsysYeSCk8+%0AfrxokZEtxhMqWkmL5332eVyw4e3ASoLYLRjax2vOMqwEidYUVItt1c8yPn4fJ98ds+z3fFrS7njb%0AukAxtQvPn276BCVdwE9f497BLjACQyoNNTyGUqdSjLuL8zFW8/nwJUyelfAbs06+39NkrFTUla+7%0AJl8tYoRbYIWniQmRJj3D5BZgdtCme6rt/vseGkoZ7RlpIvwI4cAkFSYXW2T1j9h4pPcVaB4ZYfI9%0AO9jLUwAYvOERrlj3Te4QV7J9dCdDo4fzYxXaYKTIJ0f3xnA8zVG6LhpZenSYGZK4nNfxZNovZDG6%0AXz05U7asruiAukCbgA6TLKdAC60F7cI+lh5RTKwM8eenWTY7TSmdoB2MEfl2ga06dV3Wr5VrT9Qa%0AzogY1jztJFPZ4o7zKsyBrLenDFio45fscTdMme9cPkK0d5CVzRYP3bmNo5UO3xm4ADwwbpEXpCRK%0A5J6IcwOSC9buQoqUix8+h29mjCfNGJyEyKADD5EG6K3XMvHwHb0Xzl7fZtiX1uttL1CuZuqnmm1m%0AjnMrZ7Ovab+zLWNdwPwwQGStFXjMrngJUtlNRC7oEJYFQ6/YI5v2IB9XRrYIZIvxhIrJ5iSnWqc4%0AvmcGVq4kcEVpoT2MjFECok6Ll2/9Vy5ecjvHHxkGH9KKoSMtoBy6cy3na+uq8TvHX8eV9Qu4erlb%0AAbOJwBgwhroQKFe4N53u4vxdrgZg57Akbi7YQYw9gxbL5VlSlQGZEwQUp4mWNPExCGVNb33ifjsm%0AFxmQVdrNXIIPsHtIcvm8BbI0VZhKm5NLnAOIsKpBY+Dwzk3cay5l+sga5t5raz+bb/g+v7Huz2g0%0ABknEOSzdciv3iidROtnKa2taKII0IZIeTcqnHxZLzFTfv1vtISjCK/gnvP1bYJu9fb7VzzJrW4b7%0Az88xspHQelEGHZ/lzSH2jzhXDy2YLzxCGI2CWIVJmkwDs2oAT0g6nv3c5+b3shBvZjJRgI90YpkN%0A8mYePO3YRQzKi3FYjwYaC8O0tZ3lNeQ2Kg2/hkxT5Klp/DWueVt7RIGEQAOC2yaexK27B5m52KVZ%0AHYMXaBLZnQgQewIhoCrnKRSK6EAgdIJywL6kFtNcuIzV2jA3cj/ilf/MJ19zPUExxhDiJ/a7seWk%0Aj+y5hL0jWTIgM0Zwq74NRp7GVJSlhw0VYHT1GEOnpiABg0R4MpfUd5WJ9KQW++X3nvDyxz8esQhk%0Ai/GEiZsP3EzRpVfaQoAx+Jl7h/Ewap7LBv4c+EWGQ5siM7q7oLYdkGU2SABX1i8AYG0jQYULBANN%0AOjVrGLv26pNoTyMOWZsi2fNzuoMrCE2Lplfk4NqTnH3asVarp3oYmT3mA5e8AxkuMLrXQ3gWyAKi%0ARwWyhWVDSJ0SpAmFNKXlgOzAUIm40UYCcVxABR1iX9IwcPzBUeLAo3l0hE+/5818mjcDcOlv3sr+%0ALatZtXk/W9hFrbaUiTu30bh9K89ato+tYj8nekQhJZMS4T0qIxt1CsAsIsdiBlhAzHev6/fHv9TX%0Ahp0EEb/ww69SjiWfveTiHMjO2XYAgLhWYTQqwohlZ0YLWvhIHQNdJqCRCKkoO3ahZh7hK5PjGP0C%0AAL4rZrh3yf2Mie+w4thKxivdFKNI6PGXstizMDOWM7KxyOfDV/wDInkILxGkWiIxvP3o3/Gl+W2w%0AjHyYZiIVo3HCrHMdzqYrI1JmljXRs67x3a39G9QUq377WRy7/d946T//E+Nr7ebjKfeeQpsKKlVI%0AJRBCEPgeYDCiC1hKlpA9jEwiaBUU3+7sYn7wyVA/bP0VHTPcVrGf3epSkQ5WVb9+yyg8aAFPStGd%0Ade6e2bsAACAASURBVJcBGYJULWG4sCRPgWcgJ4V8XFOLizWyxXhc4qHph/jg/R/8iR6bapMLNH5U%0AtJIWN373Rt55xzsBaCs74dd3jgPS+ATePawMbseIlCATRPjOEDWAlgPB2A+5dNU4YDgW2BrH5oWE%0As6/7bba+4t78PcOhiMJADMrNlsrGwSCYYimXczsAD2c0JDvWxhDLlu8nceDTIcSb2oYMbTqzvVIh%0AvZQYH58od7GQPTWmmfISSnELARTSblpuJgyJlX18bW4phw6t5+CJ5VzSOIv7b3wSu9/2tD7LqM3v%0A+y4vu/QW/C2tbv1MW2uo+vwAlx89ipd28pQkQMEJFVqPUiMb8k+vkdnrr0iIm133/fg0Wb2WTQbb%0ATSpxzFAyn7PVim+viUhT5mbus9edDgthwtRwjNQJQvQvoFIonvpQi1+97SbWHdsPIszrP7UUdo/9%0AgMY1mmVvOMbOq3uOIQEpet1PQJAwkwjmUsGyjqJeSIm8tp3Q7dj+GyY+wRvHrPhGVCXaKzBRGmFj%0AJ0K4wZMZgxGktMoppVFb41yo2NtPbnoBolhChh4jcwfzGlkLlQuMlPPK9HwfMHg9De5KlPpmbQoE%0AxzaO8MdmNY3SKsD1hbnPY2ulyF1XnMsLttntxNJ1Z/ewOIFSMred6jIyQaf8FD7y/FvwBrqbEnvf%0A4yv2WGRki/G4xFcf+SoffuDDvP681/9Yye4bP3YP1aLHn//8Bflt7/j6/+T8VTt42skhwk2bqU98%0AlpE05VTL6rY6ShJEHZRb5ITxaSRF/nHqfRQGA4JiitcaISnax2sfIs8CWbAm4bzZo/xQLmfcn2J1%0AtIyNCwnS65eny0xBoOyCLpVdchpU0EKx1hymamqcZHnf86aOXsDac25Dteyi2aFAet8r+UHlHi6/%0A/DM0VhRQKj2DkdnF2LE4UWAEO6+2kMZAkVEzRdOrEss2N+18E7vvu5T7b7oqf9/qDYfZvO4BDoqN%0A+FtajJopfoN3UT9sG5u7QOaGgsYxUSFBIfL+L4DAGdKm4szlYziY6ft37GVAlpJGJXQSIL0InfTv%0AobWIcl5VTrs1vlLmGagNqm5FMwVaTFcS5gbX8MlnXsr6I6cNoJcKpcE/1kEAQoT5dVvSkqhKav85%0AAO3SifxpqVaInvPUBsamTvLh6RADvLRpoGIZZkGn+bBLLQWrwwkW8FGDASef+w5+KDs8M/wWQlsg%0AE+79d1Y3cWhgKaOuvSATd0hXxwykRyFq56rFthEEWcuWS5cq3yeJTD5+CECpfkamMTnw+YH1oFnC%0ALMiux+XqQgDbzucX/+JvGF29lvSz3wVsfU0qgXTnlzGyTLUYSI+lb9pBMtEV6GTy+8crFoFsMX5m%0AsXPnTj7/+c9z44035v6FiU7wVTdtde/XjjA30eTKl63nf33lYSI8jsw0qYT9X9Vfvu3T7K/s5vjH%0A9zJ0/UtZHv0F7w98rl+1AoCOFARxtxlYGo96Z5j5dAWq2MYvJsQHdyA2fAOARrmSuxbIpTCTFpkL%0AB/I96tmtmJt5EQfYxNPFrRjTQvoaowX4lpEZZxNec3O/BpllkDlqdIsXaeJTn14H3IYJLPBFhMzI%0ACeKoRBQVaC9V3F16Ug5kGSMzpyVQRrxTlCvTFEyEMRDs1Jwww3zx3qv454+9DoDX/8qfs337D/lD%0A9U78LS0C08AXFiheyU2czQHua1uBRwZWRivAUGrP06hWKRiR18ggm7A88qif8YDfP7YmAzKPFJME%0A6LiIUBEmEYw+eB0iKBJhiLWyM7iMIHSuFhhDUXSBrOSEHyEdVjZKPGPfK/CHdtOR/Ww99RQSaOPb%0ApK3wc5Xgk1sTpOXud8krdkFTC4+6CrBcTKKBi+6+h/ddZRfysxYizPLQnY8hdYIHLzE9nonGfZ8j%0ARip+zsjmAo1pRHx27EloNU7Z+WjKfFq2BciNQxv4yuVPZVVjFozhmvNXsvu+eYg1nnOCUZ6PiE0O%0AggC+V85rYQCRSLnsGWvw799PEIS8jE+znCnwfv+Mz2zJGivOUdVMzGKBTDhpf3HQJyh6+H7W/Czw%0ABgO8wW5N2JPeYmpxMZ5YkRrD107V8mGTWdx2220ALCwsEKV2sYp0/7iQ8f1zHHt4hltuuYXpB77N%0AvUdmiVJNvZONf2+jdcSgmGWwM4vpdEjbNv23zjUuXzl9CTKFocYC0qU7PBMSpz4ThVkWTs1w9rtr%0A1Hs84WpD3UnIbQrsrK1gqFXP+3E2dx7hTi7jTnE5l228HgDla6Qy4FtGplUGZNahfZAag8wyxxBJ%0AYl8nSXzSpIQBUrejbhNyStpaXadTZvfSrXyk8gb2ck5falGflroZMDW0rtG8z7rN73zrtcy9bTN/%0A97HX5anD8qV1Vm89mDctH6XrTjFkp2Yh2la00Zta1EbjJQmRSDFG9jGyquyvg/VGr8Ky19ldkSCM%0AJI2L6ESBhM7Jqxg99HzaQORUjFLOOwgBP02o1C2bXd6eptSyoBbSppIofB0yFtVol/sFJlpm6eQs%0AKefl42r8OCbpHY7ZkwxIhSTVRchbFPrTuSuaEUa44zSGpbOWkaSq51yFyauJgyuX5UBWVxH1W97E%0AyTBFkXLNEsf+O65W5mqJw+Egf/nKX+bkpotBCJ5/8RquPmcp0pNc/TSbB/X8ADB9mYyLh8psX9lN%0A9d6vDlNdUuTG523leResYgNHKdGGC17Bj4rc/R6BkN3U4rKNJX7pL55M4HWB7PR45Tmv5C0XveVH%0AvvZPOxYZ2WI85vHtmQVetesQt16yJS8qAyi3o4zjOGdkCw8/RLz3KEMvfQkASaxJY02tVqPWMcw2%0AI0Dkzcvfum0bhXgD29LnI8Qevnf+RTwzmYbACjwKSYEV82vpTNRYd2qcmSGrGhtUK7kvPoIc2sXF%0AEx5L9reZuabLMurlbtG/TYGm8RFAmDrp+sAURzkPgN3LB2CfTS0aA3HJpmvOZGRzDDHHyWgzBw9d%0AzOYt36eRVvjLq67mDel9eTNqh5BTssH9q85mY3uQdtnWH+qiyhpzpE/skTUrGwMHd+/gXz/0pvy+%0AZ9/wce5afxGvO/UR/vnKl9ARIXdNXcxGfU+uh8h65cABmZYQ2dtyIDOSFE2YZAMVRV+NrKpOnvGZ%0AP0ffzFpxmOV07/MTQyfIhAIpUqTouIAJSiRDmvmgzaoWtDBErkF6ThTJuqA8nbL+jhu5ZMc4O6YO%0AMp8zsnbeEWxEAqctrFr5YEC4Hi+Eh3aIFSQRcQ+QKaCtoSDtjLXYlIEY4zYw+WsA5UQjj8YwbBnA%0A1uPTcAlEgczHzRgMJXf8g4MDiNhej46r+aVSsnzsGQzGNgU7nFqHk5GKBSHlpjwPyCHmWcAreCgl%0A8APFRRddZB/jpgGIHkY2HCr8oofbm7Ag7cbltVeth3aPQrTcM/3y9LjqN5jZs4cHJp7D0wZ8ZC1L%0ALUqUkjmAqUepBJw3dh7njZ33o1/7pxyLjGwxHvOouQVwIUn7bq8ndkc9szCTM7LpL3yOk3/8x9Rn%0A20wenieJUpJYE0UR90dLmZjvECXa+h26xaLtH6SevgpPx9y941eYcsDREYJA253tiJjivGQNM645%0A2BhD3e36i1k6p2esSb3UlZJ3KNBxe7zQvd6R0SaR243fOeKBMEjfIJWhtsSKOYy0r1czNpVoGdkc%0ANd+yQYA5PULH9zlhVpM65pCIgH2jo9y+8TweEBcQF7qp1oCI5eYE3Kt4yT2fZvBfDHNv2UTtrZvY%0A9aEn8/Yb3sY17/00y973AE++5rv4W1qs3Xgib6beN7aWd8o/yF/PN91zHmIWkfpI53qesS6tFVoY%0AfD8zzJV9gywH6U5izmKJOMXVfLPvNr/n499553MRQqPjIjoJSNISxwPLpFJ0zshaIsynFvtpgkwL%0A/PrD3+fiiQOUmvb7U6SdA0dFd4c9ZpGqDIRcz59QfYws1t3rqwS8c7zI9CdWkApFoFcgSHN/QUFX%0AlGLQ4Ji1ENi0Mta3sTe1OIrk95KDPPWsCsJd75YDn1RKBsvrHauC1WfZ8x4qWUDLGGKQgXng4YUK%0Av9Bl454fIITpY5NI0d8F3RuZe8ePq2GVRqg95a+ITJmBkULO+LK/2fvJH/lGj18sMrLFeMyj7QrV%0A0WlKw0RYAJmpz+SMrNNpUWy3+dK/7WHviTm2xCXSWNPpdOjgkWpDJ0mJEg1/sgyu6jKngobtRyKO%0ALx3gEqBtCgRpgO+32b71DpYtGSHa9SxS02J++yfpHLSAsyQ9Tsv3EIVuGqxZsjti30S0KRCh2LXl%0AQr64Yx033ZGwb8D+VIbNNA9UC5zjaWoMkipJJbAgmDGy9OQ1eMs1ZVFnkDliqWhqu1A13Q481gMg%0AuqnNiaqtOc2aMcpyPGdec3qUI0fOYeK95/F+xwjPfvsPmd0wxMXHHuDaaz7HiDnOuuRJBM4ncMGv%0AYoTkyv27mKwOs3+pdZ34DfMu1psD/Kb4gL1+dEgiHyJ7HMpoEA7I0Oxbv5SgA0ZLKnQNBIucPvWa%0AvtRjFkFia00AOg4QUhO3hlF+C6MHuL10F8+sXcZKPNppCLTRCNrOiSRMI+ZVh0guUBYR5XaDFx/4%0ANFdtuI2i+24Nmg4XVu/kwamV3e+Z8iHpkbzj5Yt4EEXURrsWWgDzWrCiNk0qB2kmb8BQRAOJMn2L%0Av5/G4JhaXMlbCtGyF8jsjVtosLQ8StDZD8AF45aBzZcH8IRA+fZ1xsojtIFqaD//jPUEGfsJPC68%0A9iy2XN4VDCmnWhRKcOHzXohUCo4IkIKtW7eye/duNm3qzoXLz+EnUBUWB5yYpeznqcXsr+JHM7LH%0AOxaBbDEe82i5Raajs5lgKcf3zqLdj7x+6igdYYEsihuEoeHI4E2sWrqT5PZ3cv/Id6l5DxOZtWgM%0AUaIZ8Mdp96gGDZrAWGGH8hZA25RgoAM6ZbhRvJtnjH2FFw9M8p7qN3nKsl2Yo5ug4yNNzHwxQFXm%0AiOMA349oFC2QDeoabVlESxhfupqHhoskYoEDhQGkSdnKg+zzL0X5hl8THwEfviCsmi6rkc14AcNJ%0AjPBhyPmgzwu7eDadP6HWQ0R+d2HJgGzOjHJy5xDNIyPU37OWO9jEHbyQt9/wNtat28/ExAZuf+r5%0A1MUOlsdTJInPJd4drJ6a5eigndU161uwL8QdxhZmcyA7j50URX9PWpIA7UziLqwLhZbWZ7BgoGNT%0Ai71ApkgJTYdODxD3ikGyKDWnmRlwLutGI6Rmcuf1FNQsFXMnB+T9+WM7DsiMEDSUTTOOmCneetYH%0AubZ5jEvlkwC49OhuBjfME7fd64qE0O+vsyZeAB1ol8YotU4i1BJM5m6RdDgZrMofm8GUHAQ13OIf%0Aigu8pDmMArSX5qa8AJ40kGYsmnw+mJZWjGKvwxhR2iYSDZYPrefrB7/L/J5vER7t8JXf+0P2rD6b%0AlwjB6Oq1VEaXUBiAdh2EA+9rRqrMxgm+tjUwGSgGqiEDI92U8Larn8H8F2KkFDz9F18PwPif3gFC%0AcP3115Omab8SODuHpVvP+IxOj+UbBnnVO66gOlpE7nHy+9NSio9WI3u8YxHIFuMxj7arZ0Uu/bP/%0A7gm+cdPDpFs1Ahj43t8RXeq86dbup/07MR53M8ZxpmsdDq25n1pwjA4eycoidSn5rZU3sTfqpv+S%0AcI4gtsIFIRsWyIyPr31EaBfVu7mEFw99nK8VHmRyNuDCnpRI5ClUZYaFhSUMD52k4YZYDpo55hhC%0ASEPb3TYnY475FUbNNFVRo6FUruAC8FVCatI8tTjjBYxECfi2Tgaw4KynmtqeQ9uUiHp2yOPVUTo7%0Ay+x64CJ2f8Qu2tUbDnPZum/zQv1Z1q+aJKyeZGiowU42AlCII1qtKgMD08zNrcAvu/cv2UWvGEcU%0A425K8NEaq3UiSRf2AFfahmDPDlZs6SbKDYs0CIo9tlcWyFI6PeuZehQgU+kCuInO0miENKRxCZG2%0AWCHKFCLNu5ffRGPhSmajAaCGQVDzLGsNdJvREynXBtPURTbvywGJzmT9EbkjsIvIs6DQrK4hKJ3P%0AkvpwjlgijTnGuvyxNZf+bF6nUF6dVbOC6MGEggkoqRpGSt76hSri/F/GCJDufRMj+hiZ0nDB7BZq%0Ay1/H5468h/Xrl8Lo2Sx76WfgXwQL+/6I9mv/EABPCpatPZv/630f5b77Xg91kE5du6NaYke1xC2p%0AT+h5CO/MdOA5V13Nfd+6g7jTk7uVotvvpU5jXl4I/+0zsHLHGa/1aFEddX2Rp6UWA8fMvP+EQLZY%0AI1uM/1AYYzhwzyRp0q0lnJ5a7DQzxaG9vUWBjjNR1WGTdBQ80SAUmk4nIZUxidB2HtSaCtHaMkkY%0A8J7BX8nfIylMg1nC3hUeOrY1mw4+gQ5IAvu+NQYxbp7UfCqoZ0IHqegUJF5plnp9BKN9WqGrVZg5%0A2hSQqgfIaDOvylSSBkVatKSH18OmAhnTTpt5anHWDxiJ7SKTMbKGG//S1paRtU2RNj7m3oD2vWUa%0AN48y95ZNfSBWfM4sy7ccZWzpNM3v/TpJHBIGzVwZWIw7tJpVjIG5ueXQtovsKWkL+oW4w0ijW+h/%0AtOVHRhJdP4kyMcp9hlpbWCo7Kb0Uuu+5Ck3hNG9E/1FSi82g+yypDdIxciViiqLI8ALUvDoFBIdb%0AVjCjhWDOt+zVMxHbDw2xNYoJpAVk7WpUzSwdKmLEaUDWCbKF2GB8Z/8lM6uyhHSi+9i9TjUYVAYw%0AJfA8z05kxiBVhBGSrScKxK21tGQd4WqdeIM9ghPrvbikGeKHDrhdn5ja+nSGnldBL4zjOSDwey6m%0AdqpdKftNlLena3hR51KE/+hLtJQi7+8C17T87+HLpmf++0KPR32Pfkb288uG+cC5Z1FU//lg4z/f%0AES3Gf6mYPdnkyx98gEd2dSXZ2SywLLWYDbTU7vY2IVHspMsiRitBIGKkgLj6ZZbPzXfnN3kCU/b4%0Ag+Kfcbff3VHGxWkQHjdfXOoKEYxk1bhAK8ckhEKpBKklDS2IHQMyQpCusAyhXh/BpB6dwI1MYZY2%0ABYQydEILfLNenXlRZSCOKNK0zy93Uz2BjGkm9W5q0VcMu3OuOgushhzgq+l1HGUNnZ1ljt6/iqmb%0A1zD51nOpvXUT9fesZeRth9j8F/fx9Pd9guJzrPzMJ8ZoxUovQKYBQdgDZFHE+PFzOLn/StI4pDZu%0AU2ZT2BRjGMeUoi4jy+JP7m/xv+60JsCyIxFxnTcf+igbDk2hU0UcFUBIqgV77MKxLT9bdEkpZNO1%0AnWGy18PIxhZso7ZWPebFGKSzNYpSgydCXnVbgd8afxXbG2voOFmlFsJ+bjolxqCcW30GZMYxIh1l%0AUvAkB7L54VGevWIvR1YPcGsxIvKapKKb/gPLyJ7ztc/lx5VBYKFqAeiKKy6lpD2MAeFFGCkxSvEn%0AtDlWPIBw5xCbFBDoFFIlrPgk6SBKtvVCDXdNiYWrh3nqTEajnUtKZuychYeiQsFa1z9KiB4GBtiV%0A/DFmSqczsqWhz4uWDf97T3ncYhHIFuM/FFErcX+7aY62NrbQ3riP+a98lfG/eh8AJrHLRosCdee+%0AbWTCFw8+O5/P5PF9is0tLAxsJ1z+OUzPD7kmuj+iuDDDD0pXMtJICTMlXttj3cEOYdpV1SmvzosP%0Av5jB2ll4biw9UpKOumNpVjHao+1ls7/mSIVP6kvaBcueZgoNagwy2EkJnaBifrDbd3ay6nPEb+eM%0AbMH3qDgLpjBtI1PN7mOb+dtdb+aL338hc2/ZxB2/92Sm3ruZ9W+7i5H372Hk/Xt4+o5HSLZHhBu7%0AYoqACG0kRQJEUqQSRJzLg6yvHSVIY+KFlZw8sY0QH123TGRCW2FAKbbOFltOHuf8Y/vy13zOeML2%0AmqvptAEEy7/vk8wOsucHP8/k5AY6KmCwYK9jxqSK2n5mipSSM0guJR33uXUZ2au/9QFGj/85Wthr%0AKnWKAOLYHl+jM4cnQ8K0wFA6wCYUIEiNQDumu2R2kt3lDeA2P6GrqZps/Iv7uini3ID31NASjp61%0AkbtXbGOyVKcqWyQOPJ671z5/oD6ff9dsZPZLFiDXrFlLqCUKQ3X1XdSWrGF+id0gSOUhUnt8ifsu%0AHd05zPEVBSv2SNpdN3i/Wz8sbN/O0t/+bUrr19tr3gNAK1e+HIByuUecARS32e/Xj3K9kVL0NUSX%0ALlxGcfvooz72/2+czsj+M8dijWwx/kORRGn+d7w+zi9++RfZtOkdnM8uxo68g/3fuYYHt62m0kgR%0ACRxcspK/3foC1h+4AUI77PFkcymXuXlcuiP5/PPfAMDw3NvAl4Q6cmNTuum8qHCKNbOaY2MhBcfI%0AMssg05PSipzj/PmnLmJJWmNKjGCEJC3Yx6Spj0k9Is/HS1MGhE15doJCDmSnih3qokq1oymmCXhw%0AqgfIXna5dUb4ykP7SFDEyqcQJezceSmdTgEOV9j1txfmj6/ecJi1K04yHlZZt3k3D8nzqLSbLD+W%0A0gh8FuKuqs6ng9aKwPgkqYfw2uzgHtLd62hSJtA+bdlBIfG0bVGoqyoqSQhTSAW84Xu3s2+JD12N%0AA2FqQcVrG2SwlbJva3e6VcUEbRpeEeGkeMoBWajbQJUjh59HqermjMUJhP2pxbDWJugcol357/b5%0AGTNvDSIBnRxDFVez88KL2AisQ6KM9ajUof2MX3Pz5/iz1/xaPh07VC1gBO2OWyTZscU4W0JaXoH/%0AueyNzA8M8UvFfbQTTcstwlcfjXjjqZR/i9sUAp/x7zwdWbmfZ7c3c/fZR3K/RiEUoAlIGN36ZQ4d%0A+x9IFfHG5jdR3iB+KkjpNvLXTxRoF2ILZHG7q/TrqVMJpRh97Wvwxq2Tfy8jW7H8RaxY/iJOj5FX%0AnoPppGfcnr/maanF6tMeZSzNfzAWgWwx/o+JLG04164xNzvDeGOckYUDDHV2QgjHh0PaC4Ziu4VM%0AYc+yNRgpWaheCp2b0Z6gFRcJpUs/9k7s9VKQAi9JKSZtamElvy9WTQIBhUhTzCycWq5OF3RZ3Jxy%0Acn2taDhbJV0sM7t+PWUaVmquPSLl4+mUiuccNsIiHdfrc2DY7q6HW5JinEIIU4Nn7n47ssUdO59K%0AmzK77lrJuz7xify+6g2H8dbb4/S3tKAT44UdNpm9FOqacx6YYKRiPQ8nerwZAyLWHDzGbbVTrE39%0A3DVCxhZkQxMyTwPPiaP9NCH2fApRCx9JalKWLEQWyADdtCBZIMBoiewYgvJzWRLej28WqMQeMwEc%0A0cPMP3A969Q4tXlbW1GdGAKIpMknLWcNWh4JQ3+vOLh6kE7DQwtDx8sYWTYCxx1DchTJeuaHRvhX%0A8w0uM/extvF6hOnO6br5qc8EEyMQ/GBmNfXzqgSn/jtIm7aUSYIwKSU5B7FdaBPlUezYa1xIDW0g%0AzdzZ3eFqUn7hj9/FLe/9MLMPLeUFo5fxrjf/NTv3vxHAAloyR5pmgys1CM1Tn3oZleERnvLJD/Ct%0AXvKU9VwbYxlZZnOmzlxafQcI/k8ADEJJROlHJ8zOSC3+FCLvH5P/+RN3i0D2f3h88eAXkULy3PXP%0A/Ykeb4zhB//4MFufuYahlRWiTsIdGxb44MRvcX1srZuiR+5ktPA1COGY55iWjBFaMtSqcxholp9O%0AsX0zWhmaSYGy8YCUuWq3IJ2lFdsyxHgS3ZMJT1SEQjBcjym5tFPclgRLEpJqN60zowbz/29mv/ti%0AlSMDq/gj3sYrva9gtEfke/hpQtmzab1aeSiXXh9aY5840vQpOxusU+Vhdz26Thsfv+sS3vMJew2+%0ADLz9hrcxtmSKL8/+PA8+q3/HXPNsja3CAr9y9KOcW/t9bney8wW/2yvnExM0YxoywmRCg1SikhLI%0AFoEOMR7ELtcWZEDWaeKh8NEMLTSBMj/4/stYN34pWyvg4WFSD9mxIOPJFi/rXMHB5sP8qdpEhORK%0Azxkw14aJfnc1nRvsuXekZE0zk+y55xPjTQrE8ZCvP28SrSByG4Hlc7Z+mvVaGT2HlBZ6G7KB8Cd4%0A6WTAdMnWyAAe2rAZ4VKZ358+i82jKVKNIrRNdwatJkun3o1K9pJeV0A/LNi5/XLOPnGCN37+mwxU%0ACsz1lJ2yNf+yX3g1S9dtyFOASniIwHeMTFogSg/TmTlij1kIlAq47EUvA2DpP/1l3+cociCjL7WY%0Audj0RsbEHgvV3/oLlpCeNkHgsY5FRrYY/2Xid77zOwA/Fsi0Nrz+prt49bYVPHD7ODJOuex129nb%0AifjGeU2GJjXTNeskftaBozxz5VNg5Fa027KmsoNE5TO4GpUxKqcC8FPaaYhyLhsTI93GVuNlbgiK%0AplRgDAZb1dAywhMwupBQcYysA5z70n1M9PgJfrLyXK717qKQdFNfqTCMF5aRCp/ZcAidSjrSx9cJ%0AZaxSr1bp1uOOuzH2S5ohqmMHUx7Yu5F2UCY9ElJ/j32/97CJV7/9L7hlw8/x8r3HuPbazzE3OcZm%0AeZAH6QeyyO3YAzroBAr4DLfPlLAHRIgE2l6cA5nXqRLgAy083VW7rUiHCGJohJAyjjISXygGFyw4%0Ax3GBZtodpTJz18+x5PYvwgZQNCkRot2sMVWISZ3jRyE2/OrTb2DAKQbni2t5xz0d1FTMrqGTHB8e%0AxSNBJFZIc2LMfh6JA+vth21TcEHUmZ/7DGDl5tJYZWHkSwS2qdj0zdSy769TgRdagYtO7KbBa2kw%0A88ycKKGGEr77+ucwKVaw/dAhSi0wjryflwrqWDd4gDXnne/e3wGO9MAPEVLl6cWxX7mO3/v4Nzn0%0A0LP5f15wEaqnThuIflFGuHELQuy2XotxKwcyIc8EMvUYAtkF1zz2qcTT478SkP1YziiE+IgQYlII%0A8UDPbX8ghDguhNjp/ntez32/K4TYL4TYI4S49qd14Ivx2MaHd32Yz+777I+8vx4l3PrwJLv2WFuh%0A1vgMpjHL/B1/x6ceehdr45hiXfCJvX9GUvZZkVog0M4Oqj64DyEh6akdKB3izxm2HT2c12NOlVxo%0AXQAAIABJREFUDvcAmep3YEAImpRIEx+tIpSAgbbOgSyuOFWcWwBvnPkMk3IJP1x/7hnnMxvYBb0Z%0AFNBaEguDr+NcERhv7BqwTrOEzs4yEw8vZc+3LqL5hRF2/+5TcrVhZtD75j95P+c96w4722v1vRgD%0AaQSjjRpBciZIgXVyb0ZNHq6Po1v1M+4PiAgGYpphjHHWSl40TGDsorsQdRfW9XoZjdAt/mYPHhLf%0AeKjYqQdTTdSjVK8duIrwiEbqNkU57T6TNpvFAYprpqlpW49acsoy3sBZjk0VPAJtOP9QB+NMcX0S%0ARCzyGWsAS2cto9t25IB1sg+OYByjEsIj5BQdFXD3yDZiBSqFFeNHeOVX7Zy63C3DCFRoVZzRwkH0%0AiZdS4hLm4xBZs/1cc27CQBh1GDtnIO8BzlJ8tw81OS6nkW4MS3Egk+8LhPIQKFcfg8K553Jk9ZOI%0AzTBbLlvJxot6Ur2iu3FY/rmvsu5jH+eCrX/NqvE2qKDrgvGojMz+9X/KKcHHKgYGBlBKUSgUfvyD%0AH+f4SZKfHwWe8yi3/6UxZof770sAQohzgVdgB5o/B3ifEI/jtLXF+InjC/s/y5cO/CsAu755D8ce%0APkJ73ywHD87S6CS0ohTQfLX9N9QqR9mwAA+89wG85gJXLBzgwvmUkdYAA0Ky/X+z995xcp3l2f/3%0AOW36zO5sL9qilVZdslUsuUjuBVwwBgwGTH0hBAgQwCb8+CUhb4AACS8xEBMcEoqDbYrBGBMsYyxX%0AuUlWtbpWu9qVtpfpc+rz/nHONku2A/gNONnr89FntTPnPHPm7MxzPfdzX/d1t3cxFPajM2tyNRfM%0ASvaMVg8Lxy9h0S+u5MPPTcuhR2O1U/9vz0/3H5tEngS2HUIqfv+q2kxpinxStYv81wyIbHVxgEvc%0A33CgoY1QaPYKdlzziaxkhPA81Y/IpE0sGGtQ1mLujGE9F6F4b5qJjy/kr767gb+/7eOzyCv9zYNE%0Arhj3yWtJlnwQCriW5+ffTIHmeXzgmae4tDfLC5FmFM8R7CvliTgZtBfYehlY/MciHVu18SYjMqsC%0APZCr2+4Mdw2pTrmFqKWdqKhoqEjHJNW3m3j3jAIqhvEUDQFUZ37A0sivAPCkS4MxitRNDqOzeGIV%0A6WMH/fEDMu6LqXwtcoSCBwR2VQYmeL4UfRKf+t4t/O3PbyNm5XGFZHM0NeP1NXThMhCq4nPzP4Ct%0ACuLj1VR37yM16t+nmZ5+QilzzYdrcMpPorsLSDXPwxUq2pjgnjveQGuQCw1bFlc3J6E66GBs+D8H%0Awh6/MnZOEUyyxl+oaGIy6lBRZnw20zGDVGR29AUQmtEpW2uehxqPUVV/GaEL/gbe+Ytp1eJpcmSv%0A5NbifwU6Ojq46aabiMViL3/wHxgvu7UopXxUCNH2nxzvdcBd0l+mHRNCHAHOAp78na9wDq8I+saL%0ADGZN1rSevg4kWzqJcPxV74P/8mVSDYu4PHkFV9lDXLW2kg+cuxqhFunVtvFX+rUoUlCZgXleHqKw%0AdGQp8XALxfQ+FlQOYbr+pFVpZWaYG82OyD5avIxQp+RE4ZcQqN4KoRleijMcGCaRI+nnqVQTVcCm%0A3XsYa2tlu2ilojmK6SmcHF0ItTDgjXORvJ/N4jIS0YVUFwvkRJGsUmZMD4hMD+F5GrYw0DybIzuX%0A+mKNng1MfG06q19x0zH+ZXCIXaMPcetV1021RZmJQT2JKv3rj9sKVimOlfHfr2JlqC6fqkKrYRjb%0AFTy68CFC7jXUmJL+iED1XFxFRceiW1UxlOmtRdVM4Qp/LGUmkc34OqtuHxVeFFdIHM9ClWKqmOrH%0ATV/nxv5uPOVvg3vgYCgZpMhQsCdwtCRIExe4XZb5rHWcC9xujGGX7hZ/QWDqfqF3xcQhWsd3kB4c%0ARx1TcJLTa+N5g/2kF0a5uzmGlB7VkWnZ5AFTQRdyaivR0SBsRlAcm0ggEpmc7vWoTVvbhwir/iJB%0AD4dRDWNKyPH/v+58NteaPDAAHX3dyM5mvKiAcVB0DZBTpsEv9A9MhrYA70EIbVan6c9duwLvBW2I%0AADTtVHID4NyP+td8otcf/zREpv4WYo8/BgghXhXRGPx+ObIPCyHeAWwDPiGlHMcX+D4145g+Zol+%0ATw/Pg1zu5Y56cfw+5/53x+S9+Yt/+wW7MoKtf3U924+PkSlZnLtgmtTKrosuTEaHi3huHjM/ga3b%0AFNHY3tvDyMQqUEsk3Bj1MlhZiywd2jYAknYVSTWFE/INbx21RAhQg67Jul5kxcoHuceZ7lhcVgUg%0A2begnoX4eZRiaHrVPmkbNRN5EthOAWmY5JUS9e+9lYcPb+T5/jZWx58kVIiRLVehei5Zz6VCC7ak%0ANINr7TP5D2MnO6rTjKi+qKSgh9m9dxXD/Y3IwxH+4rbbAcjgKw3ntR2hXzSzKH2Es56LM+EeIrag%0AgIVCVOYpimkl5YBWQRKfyAyvyMDPFzNRzMIiSMooBfNU94tKRhm2KznYtJP1Q2+mpizpj0AqX2As%0AmcTAwpYCRbGRQTGuZqWwFRukZPHBn/FUtS//11F59+Yh7lvhR9abHH9LdUz+DEWb7uisHW1Ei+9C%0ABr9nQgmEcAlHP0RPYQW2thEtkJePiQL7F8/jQqWfY3mNL47dxP3Jq0ip/cAZCJmjmNtG9CcGwnNx%0AZ2wtbl/9Wdqc49jh7ciyhzvDvaIsNcJCTrHVUIVKwvQXB2pAZKqqcPk7PkXV8iXE09XkRwNPS8I4%0AnkYhpDO6pJOmcy5mw/i/8+WH/o21W49SXruOhUuXc+LECcKhBJDF1DUUVcOyDHI5sIMO1cYlryGX%0AA8dVQapT35cwIRCnzi3LL7kWsv5n/nTzTqnkj+u46inP22Ux9fO/85z1h3hvv6uu8ptAB3AG0A98%0A5bcdQAjxfiHENiHEtpGR4Zc/YQ6/FwYGBykLHSkl33nyKF/dcoC8Pf2Jmxi8lOHhNeSG/f5JVnGc%0ATNDColAW2LueI2mPYXg6BSVI5odyjOBP5CVUYrqLE5pgZLiVbCkwxw0F7gCFesK6haMqU7VB5eDT%0AZxjTUVpeixPP+7mVQujU1WCOBJYdAs3iF8YzAKQXPuaPE51gj3kGJSOE6rq4jk402Poa0+GuZpXn%0Aa+t4YOlZlHYlKe+I0bOlg//9d1/kyE3ncvS21dx08ydpvfXZqS3DGxd9m3Xx57h8/04UFBxpYQTt%0AOzoC8gUIyRIDeg0FGUf1XDTpEcrZCA9WjCW41FpJzPLJQZ+xfajj0GRlkImrcdUk1YGKsGHYl5kb%0AWDgSXMVG0fyJXjMrELrNmv07aD7xzPRYUqVpXDK/94lZ98zGYaK1EjW0GsU1MXUFVdggBI6qMx72%0Ac5GPp3x7LEfTWVCedPOwATHVnyvllXiv/CaK7m/BWoEfo+ZOO3NMor3lx6TUftIhjZDi4cxqI6Kh%0AKgIlEGH8aFmI8DIBQqAGIh9VVWjdtJF4OrDcSlYQjidJ1Tf5FlBCUKqpQYTDxKJLWKgfRABqbR3x%0AuP+eJkUdA6lKzrj+PeiBknJKyNC+yf+JOisiezGsuOR1AGyoueC0z0+KPE4Xka2Jx/hQQx2rYtFT%0AnpvD74ffKSKTUk5ttgsh/gW4L/j1BMySZzUHj51ujNuA2wDWrl0rE4nTHfXb4ZUY49UK6Urc8TJa%0A9alRDIAldGyhs7evj2w+R7Zg4hnTOZtFI5dSQlIOlIeuXWACf+ItmoLUX/0ZH25t4tfpJPd5gjcD%0AeBrDbgOwB802GYzmafOOUChUEI74woVg/sNDUh5rR00ZRMpFitF4EJGBHtR92WgUlTD1hT7y8TT5%0AF4nIHCcEioWjTztgCOGSi0j+IfExAKJmCcfV0XHQXJd7mzR6D6XwvBrsW1OU7vZzcRngPe/9Rx5c%0Acx7N+QEuX/MzHuR8ykJHkS7zJ45TOnKQWOAo4XgW+cAsr2KkDL5FIAs4zD5lORmqCNl+5BUplyAC%0ARtklEjVI2P7kX2VKBiLTE77meoyk38yybSP0B44jS7v2U6wxqE0MYktQFQvVCCIWM8VY6CTn9Z9A%0A8Tx018ZW9SBvpqG5LzDRlS7fztzIJzUDvBz5WALh+pHyc2vfzj3nr+I/oucyThXvf+IfqLELLLW3%0AYTgai0e24xlhpGcAJsJTUTQbtMCAWPrvadLu0BNgeBJLEVRVHWSjdR99yYtJp0Z4UHsd8ycN74XG%0AhRV93Ftztj+MJzHiUfRQmOpa/6bqygu/0wYf/PYPEEJw+NgB/94pkkQCEolzqbrpYbxLjxPdsIFK%0A20aIqxndEYhfhKCmLjk1nhF4cKYqDRIJqKjoBJH9T80hu96xi3xOIMSpc44MVmeRqHrKcwkU/jLV%0A8PIv8N8E/5Xz8e9EZEKIBillf/Dr64FJReO9wB1CiP8DNAILgWdOM8QcXmGUdg8z9pNDNH5mPUp0%0Aeh/ffPYE1q5BbMVfwd70s33YIyfJ6pXkrYBsPI1v4Cd0u4/79TNSmowKE6RCoQiq59KUy7Cs6xzS%0ASQUESC/K7lQb6/oM6rcdRKx2WFL/OIer1lOM+St1RZ2uI3PNGJ6qEinkKUbjBH6tdNfOZzudnONt%0ABRVqMw4DdVAwTo3IMjKF62qg2ajq9FZdY+NBBtW6qd81z8NxdHbuPAvXDnPiRIyJr7dNPd/x1u3U%0AbuijR7ZzTuwxftO+nrqMv+aaFHzUuYM8v/tSAHQZkO2MxpTJIXuKyDo4zPNiJcfUNkKmf0ykVIJI%0AhHKwTVdp+2P4ROYTXeX3NHI9BlwBxYhDjekzQuvJo9z4yB3krnKxpYGu2CgBcWtWksHoHpSyH72F%0AZRkbHV1qCCSaO7u+yMYBAXlFEAoFBQyBdftE7SpO1tShuxXYis7JjrVc651EzR8gLqNMuEV0JAUv%0ADphTXocy5EfzDv5iaOKMSmKbBzF1jS/fZ3L0f90IJzZjo5KMlYlUHaF7RmfmFV130XZpJeeHx3gq%0AY6H2l1CrVIxIhFCQlzldu5CpliJB1CZmRLeRSBOc7WcyDMNgzZo13L/dn5o8ZXZuajIi0ww/x9jW%0ANm1I/XJQhPKitoYvJfaYw/87vOzdFkLcCVwAVAsh+oC/Bi4QQpyB77nZDfwJgJTyeSHEj4B9+DXv%0AH5JSvrjPyhxeMbh5C1yJV3JwRssUdw6Rumo+Ttcg1ngfbtCh9v3md/iquIqq+BhPHz4GgGdP58p6%0ADzxP2yV9lMZCDI/ngSTCS6E2riGmHKDKu5xW6RPZuBJDlyV2TSxg82svZ+UJf5WczpqUAk5RFNev%0AD1IcyKUwm1QqykVGgXKQrH+2eTV7WMgq6xhEoLbor6IL4eiU6GESOZnE81SE4qHp04a481r28GDh%0A9ciYX6BcKgkeee4S7r777VPHTLprJJ43+cqlf8JPlOs5FpmH06ViYhBWiiAFcWmCCs3O9GaC4Qk8%0A6eHN+Dinc9MRbQe+l+GQVkNdwZeyu1jADCILXEuqLA9QiZXyRHYqjFcGZQO6N7W1OBYvT7lG1DsO%0AlW4RNSAy1Y4zaIwiTAeJ3yAzRwIdFUVajKQmq+18OKqCIuGg7rLYGCKWz1PUJ7tCBzkdRQehsPWi%0A1bx23+MYhfKUwlRTHJy0AQ54k2rJ2j38bPlXcV2/2HngslpG6grYu1Rq9hqc2/YmvuP18FxukNWN%0A1eTLx9Bn1PI1lo/C63/Dx4B//MwD/vuqVame10plvV+C8VKiCCW4fuGdKsiYCRk87wkxSy046Yqh%0AGcZpz/tdMUVkp5Hfz+H/Hf4zqsUbTvPwv77E8Z8HPv/7XNQcfnvIoAXH2A/uwui8gPwTJ0le3obd%0A1c3ows14PedAGdawD1t5PTd2/hh14jCgIu301DhDxw6xfGOOio4cT/y0F+LLcBDY1R2sXvQke4d1%0AqhCMGYJrzk/yzv3ziIf8JPy4EXycbA01cCtXFBfdkVi6g5NLY6oqkbL/XJc2jiRGPpygTIQJqwYi%0A0DCjT2LULJOL+NFiyp0gQwVe0JPKMEoMylp6dnWiSJens5soZvyGlBNAH6u46eZP8qvG6zgZqppS%0AGi5J7kNVHeJOAakoZJQKpFCJqnmw4lOk32D1T12H5gmcgJDCjqSsCaIzirLa6UJIFylUQsGE/aPX%0AVHHm0w4l12ekyuC6K4Lz5vcdBcAJCm6HdYszch6q5+GKYZ5dCYuBGtvjysI4O3e8lXln/Ai9VM2g%0APoq0/HGjwn9fPpE5jL5gS8dRVRTgmbDDhSeeoGpsjB/VX4gIgRcIMKoKGUbilXiKixqJEi2U2JU+%0AwILjdRyeN59qx99KNOJ+PltXJIOJbsImICWNTa3ks89Tv9tEcz2UeJzBynncnY7wg4pK8icFFxza%0AOXVNIhIG1d85+PoNZ5IZHeTchdXMe8tb/O4Jj+6mLRLixaAGf6PpLtCnhzdJZMrs+q3JXNYrTWSx%0AVAWrX3MNbatWv/zBc3jFMBf/vgqRLdvcuuUof37pQkLBys81/Ult/M6fUP0R37PPLphIW+IaeazA%0AAUKRElvoRPUScdUFVDxrmshcczrKGcl08dXtD/LrlnV85YJ1vCW/D4YhJQRbIw6OIsiEkuQCWbRm%0AW/R4tdiKjqL40YOiunilcXrqlvD9RasxlWk/vP2hYQYX/5R84iqkUOh3/DCuvfM+4CMA1OQluSBV%0A1uicZEivw3VVdu48i+PHW/nc0ZsZ+VrnrPuTvLmH+uoBLu99jMsv/xk7WM6wmG4B02YcRlEcUo4f%0AUfVovjNHXM9COc6I4fsoNpqDhGQjprDBsSkErvrf+s0YVeEQD3vTW7iDj9fTctYIPaE6olYZRzhT%0AvnvloHdXrFhgWU+Ba/trMEWZK3/5z/7Jmj/ZhjxJZ87jrx97gDMfG2TbiuBv4kraQ8+yc+h1jN//%0AGU4kbV43eiFGzRas4WGiShlVwsHsYTzq+fjPw+xe8rapa3NUP+5SgXXbtwPwwBlns2gcUAR/s3sH%0APYVuyhsyrHN2g3E5GpJDCYsFwN7ahbzxqINbqWKEgu3NYGxdjVIWRRKhGLKuzHxzHAEosRi6oiMQ%0ARMKNOFaIeeNDU9ekhKZJ6upVjfiZCB+hgHDS+otHNdFEkqhpk4i/tF7Ncycjstn1W+FYnHAiiXIa%0AB47fB0JRuPBd739Fx5zDy2OOyF6F+Mrmg3zvyR4W1cd5/Zm+fVL39m3U0IAdijDeWyAM7LnrTiqK%0AETytRNnxJw5LNrBQCWMoFtFJo96AyPqX/wvNFdN9xZxKjc7xPg5WtfKPS9pwj7yFc4MJ4aARCEGU%0AGKWIr8LKqgYPuwtoXDCCpgd1TsJFsUzGYkmKQT7CCNpoqJESmaYtTOBv/x0f64AqqIscmrqGhryk%0AqwZ0x0Ps0OgxFvDP+/+UXf+6aeqYZTc/Qn/7tPuCvqhEcmyCdCFLb+8yovOmRSGadFiTfBxDKbOg%0AdAzdddiR8m2L4noGkYmRiBZBgSW5QXplM6aA0WI3W8Z8EoiUPeqRRA0DQ5o4aHjDLl/YkmUiYrNd%0A3UtZLWNoOmDhoXDw5DMcdp/jHb9JsLLpbTxereOq/j0UAZEZQW6raShFvAxGsLUoJaS0AQxRZFBW%0AMJhVeYNyCaGzFVLeLXSJAmEJObUDaeepH09SGF0Cga+xo6ooEnRvOnr52QWX8+l78pgaLM/YDEiP%0Ai/kFFScuIR+JokkYSnicuFjl0fnnc+Pzj3JxpJITkyrFoMA9lawkVywiZSCAufr15Pb/O2o8Tl2s%0AjoZYA/Pb/4xDB1tobMyR2++/fnjpstN9tIPPjEAT0x2JT4dQJMYFB44TO6/lRY/x7900kc3cqlz9%0AmmtYdM6mFzttDq8yzBHZqxAnJvyIZjIaczyHQ8PbSBwpI1UDt2SzRfbxTN9+/lw5B0ctY3lB/yj3%0A7XxLJHhKtYioHggDw/LlzcXKA1Q7xalmg8mKPAoSL+yfezxSydKK5xlmPn3Blkw2lKAU9yOyvBYj%0A4hxHaR7DopLv8lGuE/eglApY2vRHzQgml1Aij+Pq5AJXhsFwHZp0SekDU2a81jHwRmMUu1W23Or3%0AbhplCcmbe3hv4tt8r/rtKJ0ldDG7QFn1XEIyRPex1UTSEYhDa6mfz+7fhnFmFwDtXT10KH0caGjz%0ArwsTLS/4hHE7+5JhqhyVgckBHWtK6FEKtqsavEpClH33jLxHjSZZJFLsDTlkw2V0DAR5otGjyD1P%0AUpiXIGT4pH/1CZdB/BonR/MJplfJArVotT5hJvIST8KIFBSFQsFLY6sOuhe4VmhJDMNlE0/TYq/j%0AKFA2DH5wxXVs6JomLUfzIzJNSj7x0c8QqanGMgweXhmhu1pj/Z4wUlHZvfNiLohcjtKZQe3y36PV%0AHMVTVUrWBMKbXixM2i1dt+gNfG3H10iEKsgBVTfcSPN7PgPAO5e+k+sXXY+qRrnySj9D0bXuTArj%0A4zRedBkvBUNRXjJHFtuwntQb30D1B/70JceZjMikEMwwHUEPh6kI17/IWXN4teGP35//fwA2b95M%0Ad3f31O/S86ZWkqfDRNGfUJ/5j2OYJYf7j/2Kz5/xK0ZO/ppyQpKTmxnu+zwPL7wfVwtRZFqgYGl+%0AvikdKP5KzX9PyPFdLjytiIhPT4Cra1XUqgV4gYosm7IohUbpVocZDohpLBTDDoWRwL62JYiof/5+%0AlrFVbCJj1HD2sjYsdYa1j6qieC6uJhi16pCBi9lwohZle5idO9dN2ULd9/UzGL55IWO3zucNH71t%0Ali1U7ZI+9EWlqY7Ia7oPsKTXF7BorkuF5xNsbMLfsozmPYzitLt+YqxA1fD2qd9DmKgFlSq3yDqe%0AQZMJtKCWTszwSgzEgix2GzGwiFDCKysoQR2S4nmYqonrasyPl6lv7yNs+tuYnvTHaSx5tASRcGUQ%0AzfSKcb4bepj9y3KMv92htQ++fiLFw3qED1S1sjDWjbB+zZi+PxjL/7skKFIjYX5I4anOCE+sOhuB%0Ax9bxPAcO3u5vLUrQkexfuoJMq9/g8ZHFEXqqdWqu9SPS4kgUq95Bj6cmdztRDV8ufuCyehrfdAXR%0ASAcAdbpHWkR5Y+cb2fPOPcR0/16LGUXPuqqTNGb7Zc4/cx0rXobEAMKKmNpiPB2ErtP4uc9hNL+0%0A34KcmSN7lThqzOG3xxyR/YHheR5PPvkkBw/6fnZOqcjHP72Gnf/x/aljXM/l9n23U3L8qGM8ILL+%0AE3mOH9nC1r2fRgrIh2Fs/RiZjXdy+V6HiAlFXaUopsnJQ6dLGcRT/ajugn3PsP7kIBIPTy/hxacn%0A7Paki7nyHRSb/O1LK+ZPBHlRYiJIcQxGA9l+XS2/Xn0BDy57Hd/iQ4wF+1qFFDxxxjFmOCmheY4v%0Aj1cUntyxifKOGOUdMXq31NB78zJu+uSdU36GN331M3T809Ms+aeHufriH6IvKqEvKqFIl2KQZ5ls%0At9I+2k9NMRc8Jkg5SVrdGupK/mQaKUjU8rRC85FlK1miPzT1ewgTkVdQguK3kJtCD6SDwp1BZMEk%0An5ARQpQJU0Z6AjUg5MrxHD3RLiZslfCFRWJVOkqwMHECIlOASMgnvkYnx1WP3M+8weM4wqWgxSid%0A46GagrLrFwm7hsfnO3+C5wwQHfJ9ESXThbUSj7TmkI3bJAoeipCMOzbj5gC2qvoVZlJiKAoxdfbX%0APpz2/4ZGzGLJxgtQQwnUIC6vCteSHL6FjpVVJNrbaZ//ZwDMMyR3Jz5KZdi/n7pegaIYaGqcVwJf%0AWNjMu5uqX/7Al8F51y+kcn6Sc5fVUGu8iL3UHF71mNta/APDCtwe7KCIdnigiweXOrSffJwzeScA%0AB8YO8OVnv0xvrpePr/4EwxmfhCwB+f33U1AdFBnC1CE6vwtPgJUIkyw6PKrmSCvTk7DhRHko9Bzn%0AqCYqcPkzPyc03oRXtyY4YDp6k1oZPV5LrtkXgExQiQTyokzMHQUqmQiHMSZGCbf4H6UtVX7dVU1Q%0AM/8oF7JNbCAd962ipISRA7VY+SgHe1fxo3+6aNb96PjIc3x88f/mL8WX0BeVOFNu4SHOIkaBJrrR%0APQtbMfCEyrheMevcsGUSdv37mRRJqh2PBCHGHP/aQjKFLi0cKRBCsrNjHbds/Se+PXlvMAmPgxmI%0AOCJuBQZlQEe409Lx0gyhXAgTNYh4lUCaHspCZTZBY2ExLNmJ7iUQ0o/IJg2NAbxIGAXQQw43/upH%0APLF2LVaigpLwCUqUISw0wKIc0RnwxrCpZVKe4DGjYFy4gMW3jv0Vb172NYxkjPGyzQOXXo2rqmjH%0APTTAUMQpRKYFllDhpEmyuhbFbgHCCASVRiWh0jYimu9oIT3/PujHBJHlC6bGqKu7mlRqNZr2yhDZ%0AtXWn9wT9bVEzL8Fbb17LW1+R0ebwx4o5IvsDwwxUgpNEVsj59kyZGfZRGTND2+hKfrjvhyywV5Iz%0A8e2FtBL2WA/QyesHVlOI/hxDyaIA2875BOn8LQxqR4gEq2sBhKWOqWnk1AQVTFBKqWS1GvqMvlOu%0AzVNNYoqgWBE41wu/q3BelDEDdwtXUXGKWaIvcOGYbII5JGsxd8UY8MJ4QsU9HmLzN3wF4SDLuPTD%0AP2L7smmX+5bqYyxK75nKeVUySj0DRCjg2CGWjBxjNJHiRKKe49rsRH/YtjCcwAZKRBFkKRsDJGx/%0AK01aJoodxbZDGEaZNx7J4MxwPA9hokyoKF7QfdmNEmICn8hmbi1OE8FCDk0T2WSjh9jVXHgcXEAo%0A/44eCpOr9qNaFD/6EUIwYDTSyF4IK7SeN8rWfCCgCYjMaV2KHh+HQhHV04hrBsUb/hfNWz7PhDFE%0A2pouGBcIFBVq9S666yNoUSh7gj/96Q8QUvLpsz+JrioY4nREFkSgIX9hEE20cM7Zv+B9aYs1FWHY%0A/w2MYMswlVpDONzM4rM+TWzFWVNjKIpBNNrOHObwh8Ackf0X47nNPSSrIyxY4+d1JonMcRzMw4fJ%0Aj/mRTNaZ7k01dqLIFYfeS9N5X+euHV2klQXc7IU5FHsM4/4uIusuxBUKO5as4zzxEGGITUoAAAAg%0AAElEQVQkql5ieeYs5kVSFIN9vRqtyHDTo2xvWMlj3Mzf8P/hxqC3qo6xyG5mVr54noanlRFCYEam%0AvTCTjRlOltJkItPbWkUjjAxyY5MijWFPwxIhunpWzHKRB/jA+37GI2emSTNCU103uyun5fPhk7P7%0Aduk4/Blf4flHatmbuIjzJroYbZD8cOlrOSbmTx1n2Baa9NCCiMFUwVYcJip2EXc2+NdmmzyXi9BS%0AjmMYZXQPTMUg5hQpaFGfyMYVhOfnroQbIkwJvNhUJ2QAZ0ax8duPfp+CYdBFC2qQIxMwlZUUqo3i%0AhXEWrYfhLThS45hl027o2IFgxlV1wloRJag/KwRk553/WtTMHQDUxxv43jV3ckvvBO36CZ49/FNK%0AJ5bzweB1FP0g0coIxbxPboqmUBcxaBoeROg6169ppSYZRm+roiVicP9Ilogq+EhLHVogGqqqWu/f%0Ac0UghUJNvIOaiIMiFGqj/uc1Gm3l3HMeYQ5z+GPCHJH9F2PPw33UtiY5VLmNtlQbCdNX7NnFIsfe%0A+CZGrj8XmiEjQpR7xwjPS1OcKAExXDNOJDXA4qqzOXd3GcY24fT8hsgyhb0tLTy+8SpWm9sJM4Gi%0Alzgnt45Fagd32w+QdgXvW3Qv2datmKyaEkg8teJG+qwUl2S2zLpOxUxiq75s3YlNb/PkO8e5i7fi%0ACZW4VSZvhAmvKmEmo5g7Y9jdIQpfmx0pTTpqTGJj013sjr2BKAUmMhVoroMz2TE5sHcKyRKmiKAX%0Aa9A8weGsQoNXieoKYmU/WhsS06qzcNm3lVKC5H5ZFdjCRa0b5VcHfw7cgO74Tht2EMmEHAdT0Xl7%0A/y/41rw3E6GEktGRgSpQcUOcyRF2j3vMlAnM7Jir3pOiK14z63HVb3Xsj6HYDHoq/dpEcLLG02aZ%0AdkOnVvpE7Bo6zeE8a5u7eLS6hcGwH72F01VoWX+cupp6InoEQ/Fr2SrqjvCwdy4fDFxPjVVLSTp7%0AcXsTPHrWYnZs3Y3hKgjDQIRCfPItK2f9TXRF8NrqCj7cWsfEhH9tuu7fF2NGu5H6aAMPvekh0uE0%0Ac5jDHyvmiOy/GGbRwTYd/u6pv+Wilot4d/27iWXbGX4ugzRNRieGoRlyqsfgLx6i9YNvRD5znPLE%0AI4wfVhleXkuz7UcHUbdM2BzHcFXGYkmkUDhhzCMdEFmcOoQQKIU0Z9smTRF/2zJPgixJPATPVnUi%0ARJGO6m2zrjNsJsmqRT61XOHh8JnEZY68SLCDtXhCRUqI7yowolXRJZdy7N7FsyKvmeT1wt5dQh7H%0AwMIkRFGroLJUZCIcwdZ0QpYflXydPyH8/PVUua+nZOcZrvw1LQULiBMu2ajSwRXa1M9oySfdkO0T%0AYU1ZYgsbA0F/1TBVIxapiRyQwrb9CDUsRrGEwV93fZMlpVbq6lKoozkIPAEVN0Qzx7DNF5dpxztU%0AmLTQNspY2RwhR1JUgvyd4vKcq5AI6uoEKpbwuMsyOVeNEgFcw/fum9feTahRsENdzfbhTVzbvGxK%0A5j65tXdFdYr+LkgmR6jduWjqOtSz3gnHfowqJZ2xMLtUBUXxEJEI4jQiB2OGZZMa9IjTAiVqXUjn%0AonSC1XE/MqyKVL3o+5/DHP4YMEdkrwD6++9mdPRRli+/5SWP81wP23T5Qa3DiL6KTE+GATlEtNDE%0AOU9+Aw94quxv4+XVIs5wiX976wf5/tlPc04iDcdCeB0uy4b6gFoaxp9HSAdLNygm/T9lVgT9vMIT%0AhNXAj65QQzKWQ4/4q/kCcaRQycsEI3qchHCJBY0SJ6FZlXy/6kq2JP3JrMk5yZ69Z/Kk3IQlQrjH%0AQ+y6xc913c5fAC9NXjOhYxPCJEOKUaOKlaMKu1QLW9OJBEQUo4DMJEnlziQFZKvvR8uYuAJwNRZw%0AiIMsxZAWJaERCSKyVLnIRft38Jn+BexVbFyhYCvDvPuhHCdSvuBifLiR6oajVJdMSoqOgmTIC7Pq%0A70JQ6EcNiEy4IUpqCVs71cbosZzD6op/neUWIfUyh40Y0bhkfMxXJkoEUc/FVvB7CwsNW0gOui7n%0ARGtREg0YVf69korAUCOYIsK+ofW8ORSZqn0yVJ98l8YjjIfnUS730jYoIfC0VI0wbPz41LWoqsBV%0AFZRQCBE61eppUSxMR9R/XJtqmxKIVRSFO1Z1/LfumTWH/16YI7JXAGNjWxke+c2sx0Z2fBnPHKN2%0AwxenHrOCDsHPpAXezksZzA3x4OEHqBadaK6Nrar8ZuMHsLyfUi6c5JfP/xRbDjOatBhImyieoFf/%0AHrW5jwC1CK1Mf0UcqSpko37OaiSwYzdTR8mYC5CV23kouYFjHS1cpk/gArmgh9gJmrEUnbz0f++j%0AmTBlnuRcOkUljynnIXYolIjQdWQZ49+cbQV17s0/p7uljQ0jGjlRZtfGl7b7WSZ3UyJKyrYJKZKs%0AmiJrJFmQz3HUKJGLxIhY0xZZj5h5FgMnil04qsegfIa0fQPSNXkft/JJvsGCUhd7YsuJlgrgqaC4%0AtIyNkLIX4OkWricZivfQ3XQ37cUksJS+7gUYBwdZnW5mT40fToU9jxP1Z9GU6Z7qvVU0JTe2fI6O%0AkadOeS9jruQRpY2IVwv4TiRjbfdzX89bubIyDWNjKICVDdOaL3JAV30iQ8MWHotC+2gQa9Av/hu0%0Aii9BGaxcigp9GTgQVyGdTk/J4HV1mkzXrLmLsfFtHJ5hTKuFZpOtogkUVSDCYZTQqUT889XT0fML%0AI7I5zOHVhrlP7isA2xnH80p4noMSqOCMrbdhZS2e6H0nq5pTxM9u5NmDR5kIFSirKS7JHMQm5PcP%0AoIpfn30DLX2PMVSziGhmMStGwPXKTESSGI5FLuowlkhy1v4ycdPku0sMVrprMPMP4grBmOLnMEaC%0A3NfTlav5y461NMgGkhmVgZiKKW1yxRrcmD+lduHLp00RxpIGN3ML1q4YmmfTYBfJPFlL/hY/35UB%0AXnvz93iqfQNrR2zCY0fY0LCFnzZfj1cTIu5awEs3DNzAVi7i14TzC4hEVUY1n3Trn3+K2NqFQA0R%0Ae5rI7um4g4m9IzTnoKJgsHlVjqv2C8JSpYF+viHfy6FDm9hzxjIi5QIxqVPAxQ5UeVKxsTyBFJLD%0A9Q/R2e0X4kpsvLEYXmWCL7TczM7Ez8jaS9jQuZ/y2/KQD3JkE+NsX7qCxdbsRpWTuLXjHr71DZWh%0ADr8FX2beFg6Pv4NQ3L+/qoADd7WSamhAThr5CpV0QuUasRXd8T0x0fz7JgsVnNt8Ju1bn+Oma68h%0AkUhMWUEZynRUFQ7V01h/Fdd9Mgvf8R9TX2CwG44ZCGG/aEQ2E5qmEQ6HSfxPbug3h1c15ojsFYBt%0A+TVS7vBelDp/u001SwhTIHePUDhZIn52Iw9++x/IGpXozhu43fgSwzLJN70/xRM6X37b5cDlAOhU%0A8eeFD7Ij+RDClLzn2Qs4FP86Lf1lJEl2nFHBNzpD0NnArW4GZ781VRQ8GZENhfxi0n7RRDnubylO%0AUMl4qYGg9RhHvAWYe2JICU/KTRR701PENem4+KabbyUWtgnnXS69/N/ZwxIuNYtUHjlAb7KS2rLH%0AQERQberUZce4YvtzPH5eG0f16RqjSUSCPl+ZEY9wLRCox9v2P01iie8gEbFMovuqebBlAhD87JI3%0A8P7NRdL5g0AeSymTtPzt00omsLJJLt71OO37t5GqW02BMkVN5XDZ5USqj5qgm3NRRlADSb+UFqoi%0ASGp3YCkX8IX57+em/WUWR37No4cvI9noT/z66CBu7Xqs0mxHiM2d/4pAoUqKWf6FAMmwTig+2YUY%0AQODaFigCqWgIJcn6hWmajo4xGpzjqauAzWTdZs5rb+fJ9mkZu6YE0njt1EVCbeu0a4aqzyar82/o%0AxPMkQ0+EEaeJyGZCURQ+/OEPE4mcvinrHObwx445Ivs90ZXp4mShnzgwcfd7eHbjL9mxd4iPl0ok%0ApSTumIyM5vjJseNEMqPYcYsbd24FoEZkiZeXUzJmT5SqUoElXPY0KBj9BVRnkJZCko4rd4AhuKM4%0AnX/qUdpRm32iSssRhqnF9jQy2vTqelzzJ/5xWcG2nedRrvKZ7Jnui5j4ur/F9Ld8CzhVYXhZ508p%0A72ilEE2SIsO3hr/JoiNXsmckj0ysZ7xkcF+lQsyFpKUQUfKEvenzZ70vEwgBvRWomVFY55sB75nX%0AS6ycQ3VdNM+l+qjOjxJBR2YjhuFZ1NgbgR9Q1sokx1YzfnQT5snjgGDJ8UOo2SyD7WEwoaks2Ff2%0AMI0MI0oBPBgTYR5JCM4fBomJotroSh9x5yCwmqgjEdjkBpYxv7qN0GGVnY1nsmLCoahFEJZfWgAw%0Amu4mS5Y1noIuZrfbS4Q1wslJIgtq7WwbhMKqt32Ig78QGBEdwXSZQan6Ir6TOYZIrea8F9yzmsr1%0AMHovqfhCXhIvsF+KBPcvvvE8hP7yjhbx+CtTyDyHOfwhMEdkvwWePDrKVx44yB3v24AR9JC6Y/8d%0ArHTzIOCf0xvp3nac2gMTEFqOruwiLmz+rvZ2tm8N8w4vyuPLD/CBrN+E8bA3j7PdFPdHrFmvI0SS%0AnChjKxJFy2KN/YBEu06i2Y9o7GmDek7mm3GT/rUsdg+wVTuPD4tvE9bK1HiD9O2ePzUB39/zJu79%0A2nunzs0wTVxvkD/kbvHmU0QaVXKUgbHFqKN9sA7qChFUx6JgFDHtGPZIjkJrNYNhQeegLxiJeCan%0Ag5uLQAiUQZ3agq+gvPLZIj/eWGJpqJuqwiIE0KvP9pk0HMmeVt8T0Qkc4we2v4X5B78EmyTCczG1%0AEDlzhATQZOoUgVSozIgIrkVq2Grwf8/CM/z3GbX8nxEXFFGiVHqQSOazGGPX4JUdrhiSPK/oqIZK%0A0/JRoj06Ghqa1Ph7J8nIVFzl49ozmwgHIgk1kBy6lsVnP/tZHNulZ8sTpGrDCDFNZF5Yp4dmlqRP%0AVQeGdT/qMrSX3h58MdR85CO/03lzmMOrCXNE9lvgya5RtvWMM5w3aarwt2HGSyPEgi2rZ2OrifYW%0AOFvoRJRdbHFXMcGzmJlRzsq04dSfRSa+lxUZfxJPuSabR+7CWtIKXDH1Op6S5O+X6VSdTNCo+P7r%0AemScvazgKAvIhmOk7Bx5LUK5eB5j8WPEZI7O/BG2dF9OWfoRV3tPzyxJ/L0s5OIbnmHHptTUY5GF%0ARRxFgLRPcZDXpUmCLKMT3YhxidvTQXz4TI5XWuyMlmgtQGxsDKhmKKyw1vQjQ922memepNsmth6C%0Aou8Mop8QXN/7SxpEJ13h40gheW3/D1iU9U+6raEZv8l4cL4LNwxeyRfTB7CVSTLyaB8c5oCpYJUK%0AWLpGU18X2eZ57JcmTWo/DclhjpTjoI8jPQNrksikDUG0FAtycrHEfaiZUc647FLwfYfJexIlopGJ%0A1NDUHuLad7wJrZzn/zzyWTSpUWMkGBeziezqVY0c2e733dIS/tfLCWzINF3lXV88F9XOYD0yo4Nz%0A0HXaOE2TRz3YWpz8OYc5zOFUzBHZb4HhnD/pnciM0lc6wfqG9RTMISbt8xbtq6TquMSoKWPLFO+2%0APgUC/ryngeK8I3hVPQjp0uaVsHTBeJNJ3NiNm5692h6PpvlNFNbajbSf7GdefBlHa7r5qvg0ACLu%0A0WL1ossIe/Z1MHEiRQiH/j3zmfjeNHHtZCF1nziEvcCPcDZ6D1NV6mTvoukJ85whh0drdQbNFVM5%0Aq7AsURYRqhhFAKW0hBFB5tn1RJOLGYsd5XhxLa2AXp7OEUXNXuLZHNbEIkiC5lo4qkFVtpfhijaK%0AJ2s5euRjLJt4iLBtUZO3uKf1R4AgKj1auxrIJRuIpI8SL8J49YWorkSRcFlbJ18ENu0pU0iDIgHP%0A4axcLU9nnsUNRQlHY2SBrHBIaVvZ13UG5ZojoPci3QjZ0AgeLp6cwNH9exB1/L9pTUpCHyzddAnW%0Aee3su3UXpoQ1ndUU6q7hja9dMvU+tUc0NDS4+K9RvjMteZ9EKOZ/rfSoTz7eDHsrTVdBTyNuuB2+%0A49uC1Tc1UDtSy8aNG08ZS5sUDykvkud696+g9+nTPzeHOfwPwRyR/SchpZwisjsPfYct/Xfz9Q2/%0AYGi0j4fs89g5vIL1BUFIyfKLagt58G18zA7TG/K4Or2AY+d+EcfSmb/No1Al2NNWQSmiMq9jgMOc%0APqfk1JmkKw02hF/Dc7X3AL5TUvGntTjNg5j9VTzy9TVTx+/nQq675l4euaITKQRvkD9kd8M6ulMN%0AqNJBMV0Kh2ZPiJ84YPJorU6/64szWmQ3i0v7eSD6GqoYQUpB1A5jYVJS/IitpEqGNb+AKa9NO5RH%0AZZG6oUF0248wYnaGjFrDdXu6SZy8l0zTfMzxNnTN33trzf+QkFEFjBH1JEUbNCdO0gtTLyCbeBeG%0AI1Fck+r3Xwi3QypvUUgz1fol4fjbqrptEo75C4I6maUYiqADDYkWkLtwi+0sdqr57tq/4LVbq2lM%0A+OKJSSKLTgZIqoFRH8eqDBMbM9mwpI7z0tOehgBRI0rJLsG8dYhw7JS/Wyjif6200It/vUSqFvCJ%0ALBQN88EPfvC0x+lB+xtDfREiaz3H/zeHOfwPxhyRvQTKhTw7N/+S3MbL+OD+XlaNF7hK6OQH7uWa%0AVIkP//t93Ft3mNti7ewbXcT5tkIx3kN6LMtRcyW6IrhBM5gw+gHQDJuqc+B5/LxH/e73Ma4fJrdk%0AWpihug5uYNc0Fk6RaDjB5ocN9qSWUT4eQzwVovDjZp7DtzGq+cQxvA6TC/g1i/pOUKEkONaR5KRe%0AwXK5ne6+hYhkPc0cZ7Awj2rdxJAqN7lfoHLPp2kqSeKWw/EgivhU6SuIgSyPN59PrT6IYxtMGkPE%0Ape+eYQmPdnMUiJK2JOn8KGPxKtS8xqqdu3hy1UpgOdXlAplwDYeqBrBjgywqtiM8HfOcKG3WEIX9%0AcdSCBVHYVmykOigLeN/QdRzdsIPPORJdEaw7fitCeQ0fW/0xcvfu8S9G0YisPovi+AkQYKaqiSaT%0A4IBUFcaiVdTZJuFQEsogvSgb17+d9w138FjhLio6KsCGuBds602aUAUR0IJ5cRqHiwj91E5HjbWN%0ABAJMOE3tVSgaRGTGS3y9gkrnyPJqwkte3P5pbmtxDnN4ecwR2Uvg6AN38cQP76Er2kIuFOG6gqDY%0A2UV7k5/jujdWYGfDPC6qeJyj4wuJH1nDcCyP6nkgouw2HM5XVIbT+2aNezvvosXrZaGzhqbxFQw3%0A7MVImbxF3M7hgRU8PHwRUkKXXMTm59dx253r4c71U+fHbuznyvU/Jl9Os331chRgpdxGNR72yeW0%0AWFlO6hWkGaUpO4Yz0EU5ZJDV4kS1PHHpsdg+SOegja24KGYOjEqEJ9FyCRyR5aoDP2HTikexnRA5%0ArxIYQBd+JGXh0hneD/Y8lghBbWbIJzJTojsOzVmfuOtLJY5WwLaaLhK5fpadbKGkudyeuJjQ0wNE%0Ae8rolgsIjBpJOJfEsVV+U5NigR4hYnnoUmHZLf8AwHtXvJf3bXyAMw7492Hebf9C6XNP8UOznUvP%0AWkSqsB36RhmMV6KavulyWA2iKS9EWYVojR9JxiMCbLgsqfLo/m0s7Ai2dyfdUAICOx2RvWvZu8ha%0AvkuI0DQ6bYfceYNTz4eCLUVVV7jwXX9C0+Klp4yhRDRQBdE1tSjhF/8aThLYi0Zkc5jDHOaI7HSw%0Ah4sMf3sPfT0TVOZL9Bw7AotXoIYs6sIPTB0n22r4WMVX+Rbv4j1L70LPL+CIbpAsOxQTo6TtPMUq%0AcFfcMWU666HwGy6n3enh386oZNHgICPbzsZNRqjVR9m5t4qJ707nuW5jKW+65l5OXOGQsVtYXOzi%0A8fWdLJE7GRpuYzvLAainn7LdgnQdFmY0no56ZI610DoyTOvIMI8tWMmJmijxcIaEm8F1o1hSomkl%0AhJsFKolaksJjH6dp49eot49RyTgTdg2jIkGUAULSJ7K8XuZY+2HeeUQlqkMyEDMMxvwato7xXi4Y%0Ae4bFY3meaFiC4mW4fOj1VJXbuX/xMEWng4Fcgk4vQz5aCeSo7bBoMhbTf3iCZy5tIH1CI+p6WFIh%0AsnjaU/C1HQ2cPODbeClRnSgwFKolmqygJt5E6NFH2XzDx7ju8V+CbhBRfQGJ9EKMFWzUQBpvBEXC%0AKztX8Ot1b4Ct3/BfYIrI1ODnqUS2tn7t1P+FprFc6HSdMTb1mBFsLaq6wurXXH3az5gaN2j41Fko%0AiZeOtOYisjnM4eUxR2R2GXvURauN0j/exze+/whvffZhjqXO5TirWTtwH7fU+Kax3ZVbuZBnyOFP%0Agk48SUnEeGJsA5viO/jyWR571ItY232AVKlA++gYg8vuJSqk359Lejyy61JyVPK8l8RVVPYfTNB/%0Amz9R38SdgC+JT7WNUBBx3uJ+n8NVKxmurWdxfpTzJ07yOJ1UMUJ8XGOldYR0RYHWWA977YWUrBEy%0ASh/ve/5JhkenLaXiZhHTCDFcWclC+yCeG8aSAk14uN6TwGIKYYX5YQ1j/3VUzv+h35LFNsiLKEnh%0AYoX8yb0sxpiwodlQ+FeytA8O8Ez7KmpOmAzUriUZnuCuPTfxuPNuurW9iEIzlxYHeDZ7J8Ppy6jI%0AxpkQ/j3sq52HZu9jYcu7qIxUEorqvGt5O1t3ZblmIgvatMISYHFjFSfxiUwogtp3Lef9+09y2bJ6%0AYn1DGGaJD33vS9gV1Vj1LTQajVzV8nbuPDiflc0ptJJPOMaaN1MuLsbpvNYfuH0jLH0dRH0JvFYV%0ARk0ZCPWlm6gLTQNNo6b6UsIRf7tXUQRGWEXVXvrcSVJ9KUzmyCZ/zmEOczgV/+OIbN/oPuan5mN4%0ACt97/CBXPf56jnhvZd6aczkQ/SCWWs8Da1fi9ISxY7sYqm5nsMqPNEZcyBUimGMKoaSLFfJzG/tz%0AZ7Fpoo2d7YuQQuWpDj9KumXgzzh4aDFjo83cE3kdEyMp+r+2fNb1ZID5HzpARe0E7+keY3DVfdy2%0A8v2sl4/ymLiQY7KN3cInukRunAvGLMaab2Ex+zjQrXK+vpfLG0tkFjk4ToiJZJFEoofF3d0cYjqy%0AS5T9/FY+niJ2Ikc+ewauWkJ1woQKT5FPvxuAqC4wJ3S8rotwG45hOQYqHvPPHyQ7eiXkQdDAur48%0Av1QtvoPgNWaem//5L5EiynNLr+eiyJcAiHg6S/qPs0YMY4d7EW4rtmbQubyWwWeXU8wO4aohNBva%0Am9/yf9u77yirqnuB49/frXPb1Du9MDNOYWAYBhi6IIjYQMUeYosp5mW5XnRFY4wxLy8viS15STQa%0AjV2XL9ZYCKZYMTxUQJogxaENA9N7n9v2++McYEYY4FkYLrM/a7HuPXvOvez53Tnnd885+/w2WSWZ%0AB/qb1DORBbXdOLyDE5kvbnCFC9foRG4bbXwOe7qMR4uKYLNaCAAOm4M75/6Imyb34/c62bVuHwAO%0AXyLBsTccfKP08XDZ0wcWPVPT8VQMXfV+v5jxZYjVRm7ZLYPaJ52TS/KoL17yKdYRiyD47Lp8lKYN%0AZUQlso5AB5cvvZxZqTMovW8H95TdwK6kJBz7/sW8bbXIRCjIa6XQ8wabI056uuLZWHwwGfQ55qFs%0Ar+AMxtLYE6YzztjJJgb9vOXIJIKVeX/fzLbERHY4TuGfVefxxH2Dd3CfrZwB0FPUy/S9Icr7+tiS%0AUEu8amVC5CNWMpNPLaMPvramE3fvKGaHnqL902wCuwK4k9wkWcezy72d3l4vofhWxiwv5vTI0zyZ%0A14gz7GRS8yR8fQfvEXNWx1HVOJXSrE30hJ1YVA/elqfx7FnIWypCctsHBCPzqPx0GnUdfipDSeyp%0AvoIz+uz8dKIDW4uNea0h8AsglM25Bqmroru1hffkUzLJYgLb6K5fRW/2XArYzTZzAEvQ7uC80nTO%0AeOyX3P7xdtSOXwPgsg0uj1T8nUeov38dKji4BJTLNfSfrCfh4LxpNotx9Li/IK7faxwBZpaMZfL5%0AF5NeOJrew9+3DRhHe/vvNTuStNtuO2z7xLNGHfW1x2JezjyeW/gcye7kL+X9NO1kNKIS2bKVy7i2%0AMomeql4+nNHPg+//B/8quYSVkTHkJD1MJpBvVtlwxtZBVxy15caOMEb1UhXbTthhJb49g/eVMZGk%0AUvBxwyiaXQ6ca+HZ+75+4P97glv45i13kldp4XdnLiJLVVE/OuWQfimE5IgDu7LT1pjJA1nfpr4x%0AH5+3h2Zv/IH1Nqbm8XDPi0x6ZRFVrMCCsDbcx6V9flq2zwZrK86eVILtWYTSY6j11GKNWM1E1nPg%0AfRJDxYSsW6gtewgQJuwQKtu2cH7NfHx9nZR85+u8/2wrTU25xPd1s5oSSqSecH81N2xu5RVHNdZg%0APwkYp84S3A4sGVl0t7YQsthpwjgycvUZmcJJAF/SZKCZgM1OmtOO2GxYfT5EjFNmn01kYF6n+kzp%0AJbtz6Ar7viQ/VruDcDCA1TY4ke3niHEx+wrj6JMjJLIThc1iY0zSoYNFNE07aMQkss1bt/Hxex8w%0AbW41ydsn07xhAvWlQk96BWfu7iUx0bjuYrUYNw+73e2kpO7kk9yJxEY6yGAPlZWjWC8lSHMR/2id%0ARNsjxtHaBwNO4f3wlpvJzt3Jf8qdAKwqqiBVPsJe3Mt1PQ/wC35+YN2szj72+oxRdWVr11JjHUVX%0AZxKVlVOpbh9HXE6IZi94VSdT27dRFy7FVthFU/9fmbU9hhV4abB5qCOCzUwq6SEf7SkfsCR5Lqd3%0Av807Hjd2ZcEV7EciAZTFQVxPBIkRsBhHO3fVxvBS5BwmvXMH1d5kxv/+JfJGt/KH+1cTTvAT19ZL%0AvrSQ7Hfj7LcggC0cIg8L52TEM+MUP5sOlFdSxgzJQGxTO0UVkNTeSmvqDOCvBBwx+M1h6dPjPaxw%0AeWjsFmJsg+/VAoidk4UKDy5XZXMMncgcMS6uvuc+nrn1RspOP5Nla9Yfksg0TfWI350AABC3SURB%0AVDv5nPSJ7N1fvIK9KUi1fQ3ujE5EoN+7j7BvHMuTW3i53Mvi8S9TTis9uNjEeCaqVWzfmUeLSmJ1%0A90zSmhRNXblsfeBUbuVg9YXUm7aS793HtjTjIv+CnSs4e97fsfclkezsps1hoZFklkydRlZ9DS17%0AsxmfvoXczb18MHM85TUd5PZ+TFpqIyUfrmD3lB8AgmXfdN4cO5XkznZIhUyqOauymrfcGYzp2ElD%0A93z+V7oQ2umIiScCNNrbIQI93fUEXIn0RWz8bd/d/MzhpkFtIig9WEMthBxpxHVHyJ+cRbhjDq7Q%0ALuqkjDRnPn0oInYrdqsFX6xxTcbpdHKhcxMTi4s4a94iqn9rzM2VsvhSnMuF38wqxJPkZreZyM5P%0A7CXOYhzVOroDXDJ/Ho6N28ifezFz/cWUlYwj3azGfk5yPOv9fl5tc2GRQwdGxBQfen/VkY7IABIz%0Asvj+0y+xa9cu0IlM00aEkzKR9YX66O5X3PvQS3yQVUSFPYinvZ4kt7ETbvBV0j62i86gUd9wC2OZ%0AFl7ODRufoFc5Kf5gF6v/cuaB96syH2NvqcKb20afGEcPE1wbKK6rZmexsRMv3biJgmX3gSgecvXS%0A6BRunuCiKT6BS996n7r4TNKq9vJeXBHZdY1897Ff0uZx0HzZKFrPa6azRri8fwbvSw8dbiuFdUZp%0AI2u78GJXOXPrmqlsOo3Rah2/ci5mTPwWOpwexB4hMeSlxtJGUnMPtVmJZFkCjMbJqhgfGZ12cIBb%0AuugNKVwBxZkL5uJwzQel+O/O9eCwsq1gGhG/cepz/ySL6enpZGRkUFRWhsPvIq4klUWjFlI0ZQzW%0AkiCOHCPhlc45g9WvvcTM+fNY8k4/70VmYrvxGvJKZ0HpLGKAibPmHPJZXV58OeUp5cf82doOMxz+%0AcOxmxXedyDTt5HfURCYijwMLgQalVKnZlgg8D+QCu4HLlFKtIiLAvcC5QA/wDaXU2q+m64cKBjvY%0Au/YfbHj9QTa3Z7J21iI2Jjmp9lsJu8o5LdBBEp+y03MKaruTmqCfvnYP6yMzuHPdWOr/bIwoXE0h%0AY65aQd0Mo/zSRZs/ZZc/yKZZ+YSBkp56trtjKV5dQ3xvF3ktHexKjMXVsheLOX1GbmeAgi4bl1d1%0A866nHV9MCs+XjsUmQRY7nuSRyPXEdLcRTs1guuUNPp3hYuk7dXwcTMZl30ybN5d6c8BesMMo2aQi%0A5txUoW7sDgsrE6aQGtvJRrUKX3cCWNrAXoSvLZucSeO5uynEozEWmkMxuFQrWVKDdW82ArjjHFjN%0AoeVtM9LwWC2saV1Ent8ouWSxWLDb7bjdbs477+C9UMnXjOXAsIP8g7FPzMjipueXAtDvdrJ0qZ3F%0A446eoPLj88mPzz/qevvJMQzAAJ3ING0kOZYjsieB+4GnB7TdCrytlLpLRG41l38EnAMUmv+mAg+a%0Aj18ppRQPvHwfL3pS8Ld28Y2Wy3FlVzEu4W0+ooBWj43AhjReiVzMy1xMsNp9YAJJMIbA1wPZN25l%0AXtHLvLzn6zSf6WFC9xYyd9aRkVjHqGAMvsg+LpQXcW+5gt3u8Vi7grRb4OoP9lK64iE+yo4lrMJY%0Axcqb4S7OscXz/UqFO2Y1Cb4iQnYnCZYmRlFF2GrjgUuvZlLHViaE1mGRGC4e9xi/WftvjPOsI65v%0AFi2xVkQp/KEAp+dmULfOrKqeGMYbsNPSDr4YK/fHPccPd50FxKAS84hpTiIlexyeqr38YG8XPy7J%0A5EJfKp225RSsNJK1dcD9UfcUGzMc11yZSIz94I5/9uzZZGdn/78/j0mTJpGamvq5Xvtl2Z/IbIcp%0AIaVp2snlqFu5UupfIpL7meYLgDnm86eAZRiJ7ALgaaWUAj4UkXgRSVdK1X5ZHT6czo42WhuaqJl8%0AGvuS4PpuD/mh7TjW92NFEdjjHTSdCUDcLbuw5gXI79/JLnseyiKcxmbKez7hn2e0EMHC/Oo0Uhr3%0AUWWFppitXNi6mszEPoLtAb7WFOSvdgft9ECPhaTWRuJyMukLdeGxx/GAPcAoWz3d7iroB++KB8ke%0AfTMp1FO2rwEK4dXT5lOwvB5H0BwcEWjlNtca9m3opSGzj8ZYC4tXvUmFK4XSibk0rwyQ7RzHuTf+%0AlEf+uIw97X3kJmRyx6l/pLl5CXSB02nMxWV3WrGYAyP+feospoxOoH9rP5WnbeCC1EsOG8eM+MEj%0ABw9Xjf1YiMhXmsRScmPJGTN0fUKAhIQE5s+fT1FR0RHX0zQt+n3er6upA5JTHZBqPs8Eqgest9ds%0AO2Iii0Sgs/Nz9gTYsW0rHWMdBNa5Kd79KR/+YSFrGZy4vnHF44yb+U+srT7643p5vPB62uxuTqms%0AZkL3dt4vnEjxe2spjNRynqzg/cJJzK2PIMEc6qSJ5ekbKa1NgvhamsLGNbFA0A5WSN27BgGynDmE%0AVZhQJIzT287NQScXBdpAWZl486+RdT/BF+7ljZYFUAhxAuXTzsW+4QkAQv2KcASmXfpNAknZPNNV%0AR2xfD6nZGSgcCEKKr4ieHitepxfow+fwUJIynpWJy6CrH4fdSQ8QDFuxm6fVMq0eOjthYeZi49Pg%0Ai8V7uJ19vVEi6si/g1BWNvOIf1vRHIPjQcdnaDo2QxuO2Hzh8y5KKSUi6uhrDiYi1wHXAWRn5xxl%0A7SMLW1y8s+VsWn9YxIcUcfVVT/L2pPHEBSIsanuBQMBDsvRS2hJmR/3ZZHR/zJ8f/S5vTF2MS+2h%0ANT2Nq976E4zfSeqOUyla9SYz1m0iI+NKbrNZaY6sJ2ANIBvLKay7nRWyh17pxt7RhTeSisX7IY2j%0APOQ78nDa4ui0dGILO1HWfkIo4n0+CsZNw3vKMzgsDprv+gSATLebqRUTIHAt8CrhPiuh/n7KzrqI%0AuN4+HlnXgcXiIG1UDoGAUaV9//Bzr9M4deaLMa8FxWUCO3F6vEAQu9OK7B/hd5RSSZqmadHs8yay%0A+v2nDEUkHWgw2/cBA88pZZlth1BKPQw8DFBRUaF8X6ACT0VFOd/7yzfZcdVKkr2jycuoJSncQrHj%0AY8q3r2F9bgkrfWUs6myjMpBIQnciLcWXkE88/VTTCpySWUNnwMvdoTmcZWugqX8fd0aWYMmbQ1d9%0AGrCdjC2rqLH46a8o5l73Dq59bTnSBEy7nY3bevA3vY61r5eW0yu4MLOIP617hq5IFzmxOfh84POl%0AA7DwunHcU7uHDJcdnw8iC+6CZUsJ9dqIhPrx+aDUF8Oy2ePJOnMyFhE2r6gBwJdgvCbRa3x0ST5j%0A2ZVZBBt34ovzUE8bcYlWwh4rQcCXaOWLxPdkp2NzZDo+Q9OxGdrxjM3n/aq+BLjGfH4N8NqA9qvF%0AMA1o/6qvj+337TsfJ+2yuTRMaKG2cArEv05r+k4st1/BdMdFfK3iebZPqSPB3UB6wThO+/3NnP3L%0Aa2lX8xid/RbxE3dT4gszrmoJ4jWmAKlJTmd6mp0pES+za9PJbgpResV5TDn/QgIZFWwoqcCZkEhs%0AchwOl43ejo/pWvsoM689lZvPKia/YBV70vZwxhlnDOprVnECWS4nBW6jbJLFYic//R4aNyUQ7D9Y%0AvirH5cRiVrYonpLGxLNymLIwDwCfOfVHrFmyqaCggMmTJxMbZ/z1OJw2LF4HxNiOeaSfpmlaNDqW%0A4ffPYgzs8IvIXuBnwF3ACyLyLYzbrC4zV/8bxtD77RjD76/9Cvo8pNsXjgXGAnDH39Ipz0lgcmk6%0Am/wbmeR7gwR3MpaLDv7KduDqOxYQDI9hT83dFJR/nzGRm1hvm8rqVz7h13NnkjFmHOsTvIz6u4sO%0AVY01IYELUhJY15HFQ6ct4r4ZY7B0himsSEW9OJu+NWsQM/ksvXApyOGn4Hh1YgEuy8HvEf7UmYT7%0AHyHkOHzdJKvdwvQLCw4s7z+lGGs++v1+FixYwM71jSSkNeNwWXHMykTl+w/7fpqmaSeLYxm1uHiI%0AH807zLoKuP6LdurLcNu5B+vTlaaPG3K9WL8LGENS6lNGw5XLmN7Xh8v9Onnlk7DabMyYMYOmTcZ1%0ALWu8UftwYXI8Coh3OsBpvI+6/fZB732kqTcS7YND7/Ias0bnlk86pt/P6zRe7/vMpIz55cnkl5t3%0AelktWFP08HNN005uei93GPaYGCaff/Ggtrjzz4NwCHtmBgAVcR4q4jyD1hH5/KfwbA4H37n/cdzx%0ACUdfmYGnFvU8VZqmjWw6kR0je1oa/u997yv9P2KTD62MP5RRSR4sApnxh1aN1zRNG0l0IotSU/IS%0AWf2TM0gy59nSNE0bqfQNRlFMJzFN0zSdyDRN07QopxOZpmmaFtV0ItM0TdOimk5kmqZpWlTTiUzT%0ANE2LajqRaZqmaVFNJzJN0zQtqulEpmmapkU1ncg0TdO0qKYTmaZpmhbVxJh5ZZg7IdKIMa/ZF+EH%0Amr6E7pyMdGyGpmNzZDo+Q9OxGdqXFZtRSqnko610QiSyL4OIfKSUqhjufpyIdGyGpmNzZDo+Q9Ox%0AGdrxjo0+tahpmqZFNZ3INE3TtKh2MiWyh4e7AycwHZuh6dgcmY7P0HRshnZcY3PSXCPTNE3TRqaT%0A6YhM0zRNG4GiPpGJyNkisk1EtovIrcPdn+EmIo+LSIOIbBrQligib4pIpfmYMJx9HC4iki0i74rI%0AZhH5RERuMNtHfHxEJEZEVonIBjM2Pzfb80Rkpbl9PS8ijuHu63AREauIrBORpeayjo1JRHaLyEYR%0AWS8iH5ltx227iupEJiJW4AHgHGAMsFhExgxvr4bdk8DZn2m7FXhbKVUIvG0uj0Qh4Cal1BhgGnC9%0A+fei4wP9wOlKqfFAOXC2iEwD7gZ+p5QqAFqBbw1jH4fbDcCWAcs6NoPNVUqVDxh2f9y2q6hOZMAU%0AYLtSaqdSKgA8B1wwzH0aVkqpfwEtn2m+AHjKfP4UsOi4duoEoZSqVUqtNZ93YuyUMtHxQRm6zEW7%0A+U8BpwMvme0jMjYAIpIFLAAeNZcFHZujOW7bVbQnskygesDyXrNNGyxVKVVrPq8DUoezMycCEckF%0AJgAr0fEBDpw6Ww80AG8CO4A2pVTIXGUkb1+/B24BIuZyEjo2AyngDRFZIyLXmW3HbbuyfVVvrJ2Y%0AlFJKREb0UFUR8QJ/AW5USnUYX64NIzk+SqkwUC4i8cArwOhh7tIJQUQWAg1KqTUiMme4+3OCOlUp%0AtU9EUoA3RWTrwB9+1dtVtB+R7QOyByxnmW3aYPUikg5gPjYMc3+GjYjYMZLY/yilXjabdXwGUEq1%0AAe8C04F4Edn/hXekbl8zgfNFZDfG5YvTgXvRsTlAKbXPfGzA+BI0heO4XUV7IlsNFJqjhxzA14Al%0Aw9ynE9ES4Brz+TXAa8PYl2FjXtd4DNiilPrtgB+N+PiISLJ5JIaIuID5GNcQ3wUuMVcbkbFRSv1Y%0AKZWllMrF2Me8o5S6Ah0bAETEIyK+/c+BM4FNHMftKupviBaRczHOX1uBx5VSvxrmLg0rEXkWmINR%0Afboe+BnwKvACkIMxy8BlSqnPDgg56YnIqcByYCMHr3XchnGdbETHR0TKMC7IWzG+4L6glPovEcnH%0AOApJBNYBVyql+oevp8PLPLV4s1JqoY6NwYzDK+aiDfizUupXIpLEcdquoj6RaZqmaSNbtJ9a1DRN%0A00Y4ncg0TdO0qKYTmaZpmhbVdCLTNE3ToppOZJqmaVpU04lM0zRNi2o6kWmapmlRTScyTdM0Lar9%0AH1vgLxHl/9/GAAAAAElFTkSuQmCC"/>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sp>
        <p:nvSpPr>
          <p:cNvPr id="5" name="AutoShape 6" descr="data:image/png;base64,iVBORw0KGgoAAAANSUhEUgAAAbIAAAE/CAYAAAAjXUYaAAAABHNCSVQICAgIfAhkiAAAAAlwSFlz%0AAAALEgAACxIB0t1+/AAAADl0RVh0U29mdHdhcmUAbWF0cGxvdGxpYiB2ZXJzaW9uIDMuMC4zLCBo%0AdHRwOi8vbWF0cGxvdGxpYi5vcmcvnQurowAAIABJREFUeJzsvXmYZVV5t30/a59TY1fP3UwNNDSK%0ALREhIuAQJKhR0ShJHDCaaDSfiYn6+WpizJfXKQkZ3i8mShIVRzQqOM8TIJPM0EI3NDTQ0FP13NVV%0A1VV16gx7r+f9Y609nKpTUw/VA+u+rrrqnD2svfaqU/t3nmE9S1SVQCAQCASOVszh7kAgEAgEAgdC%0AELJAIBAIHNUEIQsEAoHAUU0QskAgEAgc1QQhCwQCgcBRTRCyQCAQCBzVBCGbISLyJhG57hC1fbWI%0A/OMBtvFbIvJoi+2LReQBETn3QNof0+ZGEXnJwWrvSEdEhkXk9P08d62IXHyQu3TMICKfEZEPHe5+%0AHCmIyOtE5HoR6ZjheS3//491gpC1QEReKCJ3iMigiOwVkdtF5LkAqvo1Vf2dw93HiVDVX6nqmcVt%0AIlIGvgz8haref3h6dvSjqnNU9cn9PPcsVb35QPsgIh8Vka8ewPlXi0jdi/KQiKwSkRcdaL8OFFX9%0Ac1X9h9m+rjjeJSJrRKQiIjtE5GYRuXy2+1Lo07nAnwKXqWq1sF1F5IzJzm31//9UIAjZGERkLvBj%0A4D+BhcBJwMeA2uHs14Ggqg1VfaWq3nG4+xI4Ivg/qjoHmAt8GviuiEStDhSR0qz2bPa5Engv8H5g%0AEe7//X8DLz9cHVLV+1X1Zao6MpPzngJ/q4lR1fBT+AHOAwYm2f9W4LbCewX+AngcGAL+AVgB3AHs%0AA74JtLU6t3D+Gf711cA/+tcLcIK6G+j3r5cVzlsIfAnY5vd/32+/GOgtHLcSuBkYANYCry7suxr4%0Ab+Anvu93Aysmufc/AjYBfcDfARuBl/h9Bvgg8ITf/01g4XTGcIJxmFa/gOX+3D8Btvix+HPgucAa%0Af9//VTje4B5Um4BdwFeAeX7fz4B3jWl/NfD7E/TxU/6cYeB24HjgE74P64BzC+1Ma6wK9/MWYDOw%0AB/g7v+/lQB1o+Guu9ttPBH4I7AXWA//PJH/Dq/GfMf++y1/vxMLf5nbgP3zf/nGKMfsy8H7/+iTf%0A1l/69yt8nwz+c4kTjF3AduBPWvWLqT/7N+P+z27HfT6uAxYX9r8a91kf8MeunGAsng4kwHlTPBPm%0AAV/wfd7qxySaxucp/VtO67Ppz3kb8Ig/9hfAqX77rb6tEf+3f0NhTP8G2AH8D+P//08GvuvHsi+9%0A3mT9Php/gkU2nseARES+LCKvEJEF0zjnZcBzgAuBDwCfBd6M+xD9BvDG/eiHwQnVqcApwCjwX4X9%0A/4N7CJ0FLMU9eJrwLsUf4f7RlwLvBr4mIkXXw+U4i3MB7iF4RavOiMgzcd/e/wj34FwELCsc8m7g%0AMuBFfn8/Toz2l2n1q8AFwNNw/+CfwAntS3Dj8/qC++yt/ue3gdOBOeTjeg2Fv5W/51NxgtqK1+Me%0ABotxFvudwK/9+28D/z7BedMZqxcCZwIvBj4sIitV9efAPwHfUOfmfLY/9lrcA+1E4LXAP4nIJRNc%0AO8NbYX8MbAB2FnZdADwJHIcb97cy8Zjdgnt44u/nSeCiwvtfqar174/HicJJwNuB/57g/2uqzz7A%0AH+IEYinQBvyVv6en4/6O7wWWAD8FfiQibS2ucwmwRVXva7GvyNVADJwBnAv8Ds71B5OPTcq0Ppsi%0A8hrg/wN+3/f9V/5eUNV0TJ/t//bf8O+Px32pPRV4R/Gi/u/7Y5xYLceN+7Uz6PfRw+FW0iPxB2fF%0AXI17OMS4b7vH+X1vZbxF9oLC+1XA3xTefxz4RKtzC+ePs8ha9OkcoN+/PgGwwIIWx12M/0YG/Bbu%0Am5op7L8G+Gjhep8v7LsUWDfB9T8MXFt4342zDlIr4xHgxYX9J+Ash1KLtqYzDtPt13J/7kmFbX3A%0AGwrvvwO817/+JS5WmO47M+0n0IP7xnuq33cF8MVJ+vi5wr53A48U3j+LgmVPs0U24VgV7qdogdwD%0AXO5ffxT4amHfyTiroqew7Z+BqycYr6uBKs4aGPWv3zTmb7N5zDmTjdkKnBAb4DPAn5F//r4MvK/w%0AuRwtfh5wlsCFM/ns+/c3A/+78P4vgJ/71x8CvlnYZ3BW1MUt2v3fwF1jtvX6sanixOE43JeUzsIx%0AbwRumsbYpH/L6X42fwa8fUzfK+Sfx+zzVxjTOtAxwf//83CWWKv/wQn73epvcKT/BIusBar6iKq+%0AVVWX4SyqE3HfpCai+G12tMX7OTPtg4h0ichVIrJJRPbhXAvz/besk4G9qto/RTMn4r5x2sK2Tbhv%0AZik7Cq8rk/T1RJx7BAB1/vu+wv5Tge+JyICIDOAe1gnuQbA/TLdfKdP9G5yIG4OUTbiHznGqOoSz%0AvtJA/xuBrx2Ea45lOmM1k7/LXt/3lLF/47H8m6rOx1n05wH/v4i8orB/y5jjJxuzJ3Difw7ui9OP%0AgW3e6n8RzmJL6VPVeKr7muKznzLR+DT11X/2t9B6PPpwXyIoHL8MZ1G3A4L7W5WB7YW/11U4S3DS%0AsSlsm+7n5FTgk4Xr7PV9mOxvuVsLCSFjOBnYNGbMU6bT76OGIGRToKrrcN8Wf+MgNDeCe3gAICLH%0AT3Ls+3Hfki5Q1bnk7hrB/WMuFJH5U1xvG3CyiBT/zqfgvqHOlO24fwzXCZEunHsxZQvwClWdX/jp%0AUNVW15rJOBxstuEeGCmn4Kzu9OFyDfBGEXke0AHcdAj6MJOxGouOeb8N91noKWyb1t9YHQ/hYk2v%0AnOIak43ZLTiXZpu/h1twMb4FwANT9aMFk332p6KpryIiuM9tq/G4EVgmIudN0t4WnEW2uPC3mquq%0AZ7W6HuPHZiZsAf5szOeiUydP0hr7txrb3ikTJIEczH4fdoKQjUFEniEi7xeRZf79ybhv5ncdhOZX%0AA2eJyDl+fshHJzm2B/dtbUBEFgIfSXeo6nacG+JTIrJARMoiclGLNu7GfVv9gD/mYuB3yf3kM+Hb%0AwKv81IQ24O9p/vx8BrhCRE4FEJEl3uffipmMw8HmGuB/ichpIjKHPOaUfmv9Ke4f/O/9djtBOwfC%0ATMZqLDuB5emXE1Xdgkss+mcR6RCRs3Hxp2ml6IvIM3DxuLWTHDbVmN0CvAtnOYFz/b0L5z5Opnlf%0ARSb87E+DbwKvFJEX+xjx+3FCNE4MVPVRnHV1rYi8VEQ6vdX3/MIx23Ex5o+LyFwRMSKyohBznWps%0AZsJngL8VkbMARGSeiLyusH8nLp41Xe7BfQH9FxHp9p+PFxyCfh92gpCNZwgXnL1bREZwAvYQ7h/i%0AgFDVx3APyBtwWY63TXL4J4BOXNbaXcDPx+z/I5xPex0u1vDeFter44TrFb6dTwF/7K3MmfZ9LfCX%0AwNdx/xz9uHhCyidxscTrRGTI9/mCCdqayTgcbL6IS5S5FZfkUMXFt9K+1XBZXi/B3euhYNpj1YJv%0A+d99IvJr//qNuHjMNuB7wEdU9YZJ2viAuHlkI7iH9JdwD/SJmHTMcELWQy5kt+Es7lvZP6b67E+I%0AF6c346bP7MF9/n/X/y+04i9xKfj/jnPl9eIyIt+AyxoFlxDTBjyM+9x/m9wlOdXYTBtV/R7wrzhh%0A3Yd77hRdvh8Fvuxdj6+fRnsJ7v7P8PfS6+/roPb7SEB8oC8QCAQCgaOSYJEFAoFA4KgmCFkgEAgE%0AjmqCkAUCgUDgqCYIWSAQCASOaoKQBQKBQOCo5oiolrx48WJdvnz5fp9v/UwfE2R5HGFsJiaMzeSE%0A8ZmYMDYTczDHZtWqVXtUdclUxx0RQrZ8+XLuu2+qup0TM+SL8/T0TH7cU5EwNhMTxmZywvhMTBib%0AiTmYYyMim6Y+KrgWA4FAIHCUE4QsEAgEAkc1QcgCgUAgcFRzRMTIWtFoNOjt7aVanWiFgpxjNfDa%0A0dHBsmXLKJfLh7srgUAgcMRyxApZb28vPT09LF++HLcSw8Qkvr52FE162FGFqtLX10dvby+nnXba%0A4e5OIBAIHLEcsTZMtVpl0aJFU4rYsYqIsGjRomlZpIFAIPBU5ogVMuApK2IpT/X7DwQCgelwRAvZ%0A4UZEePOb35y9j+OYJUuW8KpXvWpG7Vx88cXZPLlLL72UgYGBg9rPQCAQeCpzxMbIjgS6u7t56KGH%0AGB0dpbOzk+uvv56TTjrpgNr86U9/epB6FwgEAgEIFtmUXHrppfzkJz8B4JprruGNb3xjtm9kZIS3%0Ave1tnH/++Zx77rn84Ac/AGB0dJTLL7+clStX8nu/93uMjo5m5yxfvpw9e/YAcNlll/Gc5zyHs846%0Ai89+9rOzeFeBQCBwYIyMjLBt27bD3Q0gCNmUXH755Vx77bVUq1XWrFnDBRfkK9JfccUVXHLJJdxz%0Azz3cdNNN/PVf/zUjIyN8+tOfpquri0ceeYSPfexjrFq1qmXbX/ziF1m1ahX33XcfV155JX19fbN1%0AW4FAIHBA3HnnnXzta1873N0AjjEhU4VbbnG/DxZnn302Gzdu5JprruHSSy9t2nfdddfxL//yL5xz%0AzjlcfPHFVKtVNm/ezK233prF1s4++2zOPvvslm1feeWVPPvZz+bCCy9ky5YtPP744wev44FAIHAI%0Aqdfr1Ov1w90N4BiLkd1zD1x8Mdx9N5x//sFr99WvfjV/9Vd/xc0339xkNakq3/nOdzjzzDNn3ObN%0AN9/MDTfcwJ133klXV1cmhIFAIHA0oKrowbQaDoBjyiK74AK4996DK2IAb3vb2/jIRz7Cs571rKbt%0AL3vZy/jP//zP7I95//33A3DRRRfx9a9/HYCHHnqINWvWjGtzcHCQBQsW0NXVxbp167jrrrsObqcD%0AgUDgEBKE7BBy3nkHv81ly5bxnve8Z9z2D33oQzQaDc4++2zOOussPvShDwHwzne+k+HhYVauXMmH%0AP/xhnvOc54w79+UvfzlxHLNy5Uo++MEPcuGFFx78jgcCgcAhQlWxaX3Aw8wx5Vo82AwPD4/bdvHF%0AF3PxxRcD0NnZyVVXXTXumM7OTq699tqWbW7cuDF7/bOf/eyg9DMQCARmm2CRBQKBQOCoJhWxI0HM%0AgpAFAoFAYMakAnYkuBeDkAUCgUBgxhyVFpmIRCJyv4j82L8/TUTuFpH1IvINEWnz29v9+/V+//L9%0A7dyRMECHk6f6/QcCgSOXo1LIgP8XeKTw/l+B/1DVM4B+4O1++9uBfr/9P/xxM6ajo4O+vr4jYpAO%0AB+l6ZB0dHYe7K4FAIDCOI8m1OK2sRRFZBrwSuAJ4n7j1RS4B/tAf8mXgo8Cngdf41wDfBv5LRERn%0AqEjLli2jt7eX3bt3T3nssb5CdCAQCBxpHEkW2XTT7z8BfADo8e8XAQOqGvv3vUBaFv4kYAuAqsYi%0AMuiP3zNR49bC0NDYrWUWL57eysjpuT09kx93NFKtup/9Zfy4BlLC2ExOGJ+JCWMD9brlrPhk+j7/%0ACHPfcm62/XCMzZQ2jIi8Ctilqq0r3+4nIvIOEblPRO7bs2dqqysQCAQCs8fA9i387BMfIa7XWu5X%0AVeZrN7pntOX+2WQ6FtkLgFeLyKVABzAX+CQwX0RK3ipbBmz1x28FTgZ6RaQEzAPGlXVX1c8CnwU4%0A77zz9GBYU8eiRXawCGMzMWFsJieMz8Qcy2Oz+dePseWhVdDoo2fRieP2R5FiEITW4zCbYzOlRaaq%0Af6uqy1R1OXA5cKOqvgm4CXitP+wtwA/86x/69/j9N840PhYIBAKBw4v65AOdIJlDVRE9MmJkB5Ie%0A8Te4xI/1uBjYF/z2LwCL/Pb3AR88sC4GAoFAYLbJkjlsa6FSdRYZh1/HZlZrUVVvBm72r58ExtWZ%0AV9Uq8LqD0LdAIBAIHCYyi0xbW2RtbeuwZz4J6/98NrvVkmMsYT0QCAQCB4NUwCZyLba1rUdP+PUR%0AYZEFIQsEAoFjhFU7V7F53+Z8wwPXwJ71+9VW6lKcKAamqYIFIQsEAoHATBn84Q/p/9a3xm3/8O0f%0A5vMPfj7f8P0/h8+8YL+uMZVFBhbEwlGe7BEIBAKBw8DA977H4Le/M257LalRt3X3JhWYeP8qKuTJ%0AHhMJmbqfw69jQcgCgUDgqCOxuWuvgKpi0+QMmxzQJfJkjwmUShWXf+/ebnxgFWt++YsDuub+EoQs%0AEAgEjjLUJtAiLT7RpCBk8bj9M7vGmKzFuAb9GwtHWFIVU6s8eNP13Pej7x7QNfeXIGSBQCBwtGE1%0Ar5ZeQClaZI2ZN2sTHnjiDi795K+o1GO/zbf3wNfgU8+DuJ5drXBhbJJM4oY8tMxoHlkgEAgEjgCS%0ApOX8Lqs2dwUmMxOyvt4tfOUD70IvOJOHt7+IgQX1tFH3u7IXGhVIalBqwyV7pJmLik3iw7akSxCy%0AQCAQOMpQayd0LSbqY2MzjJEN7dnFkvLJxNtfDoyS+PMzwSy4LDdt2kS9XgNRF6tTZ7kdLossuBYD%0AgUDgaCNJMtfiml/+gsfuvh1wiRmZRTZD16JVS2RKJN5lmMSu/czKyoTM8uijjxLHafvums61eGAJ%0AJvtLELJAIBA4ylDVTFgeuO4nrL35BmCMRZa6FiWausEdD3L6D17CorY+UilKvID99FOrqY/GuYWn%0AiRM3aY6RaZIcNtdiELJAIBA42kiSvPKGtU2rNVvGZC3KNB7z634KwKmlx8cJWaMeUx1pQOayjP31%0AvJD5SdHWHr5kjyBkgUAgcJTh0u/zyhupkCVasIpmImTeulu4cwsdA73u9CQVJe+utHnszVqLSLYX%0ArB7WrMUgZIFAIHC0UUi/10KSRZNFlrkWpy9kqGBit+JzksXGwCaaW2SauLXIMotMcTpnJ548fYgJ%0AQhYIBAJHG0nS5E5MX1vs+AnR0xKyNEMR1L+2WeKGxVplVX83766/K0+z9zEydatrYm2IkQUCgUBg%0Amrj0+0JRXy9mVlsImZlGsocWrK9UFIuuRQu/2JDwI/t8BocrTTEy69PvNUyIDgQCgcC0SfI0d/WT%0AoNPai3n6fWqRydTtZRmJ+byxzLWIolapjDqX4759+5piZNvihFMUtsxZwK6o84Bua38JQhYIBAJH%0AGcVYlLUWVZul3Y9Pv59+jExVcossm3CtLkZmXDujlZGmGNmaSkz7TVu4ZcWz2TpnPlcc4L3tD8G1%0AGAgEAkcbhQnRqs5iKsbMgHxC9HTmkRVci3mMLLfIVldH+eWicwAYqVSa55GJ8uBt22iYiDg6PLZR%0AELJAIBA4Qrhh0w287kevy+NcEzA2Rqaq4yyy3Q1LVdqmZ5Gl5ajIhbAYI7t/tMqWtiXAeIsMlHq9%0AQd0qiSkdljhZELJAIBA4Qnh84HHW7V1HPNUSLMWsxUKyB5CJ4LO2L+YPz/4/M06/T2NkmZiq0ijU%0AdawM7sEObMksMhEliS2JCEkUBSELBAKBpzLFic2TMs4iy7MVi9bcHfPPnTBrcf369cSxF0wtJHv4%0AeWhJPRVTJXZ5+QCM7tqA3Xo/eQqJoiokxpCYaEpr8lAQhCwQCASOEFIBOxDXYjYhOqWFRTYwMMBX%0Av/pV1q1blzbofml+beuLBitKbPOVoEcbiiKZRVYvVVzavomCRRYIBAJPdVIRmdIiGzshulWyR0qL%0A9Pt6vd70uzn9Ps1aTPugNAptVmOLRbIY2UDPJlBIjMFGpcJ5s0cQskAgEDhCyKyhKawaV/uweOz4%0AZI+MFlmLaftJOh+tkH6fvk4KK0EXLbJqjLfI3PvTO+qAYL0Ls54EiywQCASesmRCNtY9OJam9Hvr%0ALLKxE6JTWrgWUwFL0naa0u9TIauSbhzor2YxsloiWAypsqlXtCQTsmCRBQKBwFOWVgkbrWhauiWd%0AEG0nssjyx3yjMeASQ1JrrjKAXnEcex7d6Nqi4FrMsuuVXVuHszZixbkW03lk6oQstciuvvPR6d/w%0AQSIIWSAQCBwhZDGyqeJMRYvMx8dSi8zqmCr0XsiSZJTb77iInTt/nLsWRweRpE5930B2eDohupp1%0AQbFC5lpUICnEyMZaZNc+0DvT2z5ggpAFAoHAEcJkFtloPWFwtOFXhx6/jEvx3KToXcyEbIQkGaFe%0A35O7Fh/6njvEuzIFMhdi1NfnG1CSJqUQRujO55FlFpk/6DCoypSXFJEOEblHRFaLyFoR+ZjffrWI%0AbBCRB/zPOX67iMiVIrJeRNaIyG8e6psIBAKBY4EJEzaAf/7ZI/zJl+5pLk2lmse0Cqn7llzJVCJu%0A+fqj7NzU796TL7fSGB4EILI+sUMoxMsKtRZFsvd1FXbaBdk8sswii5xFJtMpUnyQmU5hrBpwiaoO%0Ai0gZuE1Efub3/bWqfnvM8a8AnuZ/LgA+7X8HAoFAYBIms8j2DNfYPVzLK9/7ih7QHDNzS7nk5yWU%0AeejWrXTM74QOl8yRWmRxXIIIIlvLjs+SRgpbbJ7bQZ/tZrMs5QJpTipJY2SvabsD+P39G4D9ZEqL%0ATB1ppK/sfyZbBvQ1wFf8eXcB80XkhAPvaiAQCBzbFIVs7dq1fOc738n2xYkSJ/l8MWyetNE0IVqb%0Acx6tOoFRm1fxyGJk6iQgdS261Z7TidBZCwx0QXzGXFRAVCmT0BQ0I4+RvbDjgQMbhP1gWqWKRSQC%0AVgFnAP+tqneLyDuBK0Tkw8AvgQ+qag04CdhSOL3Xb9s+UfvWwtDQft4BB3busU4Ym4kJYzM5YXwm%0A5lCNTa3uRGRo2LLhic2sW7cuu1atrtRjZWgwnfulDO3zJa0Sy/BwWt5K2TeUy1CciD8/hi6o1iwj%0AI17ISN2BPt4FuWtRxKcxwmh7Ah3tUDI8Tx+C6Ik8a9HbQ2mMLCnFs/7ZmVZYTlUTVT0HWAacLyK/%0AAfwt8AzgucBC4G9mcmEReYeI3Cci9+3Zs3uG3Q4EAoFjj2JlD2u1aWJ0okpsLRQmHNsktbKKMbKk%0A2SJLQ142Bmtov3UZ8UDF7WOsRUY+OTpvgcRotn+ujNAh9bzWooIVUC9kOp0VqQ8yM1o8RlUHROQm%0A4OWq+m9+c01EvgT8lX+/FTi5cNoyv21sW58FPgtw3nnnaU/PTLs+noPRxrFKGJuJCWMzOWF8JuZg%0Aj01UciLS2WUpl50bMb2GGCWxypyuPBGk278WsXR2pZU+6tQadwDuRPGSE5VipD6X8hOLYMEIAImv%0A+iHFaJHmogVQklHetOsH/Hf3G0HAaHOtRUWashotZaQroadn9gRtOlmLS0Rkvn/dCbwUWJfGvcSl%0AqFwGPORP+SHwxz578UJgUFUndCsGAoFAwJFGt2740qexhRgYuBhZI7FNRXk19uuIFeaRxckoa9d+%0AIG8zS0KMwcfENJs8nVpk6ZIsZJXw02zEBdEWPrTlKhY3+kHc/DG3L3VHiptnll7PRPzTnd894LGY%0ACdNxLZ4A3CQia4B7getV9cfA10TkQeBBYDHwj/74nwJPAuuBzwF/cdB7HQgEAscgqXD1Pro2r76R%0AJWY4i4yikPnsQ7XF6vcQp8WAySt0WNtAvHAladupRSYFZ6Q2Zy2m+0qauGQPLFqo7KFAYnIlS0yJ%0Adz3y8f0eg/1hSteiqq4Bzm2x/ZIJjlfgLw+8a4FAIPDUIhMjIbO8rLUYY0isK96bWmEASdwAfL3F%0ANP0eRRN1+eUUp4UlpLZLKmRJZsuk7sRCVqTXJhONAhCpBREMikWICiWqiq7FhFLmspwtQmWPQCAQ%0A2A/ibUMkw/WpD5wBmtlBhRWfvejE3rTKFsMkt8gopN+rQlKYlHxdlB4SI1kq/pisxdQtGRm0bTtt%0AhXllUZuLpzkho+BaTJEmiyw2ZRKZUfrFAROELBAIBPaDyjfWMvyr5jw2jS27rlpNbfO+GbdnrSWp%0AezESSHxGYi5oqZC1cC1qYT0y8gxCgK2+RJUyTL17O3tP/dk4iyx1E1bLJYhGWVDvz6/hRc6QNAmZ%0AFCZE22Kyh5SCkAUCgcDRgDYSbL25lJStxNQ37KNRqBY/FdvWD/CNK+7h/vsfYN498xAV71psbZE1%0AvDsR4Ks7B3ngmc9FVbPUfSdkhZiVr4WIuHJUA8tuzha/tGOzFo1SSiyXrb+dLJlD8xhZ6losJnu4%0ARTXz+4mlTGkwL0I8GwQhCwQCgf3BTxZu3pZmVkxW/KiZPVuG2bNlmIG+QUxsiDRCRZtiZJDHteJG%0ALp4/HxjhsdPPQq3NXYsItrB0i6YJHuoEUNSQJBPEyBAWDVe4bP2dtCWNpn1jXYu5VDa7FuumjKlV%0AmU2CkAUCgcD+YHWcYKU6NnZty0mb8aISezehqKCSL3CZC5mv3FEQMmtdBmHRtQhumZW8m81CBoZd%0Am56kr3sucZqUYfIJ0anHMG/Buxa9kEW2TKJzmuaRFV2LDVPO0vpniyBkgUAgsD+oZu6/4ram37j4%0A1Q9XbyMuVOQoksa+bCpkOCGzhfgX5ELWKCR7JIlFfWX6YsV8W3i0W+9a1IJFtslEfOu8S7hxxXOp%0AdBiS+S65Q0WRQtX74r1E3rU4R59H1Z7dNIm6mFxSk3LT9WeDIGSBQCCwP7R0LfrfBc1au20f77nm%0Afu58so9W2CSvlwipkOm4eWRpjCwpCJm1Tsgmt8gi36W0nJUw0tEOwJb5J1BvM5C45Iyk1JmdOdYi%0Ai/AWmXZgiXLTbUyMrGFKbOrrbnmvh4ogZIFAIDBDdKJYWJo5WBCVqncF1hqtLbLUqkuKrkUYFyPL%0AshYLrsUkEzLbbJHp+BgZmZAZyr4rsYn8tZzYJVFbwSLLWgCca1FFSKNkOc2uxbqUGay1t7zXQ8Xs%0A5kgGAoHAsUDmdWsdIyu6FjNLaoLAWWqR2SaLrJh2P2YeWdJCyKw2iUvRIts49wzK7YLiXYsYyr7t%0A2JRc2ak81yN/PcbcTJM9jHcqStOE6OZkj0hai/ahIlhkgUAgMFOmsMiKrsXUkqoN7OVrf/c+Rgb6%0Am07JXYvFZI9WWYvjkz1W7FvPilovipLYYowsF5afPP0N/HpFO8MNP8lZ84zD2BhfdirN8JBxrkUV%0AS+8JHT5GlhYh1kzIbl22jGsvyqsnN6RMw4R5ZIFAIHBkMyYfYvz28RZZ372/ZMf6x3jo5huaTkkt%0AsVSwsmQPOybZI7WiGnmM7J2CAYpsAAAgAElEQVRPfon37r4WrBLbQuys8GhfvsvSiCRLEhE1WXp+%0AbCKnxbGfNO0XzizeTKPN8ujT5jBH9vmqwsZbf27/T1ec0XQ/NVPOy1fNEkHIAoFAYKZ4cZooa7Ho%0ARUzGTGw2pvmxa8fEyMAJyjiLbExSCEA5qdNOzMjiE5piZNkkaGD5rgZqQFMzUQ3WuwJjY9iZLOWR%0A5GkkCNKUft9cPLikcWaRNbkWC4haGqbcct+hJAhZIBAIzJQJXYuM255kouctrkKqOuSuxaZ5ZOiE%0AlT0eXbcuO1dsQomE+vwlYyyywnRlVRIjlJNh/97gF40mMRF77CJ+Yn6bDZzsJzprdl7xnkrE/G7V%0A0K4vHBcbTOlKqtSljJGWuw8ZQcgCgUBgpkzgWswstML2OBMkLxBjVlBOt+8a2eX2+/W9ep7c4Pfn%0Ay7gAbN+2LTvXqGXnnjLLhzvo2FEo3Ft8tFto1xGOG9mSnoX1YpoYQ1R5GQANymMmRDdbZGWNeedQ%0AhGDoJm5pdXUno9RNCZllZQlCFggEAjMkK9A7gUVWtFhs/REgT94Q09oia8Sukr44/x3Lr7/O7beW%0A9f3rswnVmuRtR6ps3tnNeaykZ1WeYGHJxVIEnrP2NuxQWgZfCkIWEdVWAlC3pawEletH0y1RosFe%0A38TvyvcYHyB0QtaQMkLIWgwEAoEjm8zymryyR6WygfaBP2Xlwseoxm45lOFGc0HhVJhSUXRFgwsL%0AuqjyxYe+lF0yrbkIYKwFVQyGDbsqefcKrsUojnnN9ddy3Pf7ffu5RaYiDDT2ArCrNgdE6IpcBmKW%0AyZi5FhMGjPrXHUgL92F3MkrNlJFodn2LQcgCgUAAYN822LVu6uOgZSysebv7dd+GXgC6yhVG4yEA%0A+uvNleHTrMXUinOuRfGTj51FVk8ahRPyaxqf4CEiRMVqHoXXJq1eP5Img0gWIwOI/UTpmDLt5W7O%0AmPPspptpxIZNN5xA17a99EcuhT/RRWNHBIBuOxqSPQKBQOCwceMV8O23Te/YzLU4dnOeBHLXk318%0A9IerAZ+wni6d4lWubi239w9lrsXMIkPy2oXqSlU1CnPEtJC1GKmCunOOl1wgi+n3UWrBpXWB1WBN%0A3kaMa7uhBmOi7KZSi6xeK9H/xHwW/moDlWgtAAkLs/NLhb51JaPUpYyECdGBQCBwGKgPu5/p0GK+%0AWHG7qrJjcJQVZg/33nMZHTbBeuspSYQHb+7lljXbKV25mqFazGhZsqay6vdey6y1NAqLadrCNY1N%0AQMFg6CFf1fkXg+XstWSWXtpHg2kfzfanafvrqhcxoosyIUsjbpHt4fSesxEgshFleRJrNmTnlwuu%0Azs6kRt2UiEKyRyAQCBwGNBlvYk147BSVPRT2bX6cp5s9VKs91HmS09etx1ilureLW699jPoT+zhp%0AVLm/0/LJV89n1CtXmrWoCNLCImtyLVoXSxMMgqFnpER73dAX58keUSEtv9Lo4A2r38Iu8lqIiaTr%0AmCmjzMvGwKSxMTuHOaUFri0t0xXdwrzSnfktF26/pDGJRE2V8WeDIGSBQCAAbButMtSot9z3yB3b%0A2fjgnnzDBLkeqfuuUhlk9zX/DkPOSlrUt5lzHtzAgpHR7JzEW1l7S0qjJFR8pmG2QrSvsqGqxAWr%0Ap5gpGal1FpkIosIlq5Zw7mPz0cKjvS3J76l3+EQANpNXp09diyoWxWTroOU3abLVpyMFIbfmABqF%0A6QRPdC6jISVMiJEFAoHA7LO7VqOWxC333X/9Zh6+LZ+/lYnJuIU1fYJErerWK/Pxr7L11pZCGuLq%0Arwy6Y9N4m2/DlagS+ro7ad+xCWtt01pmWrAajVpUXbKHENFRj2hvmCxRBKCdPFFkNO7kzOHHaNfc%0ADZkme4DFmDm0nXYxlLubelT1bkujishonoiCISlUKtnYcRKxlDAhRhYIBAKzj2iSZfiNxca2ec7Y%0ABK7FZKDmN6dVOtz+yHsGDUrssxdrvohvgzRr0ffDuxYHuzqIhgaw1lJO8tT6RXs3Zq/TrEWDAQyR%0AFYwVksKjvVTIeKzuaeN3dv+S46u92bZaNr3MUjaLMN2LMXOWFmJqwkbjJmsnNsYULLI6eSzO3bdh%0AICrznZOrzCZhGZdAIBDAiY4p1CsEeP2PXs/yucs5K3kNtqhxLZI9bC2h/7uPu9dJs3uulOa7K8Te%0A6ks1M63Ykc7tSqvfu3qILkZ2ptnOfbUR2pM6HfXcVWhUURVfkT7yQkaTa7FUiJE1Bku0Q5PFVE0n%0AaIuSSoKIyfquSF6nEYswmiWiNMYJmRBHJXZ1NI/joSYIWSAQCOAssqhgkY3Gozyy9xEe2fsIK5NX%0AN9cXbJF+r40EslT6ZstuTq0H2E5kFmXuxvSQOJ2cnPYjTfYQAYW2DXVe+Pjv8fJf/ANtNmbN8pVZ%0Au8Y6iREMFe0iskJk3eKXKVGxmHAlXUAzF6CaTzF0LXnzrCBkqBCpIQHEWiTKra06bU33WUos1XJE%0AcxGuQ09wLQYCgQCuAG/RIrt/1/3Zaxtrk2tx6CufId75UHO2R9MaZO7NfOuSKspZs5LVVkzdkplF%0AVrTuBL/UitJzV5VT+86izabLsIyJkSEYiTLxjKzQUStMiC50TL2H0pZyqaml5owoRSHL1yUTIt81%0Ak0Cld4Qtt7l5ZA2f/fi79wzz8U/9kihJUCJMofr+bBCELBAIBHACUYyR3bX9LgCesfAZJInNJi4D%0AjPz4m8TbV6P1hGTExaCKQpcmZHRYZ/lEPtnDaH5cI1aeMDvyKhu+0m4+j8w5DO04v1mxsodFU9Hw%0AQmis8JLVResxvycZ9XPKCjqzq23Et6oguZBp03Uku68dd1gqfc4SSy2ytoZSts6NqeIKC88mQcgC%0AgcBTmmpiGWzE3rWYW2QP73kYgLaoDZtos2sxcXPOkn11hu/YhrXKTz7/ELsbaWFfv5aYt4bSZI+T%0A+4Ywo0742gd6ualtbZYzmGYCCkIj0ixmtquzuaRVUZgiaxFvRSULHqVjYdW5Fws1qIpzukpVH58r%0ACFmlzfdAlEqagSiG3qUn8IU3vIdaqS2bU/Zo13ok0kw50hhZOQGViFLsLLLgWgwEAoFZ5N837uD3%0A7l+PqG2KkTWsE5xkeNe4rEVNYicoClpPiGsJvesH6U9jZJoKmc9a9KdGCu17nTB1NCr+GEfRlbfh%0A1D2ZkG3WdPkVx5LBvjF34GSj9swfcNw5fRiFanuuVMVlxdqrLlOyKGSRKfttygNzvOKKYc/C49m7%0AYClDnV2ZdXb7wnvSyWRAbpGVEnVClsQg5shzLYpIh4jcIyKrRWStiHzMbz9NRO4WkfUi8g0RafPb%0A2/379X7/8kN7C4FAILD/bK832FmPMZpwT0eZHz/xYyAv3ZRU9qJKc9aiTfL5XFbzeolAzVSwfpHM%0A9JhSIUYm1VG/zy+lkiYNerdeybrf1hffMHGzb7G7WpiQrK5NAC3VMCWLscK+ztwmst5lWS2X8rqI%0AxaLBxidsiFLSgmvRW2eJ5PchKkikmRDmQuauU4qddRfJ7Npk07HIasAlqvps4Bzg5SJyIfCvwH+o%0A6hlAP/B2f/zbgX6//T/8cYFAIHBEUrdKooqo8o25PXzuwc8BZNUsUvdg0zwy71rc3bCMVBokaQV7%0A4GHZQW9llz/XW2Re85Q8o9Cqe/zatKait8DK6oQrXuJjb5WTm/prVGlbeRnJc97ExvoClnSeBsCN%0A25/Lw6NnEllhuKOwyKZ/ube7I2+kIGSJpFmLUNI0/V4yAbSSp9+L4lyLWfp90SIzlP3UggUyu+n3%0AUwqZOtJKmmX/o8AlwLf99i8Dl/nXr/Hv8ftfLGPX9g4EAoEjhLpV6kkdTUZJAOutlthnCcZpVqEt%0ApNarAsrdIwmPbxrORE69hVRNXIp6mokYpSIooN7qUVKLzP0udVQ45ZQ1eWKFV7iStaif1LxjAQiW%0AaOEKWLSC1dXjef7SP0CxfO2x3+fzvW/BWKFRztPrq1EXAH1zOqmaNkZNR5OQaZapCCX/WsWgvvRU%0A9Jt9VEoj6SFIabxrsexdi+XYx/90dmd2Tetq4mzeVcAZwH8DTwADqprGKXuBk/zrk4AtAKoai8gg%0AsAjYwwRYC0ND+9V/4MDOPdYJYzMxYWwm56kyPsO1hMRPhk5EqCcxQ0NkZaFSMUpiZWgItOEeeyPq%0AhK9es/QPeOsJF+OK4yR7D3myh1Myb+moMFAeoNreDxxPz7xdnHriatoefhYAa5eO0r+0wnFrv05l%0Aq4uLXXuR4c9+oj49XrJ1xzSq40smElkhLswTq5fcFIC9czrZ1nEix1d3NltkJheySPNkD+tdi4tO%0A3YxN+hm6/oTMtZiaQJmQNWJUDG3etWhom9XPz7SSPVQ1UdVzgGXA+cAzDvTCIvIOEblPRO7bs2f3%0AgTYXCAQC+8WegX5idansCZD47+dZjCytcJFaXT7+tcev/5UkCe/+pYusOCHL3ZI6ziIrCBlCHNVJ%0AUr+jfxqXvMr0d8bMHymzMxpER90qztWyr3doIhfH8tabjfLaicbCziX5I9oKxEaotJfZW1rIwuoQ%0AXcXsfEmtMIgKMbLMtYhhxekDmJL1U81aWWQu7X7RPr8KdaG6/mwwI/tPVQdE5CbgecB8ESl5q2wZ%0AsNUfthU4GegVkRIwDxibZoOqfhb4LMB5552nPT37fxMpB6ONY5UwNhMTxmZyjvXxqWtCIh2oWKII%0ALIm7Z8kzD0/d9HOikcX09FyYLXuSpgMm/TXObX86SWMD1dJSNm74AfOPf3p2LuRLojicQLT37GDx%0Akk2ZYKQJFOlD2VKYv+UzTZLIp9ObCBEhbvjEkKgGuBhYZIVK9/HZ1azJ42/tNDjt8k08TF6do7gI%0AZ+ZaNLlFtp6n803exEvnfi+rYpXOUkjT79saDVQM5619kJue83yE9ln93Ewna3GJiMz3rzuBlwKP%0AADcBr/WHvQX4gX/9Q/8ev/9GbZqAEQgEAkcODW9e7FlmedFJSmITdl95JUsfXcaZu84nAY7beS/z%0AtvpKH959JqmVpcrSfqUx/H2+vfRB4qRKo+ZLaLTVOO+536fTOOFwa4y567V17wVrMpFJhWyOF6dE%0AfLENgRhL29Mv5fLG2/22CDA0Gk72UotskYygpfamxS4HdSt9czoB6CqP0r6kjunO6zVak1pkkllk%0ApnMhJ8w5E4C7eT4PybO55TdflvV9rEXW1migJiLy8UWRvFDxbDAd1+IJwE0isga4F7heVX8M/A3w%0APhFZj4uBfcEf/wVgkd/+PuCDB7/bgUAgMDn9O0b44Sfvp1GfPIMurXVYGzYsqrkkj8r997Ns57k8%0AY9eFJLiMRvHicOfttwNeZACbJFzw8x/jJpU5kUvnoEWdw3R2DtFRcP11ZTUMXeZibpG5fjxtRxdi%0AwYpifMJHXSzRwtM4VVdgNLfI8FaT+vqHF5WfoL7kBMrFGpDax455Lk5W0rjpWgBWCskeatjS3uB9%0Ab34x5S5n1fWwD4Bfn/E8lBKq3lVJJw3aMWq9a9FQ8m5XMUdY9XtVXQOc22L7k7h42djtVeB1B6V3%0AgUDgKc+PfvQjnrlyJaeffjpiJv7urarcu7Gf5y5fgIiw48l9bHmkn+G9VRYc393ynP5rroG2JbBw%0AMbtLcyjTj6mXIU4wRIhaX5TXIt7auO3GG7jUmGyJFmyDyKedG5/pmE4gFh//KhVWeM6sGhXURr7K%0AfW6RRQLHGb/yc+bLUu44ZSm9S+fzSlVEDCL5umOpRVYWi5qItsbe7HrWGOLI0Hv8Kc7PCBRLb9is%0AmocQWcO/ndvPvfNWsKHHiVFcqHBvo07UCt994Sv5Hi/jfO6iZBOMjbHphGjyOXGzRajsEQgEjlhU%0AlVWrVvHdz/wnD91yw6TH/nrzAK+/6k4e3OoWrEyXUplgiTEAdnzs77Oivd9vi/hcpYOLH/4j1FrE%0ARpi06rtasAnWWko7NvH48QvcwplYsHEmKKlFktgYVJkz4lyMJouuCKn9oIh3LTZbZGKUk8qWRDSL%0AkY1Gwo9WLOUby7udV89E4BfgHEyUfX5CtkFRE1EurEGmErGvu5trLnsHd17w225smiyygpBhaJTr%0A/q2fftBk75RQC7vmL6ZPllCnjbLG1BoPMFy/ichbrfaJ5rlvh5ogZIFA4IglDa/XazWGpshuHq65%0AB++wryc4tNdZFJXROk/uHp7wvHrJWRwjqgwptDe6IY4RDIIhEQVVxCbU63VIYupRhJBQ6e4FG2eT%0AmlPLbNAocxOhZ9T1oVjDkTQzUIUuIwUhcb9MBCSCmjzZ484XPJ8zN9zsBBZAoswiW11JWDxwFh+n%0AC4NiJcrT6IHEGIY65wAwMM9VrS/sLgipoaRCIzPXfHHjgkWm0kZNylQ6XcytQhdlm1CxDxPbXqK0%0AookJFlkgEAgA+XIoiIxb42ssid8f+ySMgV2ulNOvVu/kZZ+4lcFKcwLCo3fvYPWz/pxG2SdM4Nx7%0Aou5aRkuImsy1iFqq1SqoW/RSVLGmjiYNl8QRHZfNF2sYYetvPIe9SxcA0BU32LXkXNrbRgpTuAyR%0A5sketmCRoeJjZO7Iyty57gzrkzRMhCAoQqxKWQwXUPIWmSEqXMVGEaPtLh0+nbDs+m+JNCHJYmRC%0ApEKcTZD2XyK0kEpvStxx9kXsPM7Fz0bozuJuQOZaTKR5nbJDTRCyQCBwxFIUMjuFkDWSMet7xe74%0AoUqDRqIM1+Om43dt2kf//DNpeIvMihMzUdA4xqjBqCHGPfTFJlQqFbdesjghQxSxMXHUTvvcN3H2%0A4ArXXd/npD11DZ7MQ2f9KfvmnJruxZ1uxllkYtTVdjS5azGNx2mS0HNyxcWgxC33UhwVg2V4znyQ%0ArnwMoxJVL2RtsRNCFcFgm5eBMa7YbzzWItNclFTK7J27KCtrNcIcygUhy1yLcXAtBgKBAJC7Fqdn%0Akblj40bCxjX3E/slVRIvaGmljqztxMWTUteixT26I6NokiDeIotVMPEw2ITKsCtXkXiLzKUeNvIU%0Adpa57mbJHl5Uca64ens3PS++CdM2gnv8mkKyhxetCDR1LaZd9vcuSYNyl/UWmUERslkAKEagZ7QC%0AktdVTExEtW2MkGEwWEokeWUPwCA0vIXW8GLV0IJrkTIdtSqJTxCp0E2bxiQdXTTmzM8sMluoLDIb%0ABCELBAJHLKkVpkxtkaUuxcEn1vKdKz5Edd8OADbX1jTtz9t29QGzzD9c2SgjFk1ijEYYDHF5Mf1z%0A5yFqGfF1l1KLTEXBxuztakftKJo+UtNLlVIhc0ISd3QgJ+yic9EToG5OWbE4L4AxNnctjl00M6m7%0Al+LS71VclqO7ZL5oZppcYjQhKZWoeyFr90JmMQiKUZtnLeIsv9jfQ1188eJCjKxEJ+21atbnYW+R%0AVU57JtWTz8B4q9hGs1trMQhZIBA4YknFK567kO2DLYr3bbwN0riMP7bhlzlp1N3vexvfREqD1KoJ%0A/TtGCm3nlenN7iq7dz8fBYw4i8xohKjhxbX3ceer3u1ci4/9yp2bxsikxh2nJqw7sYek/iCMXVKy%0A5F1tPmY02NXNXXe+npu1g7pvP58QncfI1DqRSueRiU+9NEniRDKzyPIrZqW0ROjyiS9lbRBHZerl%0AVMhcmr7NLDKbuzY9mSXmhaxRyFosSyft1WoWVxthTlOMLLUgrQkWWSAQCACFGJkxPN43ZqXkvRvg%0A6lfC478AIE5jZL7yRuIz6IxGYOr03r+bb1xxL3HDZ9alKesWou0V+vvOxwIlktwiU8NrdvRwbrwQ%0A0YTRR29xbYswp2svjY4BtG2Hc31qTPpIzVyLmUXmXH2jbR2A8HBtPqsGVtDofW7L9HtsGiPz9+ot%0ArLa4jlU3h0z8VVKLLFtuxggLh51gtWndWWReyDpiX5XfC1mkSZNFhihxKmRejGLJhSySTkAy16KV%0AiA7Nk2iuO9evYRaFrMVAIHCMUrOWSjK5i7BIsbqdFEu2A9RHmn6nrsNUyGxaSkoNIgmVfaMkDUsS%0ANy/LEqlCoqgtYRUiE2OTxE1cVqFsoYRB1DKa+NqGWYwMOuO03JM6v14RPyE6ESckjcgJmhFl7tBS%0AVEuZkGTVn6LUtZhbZFu6NgGuFFRqg6WuxVLmGvUpk8agPu7WhrPIGmVnEXZ4i0x97XxDwtwlu+jo%0A8LG/FhZaUrAyjbSTGJNnOgId5BbZvi533TiKsqSb2SAIWSAQOCTcNzjCJzbuaNr20fXb+KM1T067%0AjWJcLJUIbVh2f24NjZ1+bpif/JsKmU0TDooWmST073KLXdaq3r1WcC2iimqEAotkGzaxDCy5j+qC%0AhylboazGWWSpkInJVsTMKnx4999wR5xtMyZ1LToBi40XMpR9RICd0LVYzFrc3rkVRWmr14CIas8m%0AanM3uW2ZRZaXhYpL7tHuLLKCa9GPVWaRRTWi9gannLIagLrETSIFkBQsMiPtWDFZ1iLQ5FqM/Dpk%0AaiKiWVyGMghZIBA4JPxw1wCf3LSzadu2Wp3ttekXlG1K8PDPxWS4Tu2JQRo79vmDUldimqXoBMwm%0AMRLVObVrGEiy7MUf/Ptql+hRcC2SuAUvTaK8sevfSOIENTFqYvp0jxcySyV2lo01ed77ULaIpduw%0A6YSKX1UZjPGLdHohaxSErJ6tDD3WtWh9rcWsAD+RFapRlbb6PpQSu5/2TfpWfgOrStmfl8QFIfP+%0AxjJ1kqhMvd1fv9P33wuZwZIQZf2smfo4iyw2uZCJdGBN1JTpWC64Fo2mUxmCazEQCBwD1FVJxniX%0AGlZpzMDl1Oxa9KTZh17A0t+ZRZbGyOI6C8+8jteteIxnzN+Qlazat7tKXE8KFpki1llkib9KXHBj%0AbmALZRXEJuytL3ZtiyDWZQrevfj6tGMAjLa38enXvYsHT1qRCUTiBSzxcScnZIqVPGswz1pUVAUt%0AZC1GVnjclNg1UmWflLGlKjaqg0DZT1yO67mQJamQaYMkKlFrc9e3Ub4WmsESETsh80vTVKXR5EpM%0AaVfXtpE2t8RLYXyKQhb5Wo7pdWaLIGSBQOCQ0LCWeIxoNVTHbWvF4zuH2DtSb+1azIQsafqdziNL%0AvGtxuJ4vSv+bix/DFlS1XouzdozixdHQMK64cK3JK6ZOyNRmwmyNMBILW7u2YvFLtnghq3Q4q+fx%0ApctyIcvmdfkkEJQYXPp+tiedmKxg0xiZ32SFR7o7GZj3a1YtfC0a1VHjBKScZejnbcWRIJpQpkEc%0ARZlFpmk8zqffRyRNFllDkia3YUqb+jigtNOIoib3Y5lcyErpoqGhRFUgEDgWqKv6uVn5A7Zhlbqd%0AWsje+qV7+fTN61sKWWaRJalFNjZGli58CUnN1Rh85oLNmSsR4KrPfJbKiIuxRYlmbe5d9H4Aqu2F%0AEkuqtKkThjhd+VmEuoUdXTvGzfVqSzpcGSsRJHUtmg5QmwmX8YKWmFwxi65F0mVcChZZ5fiTGF72%0ACmxpqSuNFbn7zmJkhbaSyF2jjLPI6t4iS7MJsxgZFluwyOqMj5FBbnWJaaPW1tbkWiwVLLKSzes2%0AziZByAKBwCGhkVpIBd2ajkV24403MlipMVSNabUmb1bNPrPImosFN+r+oWsV8Q/o4zoHgdGsjZGh%0AChu2PApAlFlkYGUuCtQ6i9UslLK6eotaLKWvQt00Cqs/u32/tfXPOGtLHUqKEcu83hehpoP22mB2%0AjEEpkeWL+ObG1Fo08Ovf+C2+/po/JbJC0jWPxpwViJQzi0yQ3CIrJFckxiXnl2mQmChL9kgy16LJ%0AXItxU4ystWuxpAmRJjyNZ9LetbTJaiu6Fsupa3GS5XYOBUHIAoHAIWGfT7oopmE3dOoY2apVq2gk%0ACY1EJ7XINMljZMlQnSfu2equW0kXsdTigl6IqeSv1WSCePqmx+kY9SLniwTXO3OLzGLpsIJozEIz%0AnzmlBVmPGqaRpcirF6lIy8wbsRApc6pLOf7hP2FBx1w6anuz/hhRIhWS4rpgTRaZYFFufd4r2HrC%0AcpdZGRk06kQlwmZCZrJkj6J4qLi6i25CdETdp9+nllRW2SOzyLxbVOotLTJRS4kGDWNIsE3HlLSR%0AVdsvJc4w3fXEccxi9n0QskAgcGh40gtKMsa1OLZU1FistW4VYmvHlKVKA1Q+zpQJWUK8u0Jt1L2v%0Apwqlmrn2AJK4IGQYxC+ncsKubZg4PcdQI6LS3Zn3x1/3j3/nQ1zY/lucNf/5WStFISuW7+1oKIkY%0ASumcr6idjmpfVkbKoLjVWgquRQpCpjQJgbGCRiUQw0hHO2q8kIkQn3g3w4tXN1l3iLMgy9IgKQhZ%0AlliSVfaIm2JkI6bR0i2YuinrBqzYMVmLdSIvJVFiGP3RQm781Iu5995xzRwygpAFAoFDQmp5FV2J%0AI3GNumqTy3Dz5s1s3749e58kCVZdpY4miyybruUtMu9aHL5jC8N7NvLaF32Q+YuH+cJFL2agZ4Ev%0AL5+fr9YJa7fZw2+PXs9i7xKLrOYWhhq+xmt5ZPnK7LxUyPo659FOibJJlzXxQjam+gZAe12xYrAj%0AS92GqExHtT/rTypkrV2LFrGSJ38AXbUeInrc/XaW0aiBRi63srLiZwyc/EuqZ9zC4sUb8/EquBbT%0ACv+pa1F91mKefu/nwJVaf8kQzYUswRKPSfYQFTZsOJU197+IoU+cwnPfeDfnn9+yqUNCELJAIHBI%0AiDMhy7ftrbm5X8W42Re/+EWuuuqq7L211gmZta3T79PFNuMG1/Bq+kfqVAY30tW+jzlzK6gxDM2Z%0A51brkqJr0p13atuveMHcu9B5flXnopBZYSsnNt1HIrlV1yYRJZO6HSe2yNobSoLBJE5AIoRyPIJ4%0A8ax3tXH7C+ZTK+eCYNPyVj793hTG6PS+cynhMir3lTdn200EahqoJMTLfs3ixW6fcy0qZerExhSW%0AqsktMsESkTjXYpq1OEG2oROyOnUjNNDMalOF3odO5p77fpOvfOVPuO6mNzPvrzew/IKNLds5VMxu%0AieJAIPCUIRWrRsGqSpWPyBsAACAASURBVFRAnLVWQnzyhFKQKWeRIeMsstS1mGYfPjk0wqOsQM0I%0AL0wSiNwSKOCz89Q2WWRZK43H3W+NMOUKJ/ZUsBX/nd4Kx7GDnRyfHZ9aZBFQloiyFzJFiE0Dox3Z%0AkSnP2LyZ+1f0YLxrMRKI4iqCS2PvPXMZg4va6O1fmPdrTNZilg0JxJFSb3P9GOqqZ9tNCZe9aCxq%0ArDsXMtdiG/VMxGC8azEiISYijoRVJz+N5XubJ7Bn11GlRIO6UepGUIX66m7iTe38zyffCcBrXvM9%0AlnY9xk9+58WMPjl7VT0gCFkgEDhEpLGxesGqSq2O1Fp7aO17edrT1/H4Yy7upKrZROWGHSNkaTtp%0ANqR3LUZY1GcuGknT2ksuRlYQMoNfODNbasWw6Bk/49Tlt8OvzgOgrQFRGovz+poW403lKnctGlTi%0AfM0w8vtcPDDM//rqt9CXrsyurWIw3iJLvCVWsnl5p3SSsTEWawXIE05qpYhYnCBVuvNFM6MI8BYZ%0AkmT3q+KzFiUXvXS762la2cNZZL8oXcq9p5/Fvs5uWiGqtNGgaixPbjyVSv9Chj95CgB/8Bdf5oR6%0AwqKTNmMG+zBWaZRn19kXhCwQCBwSUiGr2vFCls4lq1a3EnWPsmOus0z2fGtd9kCPk4lci759m8eb%0A0LRgrndnRhFilfml4vnS9FutwbRViEq17Ji/vM2yq+dMOkvbsXtiakvnZRZZhz+vJLlF5i4p9B5/%0ACkv3lTLpSUodRAjV2D1iIwETV+gwsA+Iy36tr2Kauu+7GItaAZmb7RrtzF1+Q525kJlS6lqMwSRI%0AGkj0rsU2xggZaYFh4+N0bkL0HrMEgPauEVohqkTa4LFfLuWhqy8EYO4HNlE6rcoFC39FvHY5NQAR%0At+r02ALPh5ggZIFA4JCQRpbqBatqrEWmmjDY3c33z72Ic+58kkuf6M/smrGuxXRidZrskfhK7iUS%0ArBeyNOEu8e60npLNZo9l1lmaKagRIjZ/+ANdDaihlEho+DZTIetMhSx1LWbtlLjmsndw4s4dvP1m%0A3/dSJyaKwLp+LNn7MB0dbWzrmMMuhmj4+oyNQimnurSzgxPoFCdkagpC1p0/qkcKQhaVxAuZc6Pm%0AFplzLZakua6llVzI0hhZQsQ+5gHNVTpSVGHf6kXEO0us/9zpvOwPfsK9LzmD8pluZMu769SzRT0N%0ARrVgm84OIdkjEAgcEmxmkRWFzD1IGwUhK/llQG7ZO0RiLfc0nMvqbd+4gn033zy+4XQVYp9+X3Qt%0AikldixGQNMXIpPCwBWeRiXfHfaj0P3n7opRJspnXuUXmKBeFTJUXrHXbty9ZmjURR53EpRJYJ0Ad%0A8QhS7iZJXZ8lv2hlKbe0bpEX87d83K31pYI1c7J9o115nGuosyN7XSpHaBSjxt1rOh/MFdyytJFb%0Am1mfaY6ROSFzojkq+bQDVag90E3lhwtZ93cvYP2VF3Dmex5j5XkPZyIGUNJ6NkYYL2Q6uxZZELJA%0AIHBISCWkVnAtqk9+2LjFCUcqZG2VXzPUWIe1lk3WTTg+fk8v9R35MjC2YWnsGMliZU0xsporN1Wa%0A4xI54qgNiY6DQsZh4kUjdXsl9ZJ3x1leHd1e6KNLNZe0cog4MessuMtK0oYVIbLwjF4vjAU3YVzq%0AoBGVaCQlFEVMCa0PZ/G2lMaYBSjr0k49KmEs2Ci3yGrdTrzadZThjtwi89PDsJJ4Mctdi2NjZKKa%0A3Xuafj/WIqtFbU0CNvC+pzH8yVNY8e5VPP9T32XhS3dli2pmY+HyGF27UemwuBaDkAUCgf1GVRkd%0Aqo/bvmNkBzZ24pK6ERPVzPe3o+82AKyN/y977x1l2VWd+/7WWnvvc07l6pyDWlIro2QhkSzASCLY%0A4Gywec74OgdhGePne/Fl8IbHfRf7IgziAuYibBmbjEACZCEshJAQCq1WB7XUOYfqSifvvdda74+1%0AdjhVDUhC3X4DnTlGj+o6dXY8Vevb35zf/CYKzeDMp5lo34kxOnegl8YUvolA0Grx9s/9Cffd+yUA%0A4smT7hxEipi+x20TOJd2G60kqFxEo2QpZWWx2LqDK3ZXl3OneAMBverISKRYWwLBfMYzvOnlg9x/%0A5asxUlCNIVVF2u8rlw8wMaq4diSiOriSx7tNDssphFSQdjDYniboOJgvd9dCIq3oAbLxBWcDsJgT%0AtMKCkXUXZOwwzRnZ2TsaLNLDCCxRCcgGkvSUjMygqDOCtXBi67IeABu5aR8LbtnB0mv3s2jjEWIl%0AqAy6IZzC35+QLsYDqAki5Jm09PDRB7J+9KMfzzn2PXGSW//y27QbvWD2qR2fwqZukGUm9iibBRc1%0AshQlUrApxiZoa9B+WZJGo0tAtvzIfu4ZfJCtBx4BYH/kjvlIrU4t8YzK6+9T5aXqptg+Sy3K3RJr%0AnXLvoaEL+Zz4RRTF+xCWGl1ESVHYxlBD0FZwcEDyzSteyq51r+Oio9eSlljVw+dU+eQrhhlVgvXj%0AlwDQFB2kdK4cBkM7rOTvT9R8mUKqFMKCUUVqsV512yxkglZQAFky5BmWF3oIaZgauw4pQ2dRVap5%0ADSZpnto1JdViSkATx8Cefsc1NN63hmV//iQLbtlB7YYpwo1thHH1s1gIzj7/QQBqvvpY9lokyBjZ%0AmY0+kPWjH/14ztGc6aJTQ6fRKxLo6m6eRszEHmWHj9TXUKzVKDTCplhStNbYrDHYWpLUgLX81Be+%0AyILJabeNX/ybHkA6wlCUZNxrmct7uUam/P/FSYnVIIwkEYqOqPV4MlosB8U4EyON/LWGcqrFPYMZ%0AyBriaIDLjv4MZk56sOux6b6VYyRSkWIcI3O2wzQrJSBSp2BkUjlLKlG8b9rL2Rdxgraq5qIZGbn7%0AbqUDdSEsws8yE7jeryyGYpMLXSwCgUFazdTjS2jdXsjpR27ax/Lr9vfUwYRx6dZEQuo1gjmQ+WNI%0AP+9NWkt8CoA+ndEHsn704wUaR49+kUbjqWf8/uToUXb/9M+QHDuev2Zy4UXvM7i2OmdHiceSMiNL%0AspYwk3qxh1Medj3oCWuQWJpPPUWl26XW6bD6kLOxEt59InNgl4gCyEQGZH4hlWWxR6bok04ViMyt%0AljpBwZIQlhZjPL1yOn+pKQ01YPeQO+aCej2X/CdzhkjGSvDUsOTmy1Zw77mXkkbT7P3pW0gWdTFY%0A2lEZyOYv+PdFL+P+l7yTsqh8yvedLeIEAC1cnUyGDsCscqIOIbywPquRlYCsmpocAA0SYS1Pf+my%0AnjTi4g9upXbDFDXby7CF9hZVClKc8GSAFqGNcxFo6E2ipTWcGBqbd12nM34gkAkhVgshviGE2CaE%0A2CqE+GP/+ruEEIeEEJv8v9eVtvlLIcROIcQOIcT1p/MC+tGPfjzzuH+qztNNV0d6csd/5dDhTz7j%0AbbtP76S7fTvx7l35axmA6bRXxJCa1A8qKUx8p+//Vv7zDNx6GVlCx2aLoe8HM5pay5n9WiG45tg1%0ARMI17XZExtwEJkOyDMg82PU0RIteIHODNN37mmGNoqHZN2TLIrXYUlCzsGvIvX+s1fKjMelJLYKb%0Azpwd9ejoQpKBE+jBOq0lMbOR6ukdyxiZKNXj9qs1NIaWs7BZAN5UGKBsyhhT7ny9XVUQeKBSGSMz%0ABMJ5OM5NLQbW3UNrYWrTEg7efi7fft9P5nWw2g1TyPPc+6tmPpAFJKRC5ozsYjZxhX4oT9mGSfYQ%0AYnu8GM9EPBNGlgI3WmsvAK4Gfl8IcYH/2d9bay/1/+4E8D/7JeBC4Abgg0Kc4avqRz/6ccp4+44D%0AvH+/syGyNsaY7g/YogibxBwbGOen75nmRN072/t0kk56gSzWCQi34E1NTgIw+e935z/PGJk2CYoE%0ArMbalNjvRnnw00JSbXsBh5CsaK1goVnNMQwzPo0oEaRxtpRlNbIstVgAhPTwMrTkXI7b/+MYmX9/%0APRxCZYwtG3qpimuaCi01NLs8I7MqIH3xAVi+07mIzInsdBrVASbVDACPr1jJe1/2Mk4OjRb3wTOy%0AcuNySzi2tYSV+WvTQUSNNoO4dGcrB7JscrP/IgyhEOickZXsrIxg+vFF3H77m9l+47U8efNLeeVN%0An8rrYFkENiUsAau7jQ4UY0ISD2Qv5Zu8rfPBPC1b8aaa0ppTTpk+nfEDE5nW2iPAEf//uhBiO5Tu%0A8Px4I/Cv1tousEcIsRO4CnjgeTjffvSjHz9ExMbyrV0n+ciJlLPMswSyOGbX2BKeqhv2TtSp2B0Y%0A7ZR1cxlZYlKsB7KHvvIlfvfCPyMt9ZPFnkG1dYMAjcDVyLreF+rVXcmRpZdjZMyAnxWWTUCWCNq4%0AWhCAtBKt/cIpemtk5WbnDMgWrX8JRlSJ6JB6RjYbDBBkgg+/TerTkk8uXcOHzlvMZfsaTAy44yQq%0A4H+f98u8eOlOXvLE/Of0riqUiYlXDk4MOvf6eqWQzydBAWRdXA9X23/tVCKqtk1H1GirkMV2mkGc%0A80YTJwTJgSy7RuEqk1kfWUiS+yIe3DLCzo+dxfu5mnU3PcKKdfu4YOPDbOPcnn04qOpNFUtrUUZj%0AlSK2lfx9jjh7RqYtGI00tmda9ZmIZ1WRE0KsAy4DvgO8FPgDIcT/BTyMY21TOJB7sLTZQb4/8GEM%0A1OvP5kx644fZ9kc9+vfme8cL8d4kxjLbTnhiZpazlkPcjb/nfZj7+oG9h5henLKoe4LZ4x/nu3tu%0AgWnXD9ao2573t7opgggLtOOY2VlLOy4Wx9gI935rCKUFm2Jtgu7MQHWMZSPbePL8cxib3J4Pvcy2%0AFgg0mWeiYc2Kg2hH+nKBSRoqTi5+kBUiBR2ASvPUYiepMxRUGVRFjWw2GMpZiAo6CJmwce8gDMMT%0AK89y1zgQ0PGYlQYBDQaZqVTRav6i3S0Rkkbg9hv7Ole5LtYNnHy+Rpu67+Vqe0Z2siao0qbjgW3A%0AdhgQDshaZgTkfCBzqUXh5PDW8vTjF9La74Qc08DqG5/gHRv+mo9t/A0WcLwAb9yAzFSERDbJGXG+%0AX6OdL6SCmXQMQlxt04q8Y0wAMomRxqBkekb/vp4x/xNCDAGfBf7EWjsL3AJsAC7FMbb3PpsDCyHe%0AJoR4WAjx8MTEiWezaT/60Y/nGKl1jcpZM7Gx83vAvlfEbbeI1nQHm2x3+0tcqmseI7MpyrvCaylI%0AphokcVFz6hZ9uwAoNNbEjG27EwCrYpJQYITk5ELnw5iVwSSCFJBIBgenWbt6P63hLJXolZIVN0XZ%0ABB2Et4nK6mXtxK2wg4o8TXbQLODaI+75e+MF93L1Sz7DJR4ksnrboIHUs7VWFGCFpKki0lOkFo+H%0AxX2dqDomFoeZm0fx/syNvkYx9DNjZM1I5spAcECWpxZ907jyNbL7+HE+zO+xQ56HAo5tWcCJ29fw%0Anhs/mAs5XvnuJxh/zRE2bnwCk88jK4BsWLtzCEkI5gCZNIbIy+xn0oWAb4Q2gLCsP+th1rzqLgLd%0AQBnLgnBq3j05nfGMGJkQIsSB2G3W2s8BWGuPlX7+EeDL/ttDwOrS5qv8az1hrf0w8GGAK6+80g4P%0AP5fT743nYx8/qtG/N987Xkj3xmBdDcjPn5Ky+wOvP/u58vUWhUYq1yukfAopCk3PfqxM8yUyWpwy%0A9bXP0p0qFuVDR9cyPFy41SsBidWIuO3EA8Kw+MQhZNylOezmgxWmFS4RKZD5HK2DtcUMMI3NxR5Z%0AqlHnNlHZNXdTB8iDkpyRPZ0u46z2DuTotSxYcBiAFVcc5ci2Yl9aQuLBtFHNWgCqhdS/FA8MHAOc%0Acm+m4m5MN+hlZGFiSEKJtLqnRqZFZigcMFQCMlcjc2DTsiNYHeSM7LP8IsdZys4nzueKLSu4/4Mb%0AAfjDm/6a29b/CuHGNosOd5nI7LlKXotZDJkOU4y6ic9zGsGk0UTaA5lx1xWQYo1AqZRly3YSBAln%0ArX2I1963jsUX3M/w8Bvm3ZfTFc9EtSiAfwS2W2v/rvT68tLbfhrY4v9/O/BLQoiKEGI9cA7w0PN3%0Ayv3oRz+ea6Te0DX1jcbGPHNGphMPZFbnrhfWeDn3HEbWNUleJ1FDkLZmc39FgHrbLe7SJwzd0q3B%0AOKHByMgxzj/0AIumppBmTpoLp0CzVvGt5ZfTYIjt0vVAZanFDHyE1BgPZLmhrj/moITEg0YzdOm8%0AwWVPuO8bY4QDSc++tBSk/pqykSoNVaMTzecDM5ViBEsGXHHmr5gJPBIHUhXivH5XjkQFVEpeiVXb%0AokIHZVNmbY3USIIgxlo4tmkVrdsX8OjbX8dHvrmRS/70IS764Ne5/vrP5UKOAOY1RJeBLPIsPToF%0AIxPG5EDW8L6MGZCNjR0jCBLS1gCjq+qMz6YMqZPzrud0xjNhZC8F3go8IYTY5F97J/BmIcSluNT1%0AXuB3AKy1W4UQnwK24X7fft/aORKYfvSjH/8pkVqLgVx48WzEHiZ2C5myOu+hMn46si6NgT55qMHC%0AHec63TJAW3B0YiIHASh6wLJXpABsilJVxjCcf/59tKdjzLdEDmQZIwtUik5hZmCMB5ZfwWX2UoaE%0AS2VlQGYyobQwGBO6V4W/Vn/sASlJfRNUKxwAYRlcto0krjAxsZa16x5HCJ2fq5aQznn0b4ghTg7P%0An+E1Uy360jIFZWYQHOeMrAMMUrHdvH5XjliGBKSEtksiKtRoI4BBmkzZIZ7gEvZtPQezL+DEze5m%0Aj960h3ev+Gu+fPGrqDPc0xCtrDiFRVVxXD+3k5CYYI7NlDKa0DudNHz7Q0hKYj04JxHdIyuprdoF%0AQiFUypmMZ6Ja/Bbl8a1F3Pl9tnkP8J4f4rz60Y9+nIbQflikzhnZ9weyxCT87UPv5feWXYtOCiCz%0A1j3bWy0A21Mj2/nIcZY/eUkOZMFEly17tzJGkcRJhcRaS4ZtgbCApn7Z9bwhOYFUKYSALAFZpo6T%0AmhagpR+FQkQkM5Caz8iEZ2S6822sfVXufj+oJKlf2lpBDQsEtWnanWG6XcfQoqid17G0ED0+iQBd%0AUe2ZwJxFveTekSkjMyaWqgBlNIF376/QOTUjy4CMlIRKXker2SZ7HtvI146/sceN4+x12zh03nLG%0A48PeucPNG7vQbuaiozuZtW/IXVPcGBeL8r1wSlsq/hRC4nmqRWEMoWdkTQ9kASmxrz+maQUbV5GR%0AH116hoGs7+zRj36cwdBac+utt3LgwIH/lOOn1mKFKDGy759a3D27k28//nH41OvRs86JXlmTpxYL%0ARlYsxDox6BL7slZijelhM1ooTMnLMPOlv2/kAGbksKt9SesMdOcwMmkVCQbjgSwl5GrlxCcmY2QZ%0AtgiD1f4bmYKNcyCLhCDxKcJ2WHPDKIM2WockXbdYR2EzF3skyjGaiu303KP20HxG1qgU41AyMUhm%0ALpyowCn7/MNEhS7iFEBmhSAgJbDuPlVtk02brmL29qU8+lfX5SKOd3zwj6jdMMUVG78NwPFgQc64%0ABPBO/oYr0kfz1GJKUPJadMcNtaXiP8tQdOcxMmk0YeoZmRpE2cRtmzu0KGwSIQTISCPFmU3C9Qdr%0A9qMfZzDa7TZ79uzh0KFDrF69+gdv8DyG8fUxIXpTi8ePf5WRkUuoVlfM2yY1CRdXUr57+Rhm+jAg%0A59TI3PsyIKvffTeTX9iMXnhZvg9lBLuXTDKxeFH+mhayB0SDOTkfIQwoiZUqBzIrBMs4zlXJFHew%0ALmddCWGOcpnYIxxpUK3Wvdij4vdpAZOnFqUQuWqxHTrgkWGbNI5KjKyZM7Kut6Kq0qZLwbhap0gt%0AtqMqkTakomBk2VcrBKGM8zrU92Jk4IQ1ymi6mwd5cs+lfOD9/w8Aq/5wK60LAsKNbUbtBAAbeRKA%0Ao2JZPqYlv78yQRkHQr8q/s3dD2NRHnBCDZG3EItEF2WK63PvNbkFVT0cYgTX5J3hndEKEnefVZQw%0AlvaC/emOPiPrRz/OYJgcQE69cJ3OyO0QhUCXgGzL1j/m0OF/63lvmmju+djj1E90WOiLJ3Hg0nfK%0AauKuExB0OzHWamZPHASgs2MHyUy9h5EZIdm7pMPmtSXWhuQf7tmWf794dk4qS4BVrtY15BuSJhYt%0ApLl9P9tn6sToHBhiwnzysbUeNAiIojZCmtxFxM3B1IjcOLcQbbQDB2QqdIws9oxMVQqw7fh+sbIk%0AHqA1WLjU11INnvVG2hCY4jyTkkw/EjFVv++KODWQWQuTm5Yw86VlTP/ZOXz9/b/ATW9/B9f+3dcY%0AvG4yF3Hsx6UXV7OXqm1zkNV56jALFaQoC6kozkHYIrUYGkuUMbJTNEQrrQnSwuIrawMoMzISB35B%0AlHD1sTPbUtUHsn704wxGBmDl8SSnI6bv3MPU557ueS13nxcw0Zr05xNjbYo1Cd+crDOd+PTRZJeD%0A20/SOBhTyTAps/WzmqTjQK3VaGPip3j0jv9Ba3YGtMaIAF1aWY7H4xyrjvc0AidC8fW9n8+/f/HO%0AUwC7tFgklz+6CS0C3z0Gj02eJBG6SPkR0ZVZLtGn7whdelJo2sLXgaqagSVPIz0jS0ossGBkHXQa%0AopMIkwpEtRBLdHMgK3q+oBfIQm2IUrdNYBybytKXZY9FRZo3I1fnMLLyYMtv3fhzHHn/BYzctI/f%0A+4f/mzef2+GsBUO5AhJgP+sBGGWWS3mE+3glR1jZC2QqRVd7wcXVyLLUIlS0b6UgRpk5DxZWo3Rx%0AjsP4bufcaiyA2DEyWUnonGLO2umMPpD1ox9nME4XI0vjmE6zGDuSHG4QH+i1VtAlIGslXX8e7mvH%0AWt68eRefPOIBztO3VGsq2dDE1C2emdijM7kGoy3WtsEadh/ewabDj2Bl0MPItjTWMRUN56o9gOna%0AGBMDO/PvH90ouaB1VnGu3UGsUFihUEYzsegS5yyBc9a3dPLUYkpYqPGyeWQeyIQwaOOMcheeN83a%0AV34UG7j9xKW11jEyiwq7pDpCAWkryMekALmrx1xG1qwVQIZJiHQmoNAEumBkZTYUkBKK3tTiqSYz%0AX/Xnd3DezfdRu2GKc8/fggYqxhCXBCZ7Wc+grROQ8iv8HySGaTHeA47VaoP24k2Uo8zIImOJdImR%0Aze0j05q4PURk3e/LeMunU0uMTGSpxTChUZ0vgDmd0QeyfvTjDMbpArL7P/XPfPq//1XpQBare49R%0AMDKB8U/cGZB1jUs9NnI1Y8Ech7KWKC+aUGgau69h791/TfPEIHhmce9TX+exw9/FyF5G5hqcde69%0ACHBg0QaOLfrF/HsdWv7wyFvy75/+4v9i/8k3Y6RLVyXhYGEkbA2XBf9cpOwI2VI5nyYDudgjIciB%0AzOBEKSoyCGlAOXCKsz43m9IJa15xBzoNUdaQtAJExS30QVpMV54LZJ3RwjtRmZSKZ2TKpARGk2Tq%0AyhIjC0lyZ/rIdpncdOrJzBtes43Rcyb9cVscEFMctkd6plJPiCWM+prVONOMM1ncdx9RpTkvfSlL%0AjCzSEPkPrSy/V763rBL9GCeOr0f5PO3i6RXs+LcPFzUyoxCpY7UrLn6Yk0vPrPyiL/boRz/OYFib%0AAcjzC2TNqUnqJ4vUkTUWm/Y+VuffCigyR+4/s409AHQzgMsKamIzi0d8E3DXeRsqa0hml7n3JSrv%0AKXtw89e51IARAaYEZFUVg0xyaXwWSTCe/9+EULFRz8+bnQ3Iqqu9Kd1l5Oyfh+Z/oK1kodyVpxZj%0AQg6GK9nJ2WhdA1UwMoTFWEGPCC9w9z5zqB9hhulgHBn6AaDaTVfWicQO+nRbkpD6dF6VslN8Qjso%0AA5kh9IxMmpTAClJvTTWXkQUkdDcNsmfvhXzn5te7c7lpH8H6Tl7/UrHJVYs12jRJEHp+y0Qmviif%0AX2+NLJlfh7PFjLaKsaXUYpLdIpQxaKlQOgUEoda0gWoaO2DvYWQOyIKFB4gbo5zJ6DOyfvTjDMbp%0AYmQ6TUnjkpTeWJjjtqFLjMzGvaAxMfMIUAy/1F6htvXI7vw9iV/5pdWMc4Q3L/wjKqKB9YxsOqij%0ANBgZkJaMdCsyRZQZmWdWqRotnCYUKNu7HIUDxzm60ru86y7heOHSboXNa04JEQEpo0yTxmP+tRAp%0AU4SwdG3ANi7KtxWZiW8JyKyQ6AHfb5ZGKGswqczTl8O6uJ6sRhbYhIguCcW9VEbnNTJltGdkvm7n%0AgdxaqG8a58BXNzD9Z+fwnZtfz+U3/Xs+E2zuZOaMFdVo0bFpnrosxznsKJ2fB7K57hxzgExY6xSf%0AeNVi6hWfJUaWu6rozOHeHfueoXvyvYIDslAXKdZqfSN2Tp3tdEafkfWjH2cwni+xR7seM3WsxYqz%0A3cKt05Q0KYDMniK1ONt0HoMIsEml52fZsMTJ6Sne9a6PUD02zTA/Nc9xYnZwlAevew1/vPNvWWAO%0AsDLczA7PGMJEEhh8jazY5jfFHXxVHuBJLvEnF4OoglA07DAjzKIkBLZgbOHIIYyt5otvYGJsaWFO%0ACXJGluIah433qgBXKxNCIITl0yM/z2PhFfy9/V2WcNz1k+nCoT5LyyUDDpBSHaKsxqQC4wF52ARk%0A5rKDLQODENFFWUOHam4ZERhN1T8EBEZjhKAla3yC32BGDtPdNEi6r8K2910KOAb22nWfp70x5JBY%0AzNyQxjonFRxATSJyoCzHT1EIZyo46bvwze/5vr4PkFWMJUrn18gCD6LSGDA2b4ruipNooXMnZ6MD%0AFoUrmPX73qf28eIzOMqlz8j60Y8zGM+JkSVt2HNfz0tP/MdBvnRzUbw3aYI1Bu2bVjlFavGW//1h%0AwK091vQuMhmQHTt+HIB43DOhEpBZYZlYuJTpxYs5UHOLbt0sJquRRalkeUP4Glmx/zXiOIhiPpmw%0ABaOY9sa6SoC0xTYiaGNNhPKgIHWCKS3ECWFPH1lIQkKELi1pVgYILIfCVe6a8P1kGSPzzrhZWq42%0A6qZNZTUym8ocLAdKjGyw6QdJ0sV0FYksMzLDgD9npZ1q8Ui4gq/yenbc+aK8Bnb+Td/ide+7ldoN%0AU6zZuDMH4LkhbOszywAAIABJREFUDARWI6ymQhdrRQ8je7P9BO+xb2egpKSs5UA2tyY2F8hEfk8i%0AA2FaVi36bbLfU5MirCX0D2DCNDDCWTeDY2TDwVi+70dP9M44O93RB7J+9OMMxnMCsi2fg1t/EpoT%0A+UtJbEhjg7WW249P89SsY1tZerETdzBpL+vLxAoIwVzjhQzIsp6r7L09jMxaTO476OtmNsprZFEq%0AWFdJ58nvI5uSCooamSgUbdP4cSQCRCm1aFWMNYpV2jnRG9WlWXLUiE3Q00cWkNC1ztApC6Nc75jx%0Ay1w+skRpEhPT9at1BmTLFr3IXZsOUdZiUlFYXeni2EOzmblujJrzOQYmpZZmLFKjUp0rEct2Uquv%0Af4rl57u6ZIVufo5zQ2qXosx8FrEiZ0UA57OFdezp2eZUNTJ3/fNrZGfhlKNvPJoS+gcfl1r0tyrv%0AeNeOkaVZ/a+JFinZr5QxClmifydaq055Pacr+kDWj36cwXhOQNatAxbiZrEfnza0xvIfk7NM+L6u%0ANHZfJ9uTCF2IS4C8aRhRuKBnoT2QxX7xs1JghUbNYWS55F1mTcUqr5GFiYTAzmNki8zFvO3ob2MJ%0A3ABNWaQ1Z8hGgoAopRaFSrAm4BXpd9wtCGPuDbYRiohfXP8XTOore/rIQhPz9MH1uVMHuIZqgUXP%0AZTuBRtuEWPYysoZXLaZphEQzIpflx6jb6XzzQQ9kFdtFzmE9VdlmQLvJybNbxjh+1+p5SsTaDVOE%0AJFSkA8cKne8JZELDmvYhLsPVMK2VRGnByDY89jukD/9E7zl4IJuvUpzDyOrDrOQQXzrwPl55UntB%0AR29qMQdqaxCWnA0K3cBIjVSZeEkhSr9T7c7SU17P6Yp+jawf/TiDkQHLs6qRZSq10pN4pio0xhIb%0Ay4BfYDJGluFPvT2LDBRD0VAPI5sLZKlf7Dsm63qWdKon8nlh9cMXk9gI64EsB0VEiZFJhBYYoTAU%0Ai+3y9KdZ3gC4D2wKJfVellp0uFfyZxQJGIXy7EZpTdemDCsvx+fintRidbrJ4eNLsAtLt01KhLB5%0Ab1kOaFKTmoSucoA64is7jTCrX4ZIm7Cich6bpRulGJbSedW2+zwiG88DssFwGjs7Q+v2q3m8VAcr%0AKxHBNUSHwjt70EXEY9BbtnR311gum9nCOUscoIcm6kktjtaXMt1d0LPN3PaALOYC2ZCvk2YPEIEu%0AmOZ4kiCspeb7Da1xjCzQZUamESUgkwhIIghjqvRaXJ3u6ANZP/pxBuM5MTLtRRymBGQlmXxsLYO+%0AKJ8BWVZv+pv73gUVyXuvfW+eFjwVI8tScl1TZmCpG2cPxLMr0GaYbugWvzTblzN6AqDWrUAKXbOb%0Addu/ANf8BWH3SdxsXQip0kH3JLxmfGrxgiAkreazerEyRZgA42tT0jhGIMiaoKN8PEpKSCBS2t0K%0ARggiGxOLyKcWC0aWsU6ChNQmeY1sFMe2jlVCltmFaB2gjEGaan5fKiUFaBnIAutUiPHjg1gLR3av%0A5csfuA6Ai37zOyxZ2WHrtfOl6JmrPTggU+2lpwQytMxnvgEENmAgKc5lILVMGdvzaWaMLBa9O5wL%0AZKl2cnlh/ARsn7oNibmicZLfue8bfPNs5xpimMPITB0j0hzItAmQSNRXfo0lQytZGvbd7/vRjx/Z%0AeE5Alnog04UqMWNknWaCmEmQWnMyXMC3v/JPHJhsccATvsnmSR55cjG3fnsvYTcbdVJmVH7XWWpR%0AKMYWeGd+YXKxhzWKmlrErrXnAdAMskXS5oxsKAmZsVU66TbCpIEymkrrwfwYFVtzjMyHsDpnZJeM%0ANDnxiv9WnJBMsCbsAbK7z78SlbErYfI5YTEhgdSowGIlVKy/T1I4Zw+/zGVfhTQcjSzfWOyuIVMt%0A/uOiK3kv7ySDS6EjYi+tD8qMrOXuY2gSWpvH8kbmmRvP4ZEPXMcv3XQzC27ZwbqX7GJgRW/9Kgub%0AKA7vdYKIaim1ONcaSqYunZh/bxUjpTECAxrMHHJf9WKPWPS2WMwDMutYU8bIho0DwJAEaSVjnRbC%0AZxAOV4cRxrJm8hjrDj2CsB20THtSixJB3BFE3UWM2FOLV05X9BlZP/pxBuO5MbIstVgsptYD2eZ7%0ADrLxwcNM6wE+seoG/mUXvO4r29mZwscAnaQkR8a5O97Km+6/n0++9AafWoTG4UuIRo5w79Dl+SJ3%0AcHgx9fXAJFhhCrGHlYBiyfQUu4DEsxwnKHAr6WhsmZE1rK8nKZ0iTcLemuVELSCyNYQtGNlAOsNk%0AUMoFlsJKDTrAeiWdSlP+8FOfYHqpc9BPMT01skCmWJwis0aXOkNoJUAYtOhlZFalvO1V62iFnonQ%0AQFqDEZIJ4fa/Zfm5HBsdIfWi+7A0t010DPqxCod3b2DXB5zLf5Y+fKW9i2s33sk3xCsIdmmEni+V%0AByei0F2nDK3QJfH3fyA11KMCBKSWmBKQdVOQaUyYJggREFjQxvYs5Bkj64oKWx57LQRdLrr4nnlA%0A1s7EN37/K5t1ApuwmONgFdLoHMi2/dhirrnbsGx2kounvs6DZ4MR2jml4NzvJYJYd5AoBuyZ5Uh9%0AIOtHP85gPKc+smwx7GFkbj+dZkLY1iwURcG/3klpebRIk5RaDPXje3MGIwX8BBGHv/MbjKx7gFsv%0A+zmu5DtIrfml2z9K8+IaVTIg8+IPKwnbMVdv280Dl72E2GQzvdr5SBepwZQk9IFOuejpaf5pXcC3%0Al1QZbFehXDurT3NgfC0GgZyjsLNCQzfkyNYRHnjZDSw7sp+hmWlmxVKs0NQ23oEN/gvg6mwfGfgD%0A0kqIkYKK9wPUKquRZYzMLdwzkcxBDFxNaECnNIKIFgMY4LbLXgrAL1snsqjSyVOId29+BRMfOp8J%0Azmfd729l9iI3TiWwCWezPZfCB1pDeuoUmzKaZbMnuXhmG0tGjtKIZ4BhatpSdsiUSW9qMdaWeGIX%0AUdwl8N6VcxuPM/l9lyozk6uJhl1LxdyG6K4HsklhWQKsb0xzx8mfYWJhhLBOg5gpH42SWL+99ibM%0AWqY9NTKBIDZtpEip2TPrtdgHsn704wzGc0stejZg5os9dOpqF4oCJOLU5APur3qowecHA1Kr0b6m%0AZKTgchFQsQKbDGOFJLUB1W6blccOMLVqlX9f19k84eaDCSPRfiaX9eAwHBzLj4umR31X2T7Jslk4%0AtqZDW9UYxTGyLC45Ztm5YJBjdhnLOdJzyVZoEAFGhRxeNcrhVRdz0UOPo4SiM7KX2srHUdoBRiIq%0A7AguYGTgCEYWqTWE9anFXrHHN8fW9hwrJMmFMFZIukGRktvKRVgLUzvGaW12Evp/4hxed9MnOHfh%0AXh4462raC5cgrOWPDn2Ii1feD8D57adZOjvJ5CmmR4NjZGPtJm/52uNcOP4B9CXunGtzcE+lqoeR%0AYRThzDTVbptIOGssMwfI8hoZbtBlZcaZMc9lZFHoUqpdmflMdVH+90pYhcAiy95eXtiSSHeSRmhk%0A1nDmp3B3TRslOn0g60c/fpTjOXkt6lPUyMqeiBbcn7JbYBJdANma4ysYW13DyibNWpHGk8DVA1V2%0Ad90iF3YEQeYYkXgGE7QJvMEuUgMK7c1qM/WiKNXIjBakZKpGSXisyZKBc9kcNInlOIoK2CJFt6ru%0A1IK72TAPyLAGKxSzw4XbxcmlCxk0KhcnJHNrQDZAC6hYt5BrJRHS5KCbAdmmwWWMt7tM1VyNLCSh%0AqYqFtxtGLGq3OFEd4DuP/zjpvgr/XlIg/vG2T/Hj13+I+vFz+I69CgBlLSOtNpG/83944lY2N69k%0AZvDUnoPSGJaYEZbbAaSJSKW7LzXfyBfZLrGooLTqYWTWBiAkUdylFmS/A72/S5lq0Q3/tFRmzsYa%0AhZS9gDccOUVmV2WMup0DGUYirc1Ti+41//DUw8h8DVV7INNthGgzYIdPed2nK/pij368IGOmdera%0AxfMd3f2z6EYZgJ4dIzsZp7w/uNBh1ank99op1qLm4fxnU7P7qeJ6zjoLf5nr6sv48b13sXvda/P3%0AKCkIhCWTymkbEGT7T7ORKClhkHCcpfzxBb/FroUjRR+ZELRORF4t54EsCDm5wLG5Ry96MSev3eBe%0Al5JYCQQVhE1414f/nj+97aMs6dQJbZc9nD3vurP7s2v1BpKsFhZGSKHymk7ZhBdgTLZcalF0/HHn%0ACloUBsHW6jIuOTqZvx5Q3FdrYde+9TQ3jfa40b/mtz6X94CtWHYMYyRChwh/nsJa4k5hHizyycun%0A/j1brAf4qfjHGFSuTpY1kFc9I8v9HNMoHxbqbzIWwUC7wYI4Uwz2AlQlTy1WXN3QhBz6j7czdPK8%0Anvd1RaZAzdw65jIyeoBMZMrYEiMTOZvzA0pNjBBtamdY7NEHsn684GLTgWkue/ddHJxu/eA3/5Ax%0A8bEtNO4vQObZAtnXTs7wnoFr2FtdiU0Tkm42ZsWrFnftBWDVzmLC8x91b+W94f8C3B943PgSAElY%0AyLFDIUCI3GsvJUBYS6oChAcy0Z0gpMWjXAnAd89eXrhpNEMef2Al2489gTUONNurzubE2o0kYYX6%0A4Ci6FmEhr1ElKkLYhGs2P8RPfevrBKSsZj/7KVJ9Y+OHGRiYQhinHHz3r/46m1edDRaSKESWwCuh%0AN311werHAah4ENBqPpAdZhV1VeXc4yfz1yW2ZxbYl2/5Wfb+1YV5E/PiD2zlsmsfzPvAumFIklQQ%0A6UCeKpXWorqFm7/KUrJzPufQM9LQ1xJrgWMumYq06jOvRZ0txJRHCXhG9pr7bue/bXGApb8HI0tE%0A5A0XoTVxNkHa29v1CBv9sd2Dlu0BMgnY3tqlcdOvs9SiFikyyFSt7nNpmy6IFsNnGFr6QNaPF1wc%0AnelgLJxszh+H8XzE8Q89zuzd+wCwXY2Ni7rQPLFHZxY+/gaY3D1vPwDtTNQhI55+Em79y/vRicnT%0ASd1DDiQbUZFmW2RnWSSmsVikAKOPOXspVZpQLByPavnqwklbY3J8MZvPu4KBGX9frKZm0gIwbI1t%0AZ7/Rnb9VTNcqjIZL+MnVv0UoB7E+7bhn9bkYX4+ziHyR7qqIwBgmF7gF38qERZxgkiLlefHFX+eK%0AK7/MUHctZ9ckzVqNdhgRxRXSMHSMzINEInqBzPhR1lWRpRbntxjswLGSs06cZHnjONbCpk1X9Q6z%0AfOu9LH//9pyB1c5tUFEle6wwYMuWVxPvfWleQ5LWojsj4NsFhNREUYuzrt7acw5Z75jvvWbI+xNm%0AivoXH014rb4jB6NIqx75PSZAIhhuzrK8kzXXZ6zI3fNqT0O0Z+6A0r3LfVP6PjKfFhSmU6QWfY2s%0AJ7XYbFDb/xSp8oxMlgRLnpF1bEw1+CSHL/l/OZPRB7J+vOAiNdncqdMzZiI92SY92XFqMturKpvH%0AyKb2wN774NCjp9xXx2/blRGNOnRbKY16i45vys3YzmxYjNAIjSYiQeP/wD0LSGXBZsLuLB/cELFt%0AgXtKnxQBVkhatUGqrS7Llj1NUEkBSeyBzFCjIZymLhEBcaAYjRYxEIwwEIznJrVX6zW5NN5IkZ9j%0AMxCMdGs8doWrKyE1Y0zlvWTlUARUIp/ilJKwK0miACWUE4LgGFlki7Rtk0LO7q53LpBJTrIYaTUi%0AneXKr2znDV/8Cm+/8ZM03reGn7/pAyy4ZQcrXnEAcX6HsQ3N/N5HQQEOaaRoNccJk9Hcwklai02q%0AhLddTlRfhRQpQ0Mn8wnMWWSN6KEHvMFgFG1SOh6TN0xrfiX91yLdmehesYdVzMHn/HdJavcwUykp%0AYm2JUQnbu2FNONY3WF+FsQaRHO9hZEp2e1OLVhO06hjRWysDODde418TIA/Rkfs5k9EXe/TjBRcZ%0AgKXPRnDxbEJbDj+5nUP37GWcgfIUy/lAZvxikHbm7gWATsa8ZOEE/+ijj3Hs6CQBw1j/LDobDfKn%0AVLkcRUhKJFLqeOsnmxXni7rF4LEn+MoVd7Fy8ArgcowHuTQIGVxRZ8O5mzk+cDZCJvm8rSCdJY2O%0AA0vZNrKRFwX3UfOpvoFwjFCEdIFL1Co+qZzBsREyr1XNBoLl2hJXfIpTpIwzS1sM0rEVqhQM2cgu%0AhF44Qkic7iUdXIgUFitdL1osKoyZmbzxt8kgUKgWU9n7nJ7agN2Pb8SYiC8+eSlfuOsnAfjzm97O%0AunU7OWfdDu6PXkLrUAUtBSsbMU+NVEAIqkGRhk5CAViUIbeoktaiEOy3i1mfziBkE2MCruC7vNV+%0AjKN2Gf8uX0dmw+VtHRFC0NEtjJ8irSxgVe6o0kpgoMSkrQmpyhaNMhkyWRozAtqIRBUruyh+9zIC%0AVTVd/uvju/nope73Ya0J+Pzs47wlPkRgCkYmK3GPajF7UNEyA7LiJGp6jf+sJBbBHMw87dEHsn68%0A4CL1f6yni5HZ1NKqzzC5Yw/jXJk3L8MpVIt6PpCZWCOjzPuwALIgcU/pnVYnU0JjfS/QbGWI3/KA%0AM4mmQsxJLEWCzzGbLAZndhG1H2WmtggHZG4hTYKQoWV+2rCpIcJ6nlpUaYypun3UwyHqI6MMeSC7%0AauGrmAq2cIJZYqExPs2ohSz6uJQi0pYkDJl5Y8rySz/LPq4AnAv+Mo7m5ycHJrBdke9DpKlPXRqa%0AyvIHfNRdh20yjVMGFozM14gI3MLq+7++u/eV3H3zrwDwBS7m13/xX7jyxz/Fxo1PuOPUhxgUmkbF%0ApdxWNhMHZEClBGQ6cPdzx+QDSOv694S1SAupTZEmRPr0m8RyA3fwGfsW/0m4CEtjdLq6yejMCTq1%0AJQzEFmEKIJN2bmoxpCqb1D1oA2hrsNoxMg2YVPBm+wnO5ikmeHFxT/3vTIBhrf0Mljfnx5jUTWx7%0AqoeRzRd7+N9dCVZEmBKQfdlu5rFDh9yDCzIzzzxj0U8t9uMFF6lnOfo0MTJrDBKBjn166BSMTOsU%0Aay16doY9dy2iu9/Jz9tPTnLwxi+w6w1vIp2ayoGsknawB1z6MU117jRuM3f2Sim16JwIScie/z1w%0Aq4KRNYcPo5XJ00PSqxfTIKI61vDHiWiHImdkqbLMjDiDWiMlcRSiPJBVVQ1FZuKb5jJ9I0XeiA0Q%0AaYEOAprXG8Jqg3GmAJii1/g2GJwgDjIgI3fIsEpysBoyLVydbbA0hytjZFlqMbEhD2+6Jq9/ffXm%0AX+HCm+7l/H+4l9/+7Q/zpiu25iAGYFPJYJLmQLa8XqQtI+k9LI1BOB0EiW7lqcUMyLRNECZECI2U%0ARert0mQLAJd7F/sykHV0i/W7/5Wfu3crI7EFG+RApozoEXtcXrsdJUx+fwGM1aAzRgY6tbyBL3Je%0A5+meeypyIEupiYmi588qZmwbm8YMNVJqjYiwvQTruFVpD56JSYtSg/kYHIAnlzzAsaElPD1yDntZ%0Ahe0DWT/6cXoj8cCSmOeHkd269VY+/dSnixe0RVj5fYFs6uhRHr3zi8SHjtCZjOjscaKNzo5J9MxB%0A4p07SPbvz2tk7cYGNk+8GB3vJE00OUR5kGiEhfQ7sikRCTEgsxqNpWdxSRI/v8w/VQferTwJAmpj%0Arg5mVEonlDkj27NslK5f5I0QxIHKgQxAeeaQCJ2nKo2QPb6O4ZxnhzEPZNlcsiyCoQlaKhP3pwjP%0AXLVSTJUsnMKSdL7JkDPu3bSWzmODbLr9pbzzxk/k6sO3fvB/sPD6Qyw+9wirV+9ldHC255hWSwaT%0AhKa/xiWNoi4WZEBWUGGwpiT2cI3p2qYOyKRGqoKxbNBHuc3+LOfjAC3UxTV0dQthE0ZbDQceRuW1%0AtUCLHkYWiQQpLGlQAjLXiZ7XyLS2HP3sMsTTK7BiPqNSVlOxcZ6WFtYPbgMGOoarH5lmXN+JFq05%0ANbKMkVkWDF/MfQsuQ3sByYnhfewbq7F57FLu5FVnHFn6QNaPF1xkcuX0eQKyO3bfwV177wLIBR4C%0AQZrExWs+MiALVYWnv/ltbNtLqDuzPPLoW+gcmsjrZsd2H6N92+e4akeLZryYON5F0rydxw8+ko+Y%0Az1KLM0OFYCJCEQlNjEaS4E5I9ACKzRuX3fm0/LqaVkKiqh8Fo1JCmebGuakqLWZCkgRBL5CdgpFJ%0AVE9KUxmNKM04G8f1c3UOva7nnga1GZqZ/ZEQiDQDMslECcjaJYf3uhmi/sEV/NONNzFz4zl86+Y3%0A8bs3/U2uPlyy8RBNBhmgyTlLtpGed2fPMbWViLRFs+JAPYqLdG82ckX6z9KSsbASIzOW1HhGplJU%0AiZFZ48AxY1qh7mVkCFdzcvstMbI5QBZajcS1SWTx4qf2OQmqVWAkVgtkU2J1CGWxh8keWjShTZhh%0AFG1DptoL3DQe/1YpWoyG/wyCnhpZ7gwjLEooGsuX8I17f4EtDw0jrUShcwZ3pmtkfSDrxwsuMgB7%0AvlKLqU2JvetGd6+rLwkkOvEL2SmATMmIhWYZttuhG4b81eqXcGB6K+10T143e/ThTZy95zDXb+rQ%0ATcfAOvZxcvYEAkEkoF51ADZdArKDXoo/mcbEmRAAcrUZQLDwas5ur8Z426KsRpaWLJWkTAhlQhtv%0AhSRFvlBpKUnDACXnA1lMShq6c1jGwh4AVcYQRgXTGaCJ0inHggKQdBqgKnVmAnfuWlVzoYJWggnv%0Ak/jz5pO8Rt+d94BNfnQt7c8u4dq3fo6lH3iC13/wo1xz/dfz/q8URYtBBmkzqsqOhi7aQYRKOznL%0AVaW6ZeSdN7KF3WLBmFJq0SCsoaMbtLpNkElu75V/ABTN11EpXdjVLSpoTAZkpRrZ3NRiYDVKWHSJ%0AkQVJjErxxSuF0YJQZq7/xWcee0BUpEQmYUaM8+jOj/D5mTUIYWHOc51F9DCy7H9G+snbC6tcHyku%0AF0e4cOoc6nYo//2omDMLLT9Q7CGEWA18AliKu5YPW2vfJ4RYAPwbsA7YC/yCtXZKCCGA9wGvA1rA%0Ar1lrT60t7kc//hMiyVSLz5PYI9EJsU89TX3W1SUkEu0tn8qzF21pIRQGTLfDU6vX8fk1L2Vh8ihf%0AnB3iu7/wct578A669el8CKUmQFYa0HHpJqzkrIrkYFyhYXpdLt61bJyvHYJNnQ4L08wqSPQAWXXp%0Aa3jd9DgHxr1M2i/eaVgGspRAJrQ8kM0kCUP+MEa41azMyDKpdyJ0vp8FdqyYgwYERlOJirqWAAaT%0ADjujYtHvtMaJKg2msqbimqY2FNMEEiWYCEMqpsXaTQfYal5E65DzQAQYfOsRrv+1z7DP/D5jciJn%0Ak9k9bDHAIE1EZb5K1BhFJS3qYkES8+723zLVqhAtcK+rUmYRW3gROqsui8VyrHmABTLNBR/u/Rkb%0A8oys5DnZNU0q1paArJeR6ZJLhrIaKQxpyVILk4KBp4KdrLAKawSB0D2+l+3a0dw+LCBlUTKFsgmP%0AzT7Cg+pc3lwSbpTje6kWszOq0OGadod9s5dx6OjDTIk2L7vmCTr6zOoInwlspsCN1toLgKuB3xdC%0AXAC8A/i6tfYc4Ov+e4DXAuf4f28Dbnnez7of/fghImNiz5f8PjUpsfFpRN/8LIWiOeXqP6eU32M5%0APNjFdrvsWb4agCemL+QbDclkKnn4nLMZeewe8EtGsHQ/G3/2M8jAUE384izSfExlebGrGT/5V6RQ%0AMoot9xRpqaiYiFj0WgklZUamNBWZ0MalxVJ1sqRckyAkSgRsGZX85lU1On41iUlJMmd2oeYxskql%0A11FlpNNkKio8CbvNhQRRi5nAC1EGumx47XZku8mxasKTO5ahbx/mz9/+L3z8pr+g8b41rLvpERbc%0AsoOhXz+GmFmEMpaEkG4JyFJCOmKAQRqI2nwgs0ZRTQogC9OUjclh1rMb5W24stSiERZhDbLEyMg+%0AWy0RyrBKlHqp/INOBlCBiDFdx947ukUFg5Yp1rqaVf4+LbGlPF1oNQsrLSYWLC32bVKEho4CawVG%0ASwKZuf4LXjsqaQ/vJPXpTIVmUTLDGx/5FEsndtD9iRV0xgepD67qvR9CsGbyKAu9J2Z2rUbaHDhG%0AvVd/LRnkyr3f5eWHNlERbcz/31KL1tojGaOy1taB7cBK4I3Arf5ttwJv8v9/I/AJ6+JBYEwIsfx5%0AP/N+9OM5xlxGtnfzBB/4L/fQbT+3qbaJSVxq8b6/w/q6ihSSxpSzQdL1U3gtYjkx2MB2u3R8X1VX%0A+/SatqyYaTtfQ894RKWNClNUpAl1gLCSA5UDNIVvjC79KddMldmhgMGlm8h9EKUby5Kfh1Qsai9D%0AJaUFEfIn/RYDvHvhO9mn1uepxdDUitSiEFghkCJg24ji8fGA2cid61E53dsQPadGFkW9QLawOc2J%0AgfF88GXcXIgQUK9kKcEAERgObB3n3scu477/+hIO3Xwxf37T2/nAB97E//yfb+V11386TyGaHVeh%0AjCYlICmNXa57ef6AaCCr811djJE9QBalCUJHhEE3F18UQj2fWizVyJRvRLZagIRB2cj3lTScOfN5%0AzTqX24dYE09hZh3QdT2QZYwMoQlIHVAisNbm6cXQply7dA9fefXP5vu2JgENsQShQRtFoJzrf4gm%0AEorrkis5mXhVZ+I+p2/qgCGfNVBScXj5y3ruhwUG4y5nHXOAW6RVC3V95Oe0TVUaJIFkrOla16x8%0AfrIdzzSeFf8TQqwDLgO+Ayy11maW1UdxqUdwIHegtNlB/9oce+sijIH6/JT1M44fZtsf9ejfm/nR%0AarvFp9m21OvwnS/vBeDgziZL1p3arfz7RaJTBDHm0duwycWA8ua2HjBnm9RnDaJ1gnbTLRwGA1LQ%0AbXToRB7IusOooSchfjGdMERLgciSOL4JSCiL0m5SVCzjvEBPmZHpKrvWDXBp+7MEdz7Bw6vdQltW%0AsBkZsKS1goVt0fuHGblU5ASLOakWccCuzVOLGzpLadSKRueMkcUep7pKQAIzspWzMFPqIwPPyAbm%0AAFljBi0DjtgVrOIgzboTWzQrXVf7Mku4/am38NE73gnAyhu3sWHDFq7f+HkAGo1xjpTk+1ZbpDHz%0AGFmdEQCKUZBVAAAgAElEQVQGZB1Rnc/IRGx7gCxIE9AVwkoJyPwtFIDUJhd7BEbSnTjGok4LqwVC%0AUUY90ngRG+/6OO2R3dx49X9nyWMXkzx5kukoZDY5Sc0aWhmQSc04kwylTYQVWAzGSKQ0eUqy3NLw%0A8Ve+lktGP01iBDIxHApX8POLn+BhVuWWWAvsILNe5FRrO0CL19RYtXs/b/zqbZxzooMdrfXcD5s3%0Ab3jbLX+ttsTIaqYDEr5x/uf52U0xq09YpqwzQT6Ta88zBjIhxBDwWeBPrLWzoqyAstYKIZ4VBAsh%0A3oZLPbJ69Zpns2k/+vFDRZoBTGbt42Xec8dh/KCQJ58Ea0htitDCjVmx2XgTmafyViavJ/nqWwh2%0Afolk+noYWI3FEtqAdtLmgfPck7uYbTKw+uNUj0hadpJGJQIRMKpgLByiSRWhLNK4p15NIcOXgLEW%0AKQQ1W0ErgQpiRmd3AeswUmJKqcUjG/+NkYMLEFzcc02JV8M1zSAox8w6WWpRghJFatEKiZIhiX88%0A7yiZ2/hm4GXnyO8Do4nmpBYX1d0T/z7WsSw9RtwcYNOmq9iybS3T/3gO08At/Bg3vOpjrFufcsdr%0AX8R68VS+/TjVHn/BumqjjCUl7KmRNXAgPUCzcG0vheqYnhpZmCaQVgmjDiJPLfrPHkEokjzdptIQ%0AGb6GFe2HOJp5GgalYyh3frXZs1j3lVuoHH0H9ekm23b9M3p8mKOsYMg7lliZcj13smJ3E5W+DIvN%0AlYuBd2kpM/ClJ49x20xEbUbwoiHL4WQZ315SZTdrC29HBLFPUYYekOLhEWygOHfvdtTA2nn3I5vR%0Alknz64MjDHRaaEk+cLVi3QNBJxJ0Q5AW1IyglZ7ZGtkzOpoQIsSB2G3W2s/5l48JIZZba4/41OFx%0A//ohYHVp81X+tZ6w1n4Y+DDAlVdeaYefh/E1z8c+flTjhXxvpo8dZXTJUrKHL+kfq1VoGR6G0Hv6%0AVSv22d2nL7wT0i5plGClQZoCyKRQWRsyAOG2fwHAtqYdkAkIjOLv1mzg0OBO1jc0nzh8EX8UrWFv%0A6moSjWrEibERvvZjQ7xans/7eSt/Gr2HwVYHIYWbB1UCMk2KJKSmKxgpsNXCVd1ADyNrjRzAjM0i%0A4it7Lqnj04B1PQoKphgv5nkpkS9gWkjMwDBfGN7OjFoKVIiVyIEs22Z+atEQBL1pvdFWA6E1D2y+%0AljCWPHL/tXz2LlepGLlpH5V1DbQICFsNVs00iWWFUTudbx8kw8UwTWCoNY3UrkaWuX0AzHoHkAF6%0AgVRrhVKasBlTLYs90pjpbsSAF20Ia3KSJRG8bN1uvutBQRmFNCkKi/VAZkpAlnQLY+TEdKnKAaxu%0AI3OGF2FE6hlZSkBKFGs27PoiJxafmwNZBkyUHg6wCS+9Yy0vf/IQemyEz131BnbJfVwQTrMYd5/u%0ApUXH95mFvr0jrl0K4mvZTuY0P5cYmQfAu1/+kyw4/lnicF8u9ojyadyKrv/wx/45YP2H3nVG15xn%0AoloUwD8C2621f1f60e3ArwJ/679+sfT6Hwgh/hV4MTBTSkH2ox9nNI7ufIrb/urPePVv/h6XXud6%0AlTJnj+yr9F525hmoGD963272TDS5+qyFXD05yeKKJg1SjDU8tiGhO3wPq/ZchxQSrEUQ9+6g1JQc%0AmZDPrHwJL396mGTcLQhj6QjKT4Luhoo7XnIeRxZHVBpr6IgBkqEx1u/Yx9GzFCkp0sD/x957h0l2%0Alee+v7XWDpW6Ok1PntHMaIJGM5IG5QAIRBAgTDQIcw4YjOHaBhwIsi0f3+ME1zY++IJtwBgwlk0w%0AJhkJTBIgggDFkUbSaLIm9nT3dKjuijusdf5Ya++qmhGGey2QrdPf8+hpTcW9d1Wtd73f937vZ4xG%0AOXskX/hU05BUgQnIi+5K6z7VYqpSkDFh0j+cMpYSbSR1bdNwMyzpPkeCyABKCNKiTTk+7E8AQ7Sl%0AzI2TdD63rD+16Kdpf3+VgSMHz8KcHODLH3gtX+a1ALzlrb/DHesvYd+5dqaZJKb5cBldt59ZhW7e%0AamDiEtpzA7ABwjhC07Q9XXgcZCPluA0yZUF2GVlvaG2BLGy0Kcj+1GIUBWSt5oIU1aNiGAiaKCf+%0AKNeneNJ972V+DLQTVRjfcJQ1/H36al490c06JToCzznP5w3VyvaRGcvIANLUp9ieyVOLYGtkp4cx%0AEYVYUeooFiJFon1qpojyZvGJeffYN7htagurzZh7DVc3VUPdYZvC9PkyQncTlGlN2sPDHPZKFJqW%0AkQlt8DKDZuVT67pmsW3NFWcc508zfhJGdhXwKmCXEGKnu+1GLIB9SgjxOuAw8HJ335ew0vv9WPn9%0Aax/TI16Mxfj/EKeO2nEqJ/fvgQzI8j4yt4j8BKnF78wssKfZ5oeHZtg3scCRmSab5+uMDQtiHSOE%0AYGZQcIqjrD4ESeUkqhAD/bUY08NOPOMxOn+ccyaOM6XWAGV8oxCuXyyVksiNJondgqODgIerw9xa%0A7vA8keK17yHp7EGWf8E6PACBcYws7A5sBBiRe8EBk0aBSjCyH8gAIgIa2jKZ6Z4RK4kUXSCTMrfH%0ASp3yMeoxt83Aa0E3MGJpfnuQGqRI2LnzUgtiR87mppt+CYBNb/8Brx/7ACd3XsrqVTXu29wPOK1C%0AmYGV1hmjl4EJ7RHPLgfg3PFDpBI8rYkI2Ms5rK+f4vDAIAsutVjm9Dl09hqHjYiwGOXHiU4R7S5w%0ACZOgemTl+4sr8xpZpXGKUmuSlilgnGhHe4aIkD1yO2kP8MYmQrjm4kxAoYyHlilzqWHUNV+nqY/U%0AGi10Plzz0YAs6y9Uws+/XzNuQrMnYiLVoD0cErmNmtfzGkp1wet0oaHJb3GsX5IzwUEWGGxqpMiG%0AbfocHbNmygCiXOFnGT8WyIwx3+XMc8ziGY/yeAO88T94XIuxGI9JJM5oV/X0R2VqxcyiSrkFOE26%0AP+qD99zJg9/6Oj/3lt8F4GX3HWB0PuXpMzGdRNNJNJ6JMXFqkzJuQZrRdkE9efFfs3RIoE/2A1kU%0AdI/DNx5BZJWNpdiJBvAwosOnnjaOLPwyrYp9/Ixzs4jDAt9as51l4S46IuXo0gDZGeyTHxfSIqlj%0AfqZg/148ei1He8alpEiQMansn+kF0CGgYexCNIUFIWG0m0PVZWRGShYKpZx9RT3zRbJJ0nO6u4Ab%0AA+kDZ/GV/S/iAx/4H/ntL3zh5zh42Rjq0hrrZg8QjC9ntraM+fYoPZlBOsMFylU73yvsAzLFuqlT%0APOeBH7B22hoPe6lhlhFmxBKeVL+XYwMVUje/rHgaI8siaCWogsFPYgrGQ5PSMyUGYVKU7i6Zkq6z%0Ah3KN5yvbNY4njpp4xtboZJC3SYBNLXbExcDhHMgqyQBtL2AyMQyKFgpIUzvs1KAxOquRPdpmK7ZO%0ALaKbxq27uqZnQJMQbxmh82DWjN0Lhm5WHApB/2ub05d9k+aOMFfwfbZ/+dUwYl9TKo8jYz2gX+wX%0Ajvy0Y9H9fjGe0JE+CpDFp/WRZYwsjbtNoUcevJ+9P/wexhj2zlphwZMfarFuPOb7Y5oo0SgTY+IO%0Anq7m499nXfpGBwuooExiuhJsgHap+wP3jMeOg1MAjDXcgmgUkhZr0rVsO3ySv11nUzRz0qb6kiDg%0ANfIrvNy/jZetfR8/2HAOXhKz44unkG6RKaeFfKhk6t5uaXEtuucaWIfydp9nXxZ7OSevJ9WFfd8h%0AM0eifCRdNeKRkWV8eftlrJmx5fHKygPMzxc5MrIiV9VFSuTu88nhkA9+dAfwfH7rN3+fjZutYe/k%0AxA7mztrBCYaI4wI4GXvTlHsPi3alRMfJ6XsZGcaDNGLddC2/SaWaGWGF1KvqEwjTFTMsObmNzvIf%0Adh/rMEY528ZCHFEQCm1SdNRVgwpSpDEMzJ3DrRs+yeVtQbFpGWsGZArYVJuwDpIZkEEfkM3H04xK%0Ae24ZkI1Eo8h4s30fmRlLdxmZNrafLNuwXP/tXkmgQeDbec55TdRtOMxaEjGJURCZjJHFJPSzaedx%0A5Z5ja6FSaVvidedmTD7hDpWGlLRAOEamhOJYNwuNOG2Ezk87FoFsMZ6wcSpKcr9D5Rp9p4/X85Ri%0AxswyIIujHrl0xy6UOk345J5PAi8kjA0q1rTjlNJ8gmcSkladi6eu4bvlaeA+anoMIxKMShDKEIvT%0A01jdBS1MPApJC4RH4NKaZ09IfvUz32b82jfx7eGp/LE1YalJ4gcUZYQnUmZcjSrxfBQa6X7OpTQg%0AcwhqDNmF1hM+sd9dXFIUqJj0Udab/1f8Nn6xv7Y3yBx1uTQXs6RS0gwKGCFpBFYu71fn+dTFLyBR%0AyoLXzjL7DyyjebTrvPHGV36azZd9krPXHqdQtQA4ObGDQhzRYICDBy+k4mqEkepfnhZklbYzNw57%0AZpfNNqZpRQV622JVT71zcyPN+72UMazd9Xq++d01rP75T7trESMBGRtWzCYMxgaprAo06a0hmhSp%0AodBeymxhBtP2qNRXuvfLBoyByHyMFUQOeHuBbLp9nBNz93IJPc4ZQjCoI1qBQDhkzRhZKiwj622M%0A3jwew1APmxbKKkSlZJWcY6urzSpTICFFC0nbvZdvEiLHxDsyAGJaqFzsoVFIEgqps+XKzsckuQPM%0AqofezIqyBy/+G1D7UQc/zkLpZ9wF3ROLXouL8YSM6SjhwtsfZG/N7lw932fy8Dyf/OM7qM+7GsRp%0ANbIk6jKyuOPUWHFMJ7H/76cG2X6IHSe/x9bxFGVilIkoJSU6E9cBMKVH0Z5rilaGxDQwwJ+f9Zoz%0AjjFsV/j8k1/AeHWE0C28GyZdCrF1yk7bdZG6xuh/3fhst0D6tIPuIqtkYgUmQEn7eS3j8CY7L8uT%0AAUlvDQuFkfEZU5Tz8z+tdjZkZkmVzlNXWoh8LEzmz9gyIY1dVdr3lvPRKV98/7Nz9/mR9+/hqa/4%0AEFvP2clQNNZ/LZKYVCpaaQXjUl+JUn1efx1RyJliLyO7e99DJGm/EtLryZ5dHK+i7FKChdQgjUfa%0A6k4LyEQOIoI1003WdgqUEkPBuzxX+tmHpblqMZYdMIodhS8CPa74mEyoCpAzMt1rvmtSpgYcI+tx%0AfSkEdT70zArNOVvfSlMfYQxamJyR/cgQHidWXMrRtWt4VrCPy5XNBCgUqYhpeKX8ivk6ppMN8hy2%0AG4O00PXRNMZeKy/zCnWbF627g4HK0QhDnkAs3Qznvxz5M2Zgp8ciI1uMJ2ScihMiY6g5QJLKo7Xg%0A1IAOsPLUohTINGYiSvjYiWn+28pRYsfI0iSh4xZJP4Gk+RUuBJr+U/FIUGiOjm4i6dhaUluX0Mpa%0AU0nPEJkGsfD45sjl3HD4o31Vh5liSOIF1EoVwoZdRAI33kMrj2Zw5s9zsjRGOwzpENDyu64VSmmk%0ASxeVevwPpW/7lzwRkHo9DiNI5tQ83thB4Jx/91p6JmFAziPLHWQ7s2iSJE7s0ZE+nZ1lvv3Idcy9%0Ad1P+vOoNh7ncPMxdG9blrhuqs4D0DH5U7ZPBZP1bjbDIstgNxlQepSSl4XfPZ9L5LvTWyJJWAYr9%0AIgjPUc2KWcA3Hn4OZPb+3vpP1lMmY5A65o37OrSUIJEBzbSQPy6IZxluVNyxddBUOa/wNeAXclcP%0ABBB3XztjZEkPI1MbltI+PsF0udAVCgpBAY/Ilzx06xUMjjUAgdTaMjIj+wdsnhYCj2Orr2JilRsT%0Ag0IYgTKKmBiEYN6BaYHjJG6jIor2b7EYIUyWBlX4QMf4IKDQMniJoawC5rLUYtYv6TaBnvvOrfzC%0AZ0hmf0qT1/+dWASyxXhCRsuleuKOXSC1TkmdoCJOMvm9/WGX7riFp33nI3z0uo/xD3vmed7YYM7I%0AJj/0IaLzI5CWkeWRtgnd1vvY8nUkiXWW8IxP2sPI9jceYn05wDfduVlZZKmzZWc9zFhtBBpXEWhX%0Au1AqH/DYG+XGPHOHE26b3ET70gChNUZKPC9BOWVbAZGTAum1UcJHCJHXzcCJPVSMCX68LVc5beKr%0AmAQP351bKiTzR4u0a2Vaj4ww/1drmWMT1RsO4623j/G3tBjYM4O/pWuD5QeOIcf9qrbQ1TI/dfE1%0AXB1U2Fw7Saw8RloxjZ4MWiY+yRhZGhUBLx9RgtYgJV5ir8UA82AkQWyvZRfI7CRl6XVdKkQMo/V5%0AVizY78cPhQdhd1Fee+LjPOO+X7dvI1OMUbmKMOihgDrpBTLHyHqEFKIIdb/CXetX0KRKSB0jBCE+%0AiRK00jLBdAiDlunpR0ktnh5TgwFnxd338FBIBB6KRMQWYB2QhSyQOEaWqVYrQRuijD26qePGgvCK%0A4zG/fmyOe15xFnc2nIIxy0m771SWDSicfTZRs7vB+lnFIpAtxhMymlmvWLtlm4XjmCRxTCztF3sU%0A7/4yALO1KRhcxkP338vJ/Vbgceqj/0D7XZdaIOtRNcpkNm9ODWXC//2IZvTUS1BlP08tVsKIODxA%0ATQes2r+fWhTSYzRB5Ix1CTXh+m/A7FU5c+gQkVTPXBBWThyl1dI8PDxCKwipthvUSgMs809BZBWT%0ABaHIJCbSb+O7xSrtSSNqFEpFJD/BElBOW3gqJsYnxNpG6UdCvvXebjN1BmAZ88oiLvTvzrNBmPJ0%0AIHOMTEvJ+MhSNixMgRBUI81ETxZwUq8CBX4SgQfTDz4fIY6C640aOTVJqz2PP/Y0e1zUMDLGc4dR%0ATLP0mWD/JzbQWlvj/KeecscEA42uOCeRHl7ZTTAwIHWlj1Fr4xG4el7BzXAzqehLLWYWWWnWL1b/%0APtMr5mj4RVIlOVxexuZGHRCExmd4wQpwpDOhFro3tdjPyL4+H9Oo/yMAke9DT43XN4plepBRM0Bb%0AGPAE1YE6p7CpxVTZ42oFq1CMIymQiz3cd6L3u1HuGAKl8hpZzsjcd0o5dq5OM6H+WcUikC3GEzJa%0AmTKx3STAAZn7oeemwZnoo93AB462rTBj9/27aNfdlGRjaEQp+I6RiQEwC0g9ywcmnsJ2c5glU9Nc%0AVBsk1BvwSxLj7IhKQUzVi5lMz+LapZ/ji9NnU137CIXJQdrtKpGXze8KEc5I13e74fqyPazcUAKe%0A3ndeWQorARLlUW03qZUGWLFwiswfN+gBLOW18ZzsXEvwTYdYhGgkvh8Rc2Yf2elR0i08kzC/c4Ta%0A7auY++x6AK644Wb2rLdKu9MBLIuk0N9km83jUlG/7UOYdBnrqepQXn+rxv1AOCXGECbF1A0P3nI9%0ABXE58BmMYzwCjdeYx3NqlwEW0B54WVotI25CEC341I8MIIQFMjssoIdZIYlD9xkZWCh3m5qFEaQ9%0AAzAzIEs7knIjIfMdiU9LLarW/bT81fng0Uj4zs1D4hmPCx6ZZMX8enT5AfcKBl/7GK3yWlUWDQ3z%0AaY0A+12Ie+pUIR7Piy8EYlIRgRBctGM3X2EjvkmYK1mWrFQ2KUH0iT2A3MQ5+wSUsB6fQLcx3NVd%0AMwB7vIBsUeyxGE/IyFKLaatF2RsijZNuavG0CdFeZBfheQcEJ9sJscpGVgjmXdHbT0BIxyTSSWZb%0ABSbbZX7pU//CaDMmjisMqRNEJavGS42gyB+Q6OcysLpJeFaLwXWPcP4FXwMgcot1m5AksCzOc0Am%0Ai608LSV6xs34KmJ6aIxWwYoFqi3bE3X/plX847nWCS7scdIQfgfPMTItuxZHKQohrI1TFt5p6c/A%0AdDAG2jsr7P3CDqbfdi4zn11P+VUnGXn/HlZcexB/S+tHghhA3EMqPRMjswW9h5GtSIfy1CLAzMAg%0AHScgGYyzhmF73HNy0CoWNei0gJe0QKhcsCEdM/NcirbY1hRrZ+e2h4WckVn+EUTd8xcxmLR7HNb3%0A0J2Hgdnqhu5jjSDFy3uyvGLC6NYF/HNiZI8yPvM3zFWLImXFXJIf72S4FHPeCozn88l1BTw0ItiY%0Aj8tJBBR08QxGlvlm5vZhnt9nQRaa7Lx8XjLvmqNdw7y36Vn84xXvstenuNxd36VdIDPZDDx7Da/Y%0AaJWvdn/kgMtd36xGpoRCCkmvB+/PMhYZ2WI8IWO2aRf1YqvDdavfwP7Zu0gSt4jn8nsLEL5La5WG%0A7D66UzpmrXtSiAtFTrUtWPipIdc1dh5k0CSkoaTYbluwSEKuXf4WJu3aQJxKfLEOXbXHElRcKtKZ%0A5rZU1owa4gfWX9F3i4gMumxpUNSYYxiAXRsuZvfaC3jZLX8PQNWxyFu3XsitwEsemCBVXVGH8jt4%0AwoJeIsEnAsp5n1GMT2A6RCKkQp05hvO+r5JuM3t0hLvfs8O+1w2HKYk65lq72LdMT87PRSWapx5U%0A83+nA10g8kySWyvIHhHFdfFFtCa+nP9bK8VcyS6+YasOlClTJzIhbVG09TEtAIkXNwEvt1ESQiMQ%0AKHdD6ehqZBrmvWI5I8PWDP2kp0/sDEZmckvD2AgU3ZqlQJAYldc+JwPJ0gsWOOYNIXdLKvWIesUj%0Acu9rsrllpEgj8ue9ePAWaqXtMA+Hih5bXH0uMyM+vHyIYlokiorEUff9c8hy59nxQwbCIWbczV0g%0Ag6rRDDfm8Y+XYTMEqy/C68RQO5WP27HTX93vwtXGzlu3jAeOzjNcDqkR4wmRq2GzfsJeIHu82Jg9%0AnsVYjCdgtFK7IBUjhRCC9twh1MGvE4h+RmaMQbv0VyTs4lpevY9soOWJa17Chtpq6yunIUu0ZP0/%0AiZGUIpBSUTzNdPWT5Vfwg1FFMmAZmqr2339fwbpQRIQINw05Y2T4HSLHlgaY73te4vnMDtru04yR%0AZbGnlNBR3d416XUZWSpNngrL0kcxPgValqHs9HjFPR/nyk/fzdxbNnHobZdTf89aLnvjrbzife+m%0A+JxZCs/umvU2ORPIhqPZvn9n/UoFWn1TkWXan9L0o/5+u1kHZPOzD7nnt6liG55DOhhtR9x4SRMh%0AVF4j85I2Ukpidxkrzvfw9BoZ8kxHWxELlN+V8WsDQqRoYxmZZ7rgK40kNV4u9jiCHUrZ8hRGw9i0%0A3UwsMRMAjEaOpglt/SxlNiXBMDx8AoA3PTiVt4JkDdY3/tofAXD4kR08cO913WPLrKAcI2uWKoSq%0AS397eZEn4fq7vsGmKfs+nhAM+fYCtdzl0GmSO3sc7jyJh8duRA2vs+ea6zpE7uyRCYsysYeSCk8+%0AfrxokZEtxhMqWkmL5332eVyw4e3ASoLYLRjax2vOMqwEidYUVItt1c8yPn4fJ98ds+z3fFrS7njb%0AukAxtQvPn276BCVdwE9f497BLjACQyoNNTyGUqdSjLuL8zFW8/nwJUyelfAbs06+39NkrFTUla+7%0AJl8tYoRbYIWniQmRJj3D5BZgdtCme6rt/vseGkoZ7RlpIvwI4cAkFSYXW2T1j9h4pPcVaB4ZYfI9%0AO9jLUwAYvOERrlj3Te4QV7J9dCdDo4fzYxXaYKTIJ0f3xnA8zVG6LhpZenSYGZK4nNfxZNovZDG6%0AXz05U7asruiAukCbgA6TLKdAC60F7cI+lh5RTKwM8eenWTY7TSmdoB2MEfl2ga06dV3Wr5VrT9Qa%0AzogY1jztJFPZ4o7zKsyBrLenDFio45fscTdMme9cPkK0d5CVzRYP3bmNo5UO3xm4ADwwbpEXpCRK%0A5J6IcwOSC9buQoqUix8+h29mjCfNGJyEyKADD5EG6K3XMvHwHb0Xzl7fZtiX1uttL1CuZuqnmm1m%0AjnMrZ7Ovab+zLWNdwPwwQGStFXjMrngJUtlNRC7oEJYFQ6/YI5v2IB9XRrYIZIvxhIrJ5iSnWqc4%0AvmcGVq4kcEVpoT2MjFECok6Ll2/9Vy5ecjvHHxkGH9KKoSMtoBy6cy3na+uq8TvHX8eV9Qu4erlb%0AAbOJwBgwhroQKFe4N53u4vxdrgZg57Akbi7YQYw9gxbL5VlSlQGZEwQUp4mWNPExCGVNb33ifjsm%0AFxmQVdrNXIIPsHtIcvm8BbI0VZhKm5NLnAOIsKpBY+Dwzk3cay5l+sga5t5raz+bb/g+v7Huz2g0%0ABknEOSzdciv3iidROtnKa2taKII0IZIeTcqnHxZLzFTfv1vtISjCK/gnvP1bYJu9fb7VzzJrW4b7%0Az88xspHQelEGHZ/lzSH2jzhXDy2YLzxCGI2CWIVJmkwDs2oAT0g6nv3c5+b3shBvZjJRgI90YpkN%0A8mYePO3YRQzKi3FYjwYaC8O0tZ3lNeQ2Kg2/hkxT5Klp/DWueVt7RIGEQAOC2yaexK27B5m52KVZ%0AHYMXaBLZnQgQewIhoCrnKRSK6EAgdIJywL6kFtNcuIzV2jA3cj/ilf/MJ19zPUExxhDiJ/a7seWk%0Aj+y5hL0jWTIgM0Zwq74NRp7GVJSlhw0VYHT1GEOnpiABg0R4MpfUd5WJ9KQW++X3nvDyxz8esQhk%0Ai/GEiZsP3EzRpVfaQoAx+Jl7h/Ewap7LBv4c+EWGQ5siM7q7oLYdkGU2SABX1i8AYG0jQYULBANN%0AOjVrGLv26pNoTyMOWZsi2fNzuoMrCE2Lplfk4NqTnH3asVarp3oYmT3mA5e8AxkuMLrXQ3gWyAKi%0ARwWyhWVDSJ0SpAmFNKXlgOzAUIm40UYCcVxABR1iX9IwcPzBUeLAo3l0hE+/5818mjcDcOlv3sr+%0ALatZtXk/W9hFrbaUiTu30bh9K89ato+tYj8nekQhJZMS4T0qIxt1CsAsIsdiBlhAzHev6/fHv9TX%0Ahp0EEb/ww69SjiWfveTiHMjO2XYAgLhWYTQqwohlZ0YLWvhIHQNdJqCRCKkoO3ahZh7hK5PjGP0C%0AAL4rZrh3yf2Mie+w4thKxivdFKNI6PGXstizMDOWM7KxyOfDV/wDInkILxGkWiIxvP3o3/Gl+W2w%0AjHyYZiIVo3HCrHMdzqYrI1JmljXRs67x3a39G9QUq377WRy7/d946T//E+Nr7ebjKfeeQpsKKlVI%0AJRBCEPgeYDCiC1hKlpA9jEwiaBUU3+7sYn7wyVA/bP0VHTPcVrGf3epSkQ5WVb9+yyg8aAFPStGd%0Ade6e2bsAACAASURBVJcBGYJULWG4sCRPgWcgJ4V8XFOLizWyxXhc4qHph/jg/R/8iR6bapMLNH5U%0AtJIWN373Rt55xzsBaCs74dd3jgPS+ATePawMbseIlCATRPjOEDWAlgPB2A+5dNU4YDgW2BrH5oWE%0As6/7bba+4t78PcOhiMJADMrNlsrGwSCYYimXczsAD2c0JDvWxhDLlu8nceDTIcSb2oYMbTqzvVIh%0AvZQYH58od7GQPTWmmfISSnELARTSblpuJgyJlX18bW4phw6t5+CJ5VzSOIv7b3wSu9/2tD7LqM3v%0A+y4vu/QW/C2tbv1MW2uo+vwAlx89ipd28pQkQMEJFVqPUiMb8k+vkdnrr0iIm133/fg0Wb2WTQbb%0ATSpxzFAyn7PVim+viUhT5mbus9edDgthwtRwjNQJQvQvoFIonvpQi1+97SbWHdsPIszrP7UUdo/9%0AgMY1mmVvOMbOq3uOIQEpet1PQJAwkwjmUsGyjqJeSIm8tp3Q7dj+GyY+wRvHrPhGVCXaKzBRGmFj%0AJ0K4wZMZgxGktMoppVFb41yo2NtPbnoBolhChh4jcwfzGlkLlQuMlPPK9HwfMHg9De5KlPpmbQoE%0AxzaO8MdmNY3SKsD1hbnPY2ulyF1XnMsLttntxNJ1Z/ewOIFSMred6jIyQaf8FD7y/FvwBrqbEnvf%0A4yv2WGRki/G4xFcf+SoffuDDvP681/9Yye4bP3YP1aLHn//8Bflt7/j6/+T8VTt42skhwk2bqU98%0AlpE05VTL6rY6ShJEHZRb5ITxaSRF/nHqfRQGA4JiitcaISnax2sfIs8CWbAm4bzZo/xQLmfcn2J1%0AtIyNCwnS65eny0xBoOyCLpVdchpU0EKx1hymamqcZHnf86aOXsDac25Dteyi2aFAet8r+UHlHi6/%0A/DM0VhRQKj2DkdnF2LE4UWAEO6+2kMZAkVEzRdOrEss2N+18E7vvu5T7b7oqf9/qDYfZvO4BDoqN%0A+FtajJopfoN3UT9sG5u7QOaGgsYxUSFBIfL+L4DAGdKm4szlYziY6ft37GVAlpJGJXQSIL0InfTv%0AobWIcl5VTrs1vlLmGagNqm5FMwVaTFcS5gbX8MlnXsr6I6cNoJcKpcE/1kEAQoT5dVvSkqhKav85%0AAO3SifxpqVaInvPUBsamTvLh6RADvLRpoGIZZkGn+bBLLQWrwwkW8FGDASef+w5+KDs8M/wWQlsg%0AE+79d1Y3cWhgKaOuvSATd0hXxwykRyFq56rFthEEWcuWS5cq3yeJTD5+CECpfkamMTnw+YH1oFnC%0ALMiux+XqQgDbzucX/+JvGF29lvSz3wVsfU0qgXTnlzGyTLUYSI+lb9pBMtEV6GTy+8crFoFsMX5m%0AsXPnTj7/+c9z44035v6FiU7wVTdtde/XjjA30eTKl63nf33lYSI8jsw0qYT9X9Vfvu3T7K/s5vjH%0A9zJ0/UtZHv0F7w98rl+1AoCOFARxtxlYGo96Z5j5dAWq2MYvJsQHdyA2fAOARrmSuxbIpTCTFpkL%0AB/I96tmtmJt5EQfYxNPFrRjTQvoaowX4lpEZZxNec3O/BpllkDlqdIsXaeJTn14H3IYJLPBFhMzI%0ACeKoRBQVaC9V3F16Ug5kGSMzpyVQRrxTlCvTFEyEMRDs1Jwww3zx3qv454+9DoDX/8qfs337D/lD%0A9U78LS0C08AXFiheyU2czQHua1uBRwZWRivAUGrP06hWKRiR18ggm7A88qif8YDfP7YmAzKPFJME%0A6LiIUBEmEYw+eB0iKBJhiLWyM7iMIHSuFhhDUXSBrOSEHyEdVjZKPGPfK/CHdtOR/Ww99RQSaOPb%0ApK3wc5Xgk1sTpOXud8krdkFTC4+6CrBcTKKBi+6+h/ddZRfysxYizPLQnY8hdYIHLzE9nonGfZ8j%0ARip+zsjmAo1pRHx27EloNU7Z+WjKfFq2BciNQxv4yuVPZVVjFozhmvNXsvu+eYg1nnOCUZ6PiE0O%0AggC+V85rYQCRSLnsGWvw799PEIS8jE+znCnwfv+Mz2zJGivOUdVMzGKBTDhpf3HQJyh6+H7W/Czw%0ABgO8wW5N2JPeYmpxMZ5YkRrD107V8mGTWdx2220ALCwsEKV2sYp0/7iQ8f1zHHt4hltuuYXpB77N%0AvUdmiVJNvZONf2+jdcSgmGWwM4vpdEjbNv23zjUuXzl9CTKFocYC0qU7PBMSpz4ThVkWTs1w9rtr%0A1Hs84WpD3UnIbQrsrK1gqFXP+3E2dx7hTi7jTnE5l228HgDla6Qy4FtGplUGZNahfZAag8wyxxBJ%0AYl8nSXzSpIQBUrejbhNyStpaXadTZvfSrXyk8gb2ck5falGflroZMDW0rtG8z7rN73zrtcy9bTN/%0A97HX5anD8qV1Vm89mDctH6XrTjFkp2Yh2la00Zta1EbjJQmRSDFG9jGyquyvg/VGr8Ky19ldkSCM%0AJI2L6ESBhM7Jqxg99HzaQORUjFLOOwgBP02o1C2bXd6eptSyoBbSppIofB0yFtVol/sFJlpm6eQs%0AKefl42r8OCbpHY7ZkwxIhSTVRchbFPrTuSuaEUa44zSGpbOWkaSq51yFyauJgyuX5UBWVxH1W97E%0AyTBFkXLNEsf+O65W5mqJw+Egf/nKX+bkpotBCJ5/8RquPmcp0pNc/TSbB/X8ADB9mYyLh8psX9lN%0A9d6vDlNdUuTG523leResYgNHKdGGC17Bj4rc/R6BkN3U4rKNJX7pL55M4HWB7PR45Tmv5C0XveVH%0AvvZPOxYZ2WI85vHtmQVetesQt16yJS8qAyi3o4zjOGdkCw8/RLz3KEMvfQkASaxJY02tVqPWMcw2%0AI0Dkzcvfum0bhXgD29LnI8Qevnf+RTwzmYbACjwKSYEV82vpTNRYd2qcmSGrGhtUK7kvPoIc2sXF%0AEx5L9reZuabLMurlbtG/TYGm8RFAmDrp+sAURzkPgN3LB2CfTS0aA3HJpmvOZGRzDDHHyWgzBw9d%0AzOYt36eRVvjLq67mDel9eTNqh5BTssH9q85mY3uQdtnWH+qiyhpzpE/skTUrGwMHd+/gXz/0pvy+%0AZ9/wce5afxGvO/UR/vnKl9ARIXdNXcxGfU+uh8h65cABmZYQ2dtyIDOSFE2YZAMVRV+NrKpOnvGZ%0AP0ffzFpxmOV07/MTQyfIhAIpUqTouIAJSiRDmvmgzaoWtDBErkF6ThTJuqA8nbL+jhu5ZMc4O6YO%0AMp8zsnbeEWxEAqctrFr5YEC4Hi+Eh3aIFSQRcQ+QKaCtoSDtjLXYlIEY4zYw+WsA5UQjj8YwbBnA%0A1uPTcAlEgczHzRgMJXf8g4MDiNhej46r+aVSsnzsGQzGNgU7nFqHk5GKBSHlpjwPyCHmWcAreCgl%0A8APFRRddZB/jpgGIHkY2HCr8oofbm7Ag7cbltVeth3aPQrTcM/3y9LjqN5jZs4cHJp7D0wZ8ZC1L%0ALUqUkjmAqUepBJw3dh7njZ33o1/7pxyLjGwxHvOouQVwIUn7bq8ndkc9szCTM7LpL3yOk3/8x9Rn%0A20wenieJUpJYE0UR90dLmZjvECXa+h26xaLtH6SevgpPx9y941eYcsDREYJA253tiJjivGQNM645%0A2BhD3e36i1k6p2esSb3UlZJ3KNBxe7zQvd6R0SaR243fOeKBMEjfIJWhtsSKOYy0r1czNpVoGdkc%0ANd+yQYA5PULH9zlhVpM65pCIgH2jo9y+8TweEBcQF7qp1oCI5eYE3Kt4yT2fZvBfDHNv2UTtrZvY%0A9aEn8/Yb3sY17/00y973AE++5rv4W1qs3Xgib6beN7aWd8o/yF/PN91zHmIWkfpI53qesS6tFVoY%0AfD8zzJV9gywH6U5izmKJOMXVfLPvNr/n499553MRQqPjIjoJSNISxwPLpFJ0zshaIsynFvtpgkwL%0A/PrD3+fiiQOUmvb7U6SdA0dFd4c9ZpGqDIRcz59QfYws1t3rqwS8c7zI9CdWkApFoFcgSHN/QUFX%0AlGLQ4Ji1ENi0Mta3sTe1OIrk95KDPPWsCsJd75YDn1RKBsvrHauC1WfZ8x4qWUDLGGKQgXng4YUK%0Av9Bl454fIITpY5NI0d8F3RuZe8ePq2GVRqg95a+ITJmBkULO+LK/2fvJH/lGj18sMrLFeMyj7QrV%0A0WlKw0RYAJmpz+SMrNNpUWy3+dK/7WHviTm2xCXSWNPpdOjgkWpDJ0mJEg1/sgyu6jKngobtRyKO%0ALx3gEqBtCgRpgO+32b71DpYtGSHa9SxS02J++yfpHLSAsyQ9Tsv3EIVuGqxZsjti30S0KRCh2LXl%0AQr64Yx033ZGwb8D+VIbNNA9UC5zjaWoMkipJJbAgmDGy9OQ1eMs1ZVFnkDliqWhqu1A13Q481gMg%0AuqnNiaqtOc2aMcpyPGdec3qUI0fOYeK95/F+xwjPfvsPmd0wxMXHHuDaaz7HiDnOuuRJBM4ncMGv%0AYoTkyv27mKwOs3+pdZ34DfMu1psD/Kb4gL1+dEgiHyJ7HMpoEA7I0Oxbv5SgA0ZLKnQNBIucPvWa%0AvtRjFkFia00AOg4QUhO3hlF+C6MHuL10F8+sXcZKPNppCLTRCNrOiSRMI+ZVh0guUBYR5XaDFx/4%0ANFdtuI2i+24Nmg4XVu/kwamV3e+Z8iHpkbzj5Yt4EEXURrsWWgDzWrCiNk0qB2kmb8BQRAOJMn2L%0Av5/G4JhaXMlbCtGyF8jsjVtosLQ8StDZD8AF45aBzZcH8IRA+fZ1xsojtIFqaD//jPUEGfsJPC68%0A9iy2XN4VDCmnWhRKcOHzXohUCo4IkIKtW7eye/duNm3qzoXLz+EnUBUWB5yYpeznqcXsr+JHM7LH%0AOxaBbDEe82i5Raajs5lgKcf3zqLdj7x+6igdYYEsihuEoeHI4E2sWrqT5PZ3cv/Id6l5DxOZtWgM%0AUaIZ8Mdp96gGDZrAWGGH8hZA25RgoAM6ZbhRvJtnjH2FFw9M8p7qN3nKsl2Yo5ug4yNNzHwxQFXm%0AiOMA349oFC2QDeoabVlESxhfupqHhoskYoEDhQGkSdnKg+zzL0X5hl8THwEfviCsmi6rkc14AcNJ%0AjPBhyPmgzwu7eDadP6HWQ0R+d2HJgGzOjHJy5xDNIyPU37OWO9jEHbyQt9/wNtat28/ExAZuf+r5%0A1MUOlsdTJInPJd4drJ6a5eigndU161uwL8QdxhZmcyA7j50URX9PWpIA7UziLqwLhZbWZ7BgoGNT%0Ai71ApkgJTYdODxD3ikGyKDWnmRlwLutGI6Rmcuf1FNQsFXMnB+T9+WM7DsiMEDSUTTOOmCneetYH%0AubZ5jEvlkwC49OhuBjfME7fd64qE0O+vsyZeAB1ol8YotU4i1BJM5m6RdDgZrMofm8GUHAQ13OIf%0Aigu8pDmMArSX5qa8AJ40kGYsmnw+mJZWjGKvwxhR2iYSDZYPrefrB7/L/J5vER7t8JXf+0P2rD6b%0AlwjB6Oq1VEaXUBiAdh2EA+9rRqrMxgm+tjUwGSgGqiEDI92U8Larn8H8F2KkFDz9F18PwPif3gFC%0AcP3115Omab8SODuHpVvP+IxOj+UbBnnVO66gOlpE7nHy+9NSio9WI3u8YxHIFuMxj7arZ0Uu/bP/%0A7gm+cdPDpFs1Ahj43t8RXeq86dbup/07MR53M8ZxpmsdDq25n1pwjA4eycoidSn5rZU3sTfqpv+S%0AcI4gtsIFIRsWyIyPr31EaBfVu7mEFw99nK8VHmRyNuDCnpRI5ClUZYaFhSUMD52k4YZYDpo55hhC%0ASEPb3TYnY475FUbNNFVRo6FUruAC8FVCatI8tTjjBYxECfi2Tgaw4KynmtqeQ9uUiHp2yOPVUTo7%0Ay+x64CJ2f8Qu2tUbDnPZum/zQv1Z1q+aJKyeZGiowU42AlCII1qtKgMD08zNrcAvu/cv2UWvGEcU%0A425K8NEaq3UiSRf2AFfahmDPDlZs6SbKDYs0CIo9tlcWyFI6PeuZehQgU+kCuInO0miENKRxCZG2%0AWCHKFCLNu5ffRGPhSmajAaCGQVDzLGsNdJvREynXBtPURTbvywGJzmT9EbkjsIvIs6DQrK4hKJ3P%0AkvpwjlgijTnGuvyxNZf+bF6nUF6dVbOC6MGEggkoqRpGSt76hSri/F/GCJDufRMj+hiZ0nDB7BZq%0Ay1/H5468h/Xrl8Lo2Sx76WfgXwQL+/6I9mv/EABPCpatPZv/630f5b77Xg91kE5du6NaYke1xC2p%0AT+h5CO/MdOA5V13Nfd+6g7jTk7uVotvvpU5jXl4I/+0zsHLHGa/1aFEddX2Rp6UWA8fMvP+EQLZY%0AI1uM/1AYYzhwzyRp0q0lnJ5a7DQzxaG9vUWBjjNR1WGTdBQ80SAUmk4nIZUxidB2HtSaCtHaMkkY%0A8J7BX8nfIylMg1nC3hUeOrY1mw4+gQ5IAvu+NQYxbp7UfCqoZ0IHqegUJF5plnp9BKN9WqGrVZg5%0A2hSQqgfIaDOvylSSBkVatKSH18OmAhnTTpt5anHWDxiJ7SKTMbKGG//S1paRtU2RNj7m3oD2vWUa%0AN48y95ZNfSBWfM4sy7ccZWzpNM3v/TpJHBIGzVwZWIw7tJpVjIG5ueXQtovsKWkL+oW4w0ijW+h/%0AtOVHRhJdP4kyMcp9hlpbWCo7Kb0Uuu+5Ck3hNG9E/1FSi82g+yypDdIxciViiqLI8ALUvDoFBIdb%0AVjCjhWDOt+zVMxHbDw2xNYoJpAVk7WpUzSwdKmLEaUDWCbKF2GB8Z/8lM6uyhHSi+9i9TjUYVAYw%0AJfA8z05kxiBVhBGSrScKxK21tGQd4WqdeIM9ghPrvbikGeKHDrhdn5ja+nSGnldBL4zjOSDwey6m%0AdqpdKftNlLena3hR51KE/+hLtJQi7+8C17T87+HLpmf++0KPR32Pfkb288uG+cC5Z1FU//lg4z/f%0AES3Gf6mYPdnkyx98gEd2dSXZ2SywLLWYDbTU7vY2IVHspMsiRitBIGKkgLj6ZZbPzXfnN3kCU/b4%0Ag+Kfcbff3VHGxWkQHjdfXOoKEYxk1bhAK8ckhEKpBKklDS2IHQMyQpCusAyhXh/BpB6dwI1MYZY2%0ABYQydEILfLNenXlRZSCOKNK0zy93Uz2BjGkm9W5q0VcMu3OuOgushhzgq+l1HGUNnZ1ljt6/iqmb%0A1zD51nOpvXUT9fesZeRth9j8F/fx9Pd9guJzrPzMJ8ZoxUovQKYBQdgDZFHE+PFzOLn/StI4pDZu%0AU2ZT2BRjGMeUoi4jy+JP7m/xv+60JsCyIxFxnTcf+igbDk2hU0UcFUBIqgV77MKxLT9bdEkpZNO1%0AnWGy18PIxhZso7ZWPebFGKSzNYpSgydCXnVbgd8afxXbG2voOFmlFsJ+bjolxqCcW30GZMYxIh1l%0AUvAkB7L54VGevWIvR1YPcGsxIvKapKKb/gPLyJ7ztc/lx5VBYKFqAeiKKy6lpD2MAeFFGCkxSvEn%0AtDlWPIBw5xCbFBDoFFIlrPgk6SBKtvVCDXdNiYWrh3nqTEajnUtKZuychYeiQsFa1z9KiB4GBtiV%0A/DFmSqczsqWhz4uWDf97T3ncYhHIFuM/FFErcX+7aY62NrbQ3riP+a98lfG/eh8AJrHLRosCdee+%0AbWTCFw8+O5/P5PF9is0tLAxsJ1z+OUzPD7kmuj+iuDDDD0pXMtJICTMlXttj3cEOYdpV1SmvzosP%0Av5jB2ll4biw9UpKOumNpVjHao+1ls7/mSIVP6kvaBcueZgoNagwy2EkJnaBifrDbd3ay6nPEb+eM%0AbMH3qDgLpjBtI1PN7mOb+dtdb+aL338hc2/ZxB2/92Sm3ruZ9W+7i5H372Hk/Xt4+o5HSLZHhBu7%0AYoqACG0kRQJEUqQSRJzLg6yvHSVIY+KFlZw8sY0QH123TGRCW2FAKbbOFltOHuf8Y/vy13zOeML2%0AmqvptAEEy7/vk8wOsucHP8/k5AY6KmCwYK9jxqSK2n5mipSSM0guJR33uXUZ2au/9QFGj/85Wthr%0AKnWKAOLYHl+jM4cnQ8K0wFA6wCYUIEiNQDumu2R2kt3lDeA2P6GrqZps/Iv7uini3ID31NASjp61%0AkbtXbGOyVKcqWyQOPJ671z5/oD6ff9dsZPZLFiDXrFlLqCUKQ3X1XdSWrGF+id0gSOUhUnt8ifsu%0AHd05zPEVBSv2SNpdN3i/Wz8sbN/O0t/+bUrr19tr3gNAK1e+HIByuUecARS32e/Xj3K9kVL0NUSX%0ALlxGcfvooz72/2+czsj+M8dijWwx/kORRGn+d7w+zi9++RfZtOkdnM8uxo68g/3fuYYHt62m0kgR%0ACRxcspK/3foC1h+4AUI77PFkcymXuXlcuiP5/PPfAMDw3NvAl4Q6cmNTuum8qHCKNbOaY2MhBcfI%0AMssg05PSipzj/PmnLmJJWmNKjGCEJC3Yx6Spj0k9Is/HS1MGhE15doJCDmSnih3qokq1oymmCXhw%0AqgfIXna5dUb4ykP7SFDEyqcQJezceSmdTgEOV9j1txfmj6/ecJi1K04yHlZZt3k3D8nzqLSbLD+W%0A0gh8FuKuqs6ng9aKwPgkqYfw2uzgHtLd62hSJtA+bdlBIfG0bVGoqyoqSQhTSAW84Xu3s2+JD12N%0AA2FqQcVrG2SwlbJva3e6VcUEbRpeEeGkeMoBWajbQJUjh59HqermjMUJhP2pxbDWJugcol357/b5%0AGTNvDSIBnRxDFVez88KL2AisQ6KM9ajUof2MX3Pz5/iz1/xaPh07VC1gBO2OWyTZscU4W0JaXoH/%0AueyNzA8M8UvFfbQTTcstwlcfjXjjqZR/i9sUAp/x7zwdWbmfZ7c3c/fZR3K/RiEUoAlIGN36ZQ4d%0A+x9IFfHG5jdR3iB+KkjpNvLXTxRoF2ILZHG7q/TrqVMJpRh97Wvwxq2Tfy8jW7H8RaxY/iJOj5FX%0AnoPppGfcnr/maanF6tMeZSzNfzAWgWwx/o+JLG04164xNzvDeGOckYUDDHV2QgjHh0PaC4Ziu4VM%0AYc+yNRgpWaheCp2b0Z6gFRcJpUs/9k7s9VKQAi9JKSZtamElvy9WTQIBhUhTzCycWq5OF3RZ3Jxy%0Acn2taDhbJV0sM7t+PWUaVmquPSLl4+mUiuccNsIiHdfrc2DY7q6HW5JinEIIU4Nn7n47ssUdO59K%0AmzK77lrJuz7xify+6g2H8dbb4/S3tKAT44UdNpm9FOqacx6YYKRiPQ8nerwZAyLWHDzGbbVTrE39%0A3DVCxhZkQxMyTwPPiaP9NCH2fApRCx9JalKWLEQWyADdtCBZIMBoiewYgvJzWRLej28WqMQeMwEc%0A0cPMP3A969Q4tXlbW1GdGAKIpMknLWcNWh4JQ3+vOLh6kE7DQwtDx8sYWTYCxx1DchTJeuaHRvhX%0A8w0uM/extvF6hOnO6br5qc8EEyMQ/GBmNfXzqgSn/jtIm7aUSYIwKSU5B7FdaBPlUezYa1xIDW0g%0AzdzZ3eFqUn7hj9/FLe/9MLMPLeUFo5fxrjf/NTv3vxHAAloyR5pmgys1CM1Tn3oZleERnvLJD/Ct%0AXvKU9VwbYxlZZnOmzlxafQcI/k8ADEJJROlHJ8zOSC3+FCLvH5P/+RN3i0D2f3h88eAXkULy3PXP%0A/Ykeb4zhB//4MFufuYahlRWiTsIdGxb44MRvcX1srZuiR+5ktPA1COGY55iWjBFaMtSqcxholp9O%0AsX0zWhmaSYGy8YCUuWq3IJ2lFdsyxHgS3ZMJT1SEQjBcjym5tFPclgRLEpJqN60zowbz/29mv/ti%0AlSMDq/gj3sYrva9gtEfke/hpQtmzab1aeSiXXh9aY5840vQpOxusU+Vhdz26Thsfv+sS3vMJew2+%0ADLz9hrcxtmSKL8/+PA8+q3/HXPNsja3CAr9y9KOcW/t9bney8wW/2yvnExM0YxoywmRCg1SikhLI%0AFoEOMR7ELtcWZEDWaeKh8NEMLTSBMj/4/stYN34pWyvg4WFSD9mxIOPJFi/rXMHB5sP8qdpEhORK%0Azxkw14aJfnc1nRvsuXekZE0zk+y55xPjTQrE8ZCvP28SrSByG4Hlc7Z+mvVaGT2HlBZ6G7KB8Cd4%0A6WTAdMnWyAAe2rAZ4VKZ358+i82jKVKNIrRNdwatJkun3o1K9pJeV0A/LNi5/XLOPnGCN37+mwxU%0ACsz1lJ2yNf+yX3g1S9dtyFOASniIwHeMTFogSg/TmTlij1kIlAq47EUvA2DpP/1l3+cociCjL7WY%0Audj0RsbEHgvV3/oLlpCeNkHgsY5FRrYY/2Xid77zOwA/Fsi0Nrz+prt49bYVPHD7ODJOuex129nb%0AifjGeU2GJjXTNeskftaBozxz5VNg5Fa027KmsoNE5TO4GpUxKqcC8FPaaYhyLhsTI93GVuNlbgiK%0AplRgDAZb1dAywhMwupBQcYysA5z70n1M9PgJfrLyXK717qKQdFNfqTCMF5aRCp/ZcAidSjrSx9cJ%0AZaxSr1bp1uOOuzH2S5ohqmMHUx7Yu5F2UCY9ElJ/j32/97CJV7/9L7hlw8/x8r3HuPbazzE3OcZm%0AeZAH6QeyyO3YAzroBAr4DLfPlLAHRIgE2l6cA5nXqRLgAy083VW7rUiHCGJohJAyjjISXygGFyw4%0Ax3GBZtodpTJz18+x5PYvwgZQNCkRot2sMVWISZ3jRyE2/OrTb2DAKQbni2t5xz0d1FTMrqGTHB8e%0AxSNBJFZIc2LMfh6JA+vth21TcEHUmZ/7DGDl5tJYZWHkSwS2qdj0zdSy769TgRdagYtO7KbBa2kw%0A88ycKKGGEr77+ucwKVaw/dAhSi0wjryflwrqWDd4gDXnne/e3wGO9MAPEVLl6cWxX7mO3/v4Nzn0%0A0LP5f15wEaqnThuIflFGuHELQuy2XotxKwcyIc8EMvUYAtkF1zz2qcTT478SkP1YziiE+IgQYlII%0A8UDPbX8ghDguhNjp/ntez32/K4TYL4TYI4S49qd14Ivx2MaHd32Yz+777I+8vx4l3PrwJLv2WFuh%0A1vgMpjHL/B1/x6ceehdr45hiXfCJvX9GUvZZkVog0M4Oqj64DyEh6akdKB3izxm2HT2c12NOlVxo%0AXQAAIABJREFUDvcAmep3YEAImpRIEx+tIpSAgbbOgSyuOFWcWwBvnPkMk3IJP1x/7hnnMxvYBb0Z%0AFNBaEguDr+NcERhv7BqwTrOEzs4yEw8vZc+3LqL5hRF2/+5TcrVhZtD75j95P+c96w4722v1vRgD%0AaQSjjRpBciZIgXVyb0ZNHq6Po1v1M+4PiAgGYpphjHHWSl40TGDsorsQdRfW9XoZjdAt/mYPHhLf%0AeKjYqQdTTdSjVK8duIrwiEbqNkU57T6TNpvFAYprpqlpW49acsoy3sBZjk0VPAJtOP9QB+NMcX0S%0ARCzyGWsAS2cto9t25IB1sg+OYByjEsIj5BQdFXD3yDZiBSqFFeNHeOVX7Zy63C3DCFRoVZzRwkH0%0AiZdS4hLm4xBZs/1cc27CQBh1GDtnIO8BzlJ8tw81OS6nkW4MS3Egk+8LhPIQKFcfg8K553Jk9ZOI%0AzTBbLlvJxot6Ur2iu3FY/rmvsu5jH+eCrX/NqvE2qKDrgvGojMz+9X/KKcHHKgYGBlBKUSgUfvyD%0AH+f4SZKfHwWe8yi3/6UxZof770sAQohzgVdgB5o/B3ifEI/jtLXF+InjC/s/y5cO/CsAu755D8ce%0APkJ73ywHD87S6CS0ohTQfLX9N9QqR9mwAA+89wG85gJXLBzgwvmUkdYAA0Ky/X+z995xcp3l2f/3%0AOW36zO5sL9qilVZdslUsuUjuBVwwBgwGTH0hBAgQwCb8+CUhb4AACS8xEBMcEoqDbYrBGBMsYyxX%0AuUlWtbpWu9qVtpfpc+rz/nHONku2A/gNONnr89FntTPnPHPm7MxzPfdzX/d1t3cxFPajM2tyNRfM%0ASvaMVg8Lxy9h0S+u5MPPTcuhR2O1U/9vz0/3H5tEngS2HUIqfv+q2kxpinxStYv81wyIbHVxgEvc%0A33CgoY1QaPYKdlzziaxkhPA81Y/IpE0sGGtQ1mLujGE9F6F4b5qJjy/kr767gb+/7eOzyCv9zYNE%0Arhj3yWtJlnwQCriW5+ffTIHmeXzgmae4tDfLC5FmFM8R7CvliTgZtBfYehlY/MciHVu18SYjMqsC%0APZCr2+4Mdw2pTrmFqKWdqKhoqEjHJNW3m3j3jAIqhvEUDQFUZ37A0sivAPCkS4MxitRNDqOzeGIV%0A6WMH/fEDMu6LqXwtcoSCBwR2VQYmeL4UfRKf+t4t/O3PbyNm5XGFZHM0NeP1NXThMhCq4nPzP4Ct%0ACuLj1VR37yM16t+nmZ5+QilzzYdrcMpPorsLSDXPwxUq2pjgnjveQGuQCw1bFlc3J6E66GBs+D8H%0Awh6/MnZOEUyyxl+oaGIy6lBRZnw20zGDVGR29AUQmtEpW2uehxqPUVV/GaEL/gbe+Ytp1eJpcmSv%0A5NbifwU6Ojq46aabiMViL3/wHxgvu7UopXxUCNH2nxzvdcBd0l+mHRNCHAHOAp78na9wDq8I+saL%0ADGZN1rSevg4kWzqJcPxV74P/8mVSDYu4PHkFV9lDXLW2kg+cuxqhFunVtvFX+rUoUlCZgXleHqKw%0AdGQp8XALxfQ+FlQOYbr+pFVpZWaYG82OyD5avIxQp+RE4ZcQqN4KoRleijMcGCaRI+nnqVQTVcCm%0A3XsYa2tlu2ilojmK6SmcHF0ItTDgjXORvJ/N4jIS0YVUFwvkRJGsUmZMD4hMD+F5GrYw0DybIzuX%0A+mKNng1MfG06q19x0zH+ZXCIXaMPcetV1021RZmJQT2JKv3rj9sKVimOlfHfr2JlqC6fqkKrYRjb%0AFTy68CFC7jXUmJL+iED1XFxFRceiW1UxlOmtRdVM4Qp/LGUmkc34OqtuHxVeFFdIHM9ClWKqmOrH%0ATV/nxv5uPOVvg3vgYCgZpMhQsCdwtCRIExe4XZb5rHWcC9xujGGX7hZ/QWDqfqF3xcQhWsd3kB4c%0ARx1TcJLTa+N5g/2kF0a5uzmGlB7VkWnZ5AFTQRdyaivR0SBsRlAcm0ggEpmc7vWoTVvbhwir/iJB%0AD4dRDWNKyPH/v+58NteaPDAAHX3dyM5mvKiAcVB0DZBTpsEv9A9MhrYA70EIbVan6c9duwLvBW2I%0AADTtVHID4NyP+td8otcf/zREpv4WYo8/BgghXhXRGPx+ObIPCyHeAWwDPiGlHMcX+D4145g+Zol+%0ATw/Pg1zu5Y56cfw+5/53x+S9+Yt/+wW7MoKtf3U924+PkSlZnLtgmtTKrosuTEaHi3huHjM/ga3b%0AFNHY3tvDyMQqUEsk3Bj1MlhZiywd2jYAknYVSTWFE/INbx21RAhQg67Jul5kxcoHuceZ7lhcVgUg%0A2begnoX4eZRiaHrVPmkbNRN5EthOAWmY5JUS9e+9lYcPb+T5/jZWx58kVIiRLVehei5Zz6VCC7ak%0ANINr7TP5D2MnO6rTjKi+qKSgh9m9dxXD/Y3IwxH+4rbbAcjgKw3ntR2hXzSzKH2Es56LM+EeIrag%0AgIVCVOYpimkl5YBWQRKfyAyvyMDPFzNRzMIiSMooBfNU94tKRhm2KznYtJP1Q2+mpizpj0AqX2As%0AmcTAwpYCRbGRQTGuZqWwFRukZPHBn/FUtS//11F59+Yh7lvhR9abHH9LdUz+DEWb7uisHW1Ei+9C%0ABr9nQgmEcAlHP0RPYQW2thEtkJePiQL7F8/jQqWfY3mNL47dxP3Jq0ip/cAZCJmjmNtG9CcGwnNx%0AZ2wtbl/9Wdqc49jh7ciyhzvDvaIsNcJCTrHVUIVKwvQXB2pAZKqqcPk7PkXV8iXE09XkRwNPS8I4%0AnkYhpDO6pJOmcy5mw/i/8+WH/o21W49SXruOhUuXc+LECcKhBJDF1DUUVcOyDHI5sIMO1cYlryGX%0AA8dVQapT35cwIRCnzi3LL7kWsv5n/nTzTqnkj+u46inP22Ux9fO/85z1h3hvv6uu8ptAB3AG0A98%0A5bcdQAjxfiHENiHEtpGR4Zc/YQ6/FwYGBykLHSkl33nyKF/dcoC8Pf2Jmxi8lOHhNeSG/f5JVnGc%0ATNDColAW2LueI2mPYXg6BSVI5odyjOBP5CVUYrqLE5pgZLiVbCkwxw0F7gCFesK6haMqU7VB5eDT%0AZxjTUVpeixPP+7mVQujU1WCOBJYdAs3iF8YzAKQXPuaPE51gj3kGJSOE6rq4jk402Poa0+GuZpXn%0Aa+t4YOlZlHYlKe+I0bOlg//9d1/kyE3ncvS21dx08ydpvfXZqS3DGxd9m3Xx57h8/04UFBxpYQTt%0AOzoC8gUIyRIDeg0FGUf1XDTpEcrZCA9WjCW41FpJzPLJQZ+xfajj0GRlkImrcdUk1YGKsGHYl5kb%0AWDgSXMVG0fyJXjMrELrNmv07aD7xzPRYUqVpXDK/94lZ98zGYaK1EjW0GsU1MXUFVdggBI6qMx72%0Ac5GPp3x7LEfTWVCedPOwATHVnyvllXiv/CaK7m/BWoEfo+ZOO3NMor3lx6TUftIhjZDi4cxqI6Kh%0AKgIlEGH8aFmI8DIBQqAGIh9VVWjdtJF4OrDcSlYQjidJ1Tf5FlBCUKqpQYTDxKJLWKgfRABqbR3x%0AuP+eJkUdA6lKzrj+PeiBknJKyNC+yf+JOisiezGsuOR1AGyoueC0z0+KPE4Xka2Jx/hQQx2rYtFT%0AnpvD74ffKSKTUk5ttgsh/gW4L/j1BMySZzUHj51ujNuA2wDWrl0rE4nTHfXb4ZUY49UK6Urc8TJa%0A9alRDIAldGyhs7evj2w+R7Zg4hnTOZtFI5dSQlIOlIeuXWACf+ItmoLUX/0ZH25t4tfpJPd5gjcD%0AeBrDbgOwB802GYzmafOOUChUEI74woVg/sNDUh5rR00ZRMpFitF4EJGBHtR92WgUlTD1hT7y8TT5%0AF4nIHCcEioWjTztgCOGSi0j+IfExAKJmCcfV0XHQXJd7mzR6D6XwvBrsW1OU7vZzcRngPe/9Rx5c%0Acx7N+QEuX/MzHuR8ykJHkS7zJ45TOnKQWOAo4XgW+cAsr2KkDL5FIAs4zD5lORmqCNl+5BUplyAC%0ARtklEjVI2P7kX2VKBiLTE77meoyk38yybSP0B44jS7v2U6wxqE0MYktQFQvVCCIWM8VY6CTn9Z9A%0A8Tx018ZW9SBvpqG5LzDRlS7fztzIJzUDvBz5WALh+pHyc2vfzj3nr+I/oucyThXvf+IfqLELLLW3%0AYTgai0e24xlhpGcAJsJTUTQbtMCAWPrvadLu0BNgeBJLEVRVHWSjdR99yYtJp0Z4UHsd8ycN74XG%0AhRV93Ftztj+MJzHiUfRQmOpa/6bqygu/0wYf/PYPEEJw+NgB/94pkkQCEolzqbrpYbxLjxPdsIFK%0A20aIqxndEYhfhKCmLjk1nhF4cKYqDRIJqKjoBJH9T80hu96xi3xOIMSpc44MVmeRqHrKcwkU/jLV%0A8PIv8N8E/5Xz8e9EZEKIBillf/Dr64FJReO9wB1CiP8DNAILgWdOM8QcXmGUdg8z9pNDNH5mPUp0%0Aeh/ffPYE1q5BbMVfwd70s33YIyfJ6pXkrYBsPI1v4Cd0u4/79TNSmowKE6RCoQiq59KUy7Cs6xzS%0ASQUESC/K7lQb6/oM6rcdRKx2WFL/OIer1lOM+St1RZ2uI3PNGJ6qEinkKUbjBH6tdNfOZzudnONt%0ABRVqMw4DdVAwTo3IMjKF62qg2ajq9FZdY+NBBtW6qd81z8NxdHbuPAvXDnPiRIyJr7dNPd/x1u3U%0AbuijR7ZzTuwxftO+nrqMv+aaFHzUuYM8v/tSAHQZkO2MxpTJIXuKyDo4zPNiJcfUNkKmf0ykVIJI%0AhHKwTVdp+2P4ROYTXeX3NHI9BlwBxYhDjekzQuvJo9z4yB3krnKxpYGu2CgBcWtWksHoHpSyH72F%0AZRkbHV1qCCSaO7u+yMYBAXlFEAoFBQyBdftE7SpO1tShuxXYis7JjrVc651EzR8gLqNMuEV0JAUv%0ADphTXocy5EfzDv5iaOKMSmKbBzF1jS/fZ3L0f90IJzZjo5KMlYlUHaF7RmfmFV130XZpJeeHx3gq%0AY6H2l1CrVIxIhFCQlzldu5CpliJB1CZmRLeRSBOc7WcyDMNgzZo13L/dn5o8ZXZuajIi0ww/x9jW%0ANm1I/XJQhPKitoYvJfaYw/87vOzdFkLcCVwAVAsh+oC/Bi4QQpyB77nZDfwJgJTyeSHEj4B9+DXv%0AH5JSvrjPyhxeMbh5C1yJV3JwRssUdw6Rumo+Ttcg1ngfbtCh9v3md/iquIqq+BhPHz4GgGdP58p6%0ADzxP2yV9lMZCDI/ngSTCS6E2riGmHKDKu5xW6RPZuBJDlyV2TSxg82svZ+UJf5WczpqUAk5RFNev%0AD1IcyKUwm1QqykVGgXKQrH+2eTV7WMgq6xhEoLbor6IL4eiU6GESOZnE81SE4qHp04a481r28GDh%0A9ciYX6BcKgkeee4S7r777VPHTLprJJ43+cqlf8JPlOs5FpmH06ViYhBWiiAFcWmCCs3O9GaC4Qk8%0A6eHN+Dinc9MRbQe+l+GQVkNdwZeyu1jADCILXEuqLA9QiZXyRHYqjFcGZQO6N7W1OBYvT7lG1DsO%0AlW4RNSAy1Y4zaIwiTAeJ3yAzRwIdFUVajKQmq+18OKqCIuGg7rLYGCKWz1PUJ7tCBzkdRQehsPWi%0A1bx23+MYhfKUwlRTHJy0AQ54k2rJ2j38bPlXcV2/2HngslpG6grYu1Rq9hqc2/YmvuP18FxukNWN%0A1eTLx9Bn1PI1lo/C63/Dx4B//MwD/vuqVame10plvV+C8VKiCCW4fuGdKsiYCRk87wkxSy046Yqh%0AGcZpz/tdMUVkp5Hfz+H/Hf4zqsUbTvPwv77E8Z8HPv/7XNQcfnvIoAXH2A/uwui8gPwTJ0le3obd%0A1c3ows14PedAGdawD1t5PTd2/hh14jCgIu301DhDxw6xfGOOio4cT/y0F+LLcBDY1R2sXvQke4d1%0AqhCMGYJrzk/yzv3ziIf8JPy4EXycbA01cCtXFBfdkVi6g5NLY6oqkbL/XJc2jiRGPpygTIQJqwYi%0A0DCjT2LULJOL+NFiyp0gQwVe0JPKMEoMylp6dnWiSJens5soZvyGlBNAH6u46eZP8qvG6zgZqppS%0AGi5J7kNVHeJOAakoZJQKpFCJqnmw4lOk32D1T12H5gmcgJDCjqSsCaIzirLa6UJIFylUQsGE/aPX%0AVHHm0w4l12ekyuC6K4Lz5vcdBcAJCm6HdYszch6q5+GKYZ5dCYuBGtvjysI4O3e8lXln/Ai9VM2g%0APoq0/HGjwn9fPpE5jL5gS8dRVRTgmbDDhSeeoGpsjB/VX4gIgRcIMKoKGUbilXiKixqJEi2U2JU+%0AwILjdRyeN59qx99KNOJ+PltXJIOJbsImICWNTa3ks89Tv9tEcz2UeJzBynncnY7wg4pK8icFFxza%0AOXVNIhIG1d85+PoNZ5IZHeTchdXMe8tb/O4Jj+6mLRLixaAGf6PpLtCnhzdJZMrs+q3JXNYrTWSx%0AVAWrX3MNbatWv/zBc3jFMBf/vgqRLdvcuuUof37pQkLBys81/Ult/M6fUP0R37PPLphIW+IaeazA%0AAUKRElvoRPUScdUFVDxrmshcczrKGcl08dXtD/LrlnV85YJ1vCW/D4YhJQRbIw6OIsiEkuQCWbRm%0AW/R4tdiKjqL40YOiunilcXrqlvD9RasxlWk/vP2hYQYX/5R84iqkUOh3/DCuvfM+4CMA1OQluSBV%0A1uicZEivw3VVdu48i+PHW/nc0ZsZ+VrnrPuTvLmH+uoBLu99jMsv/xk7WM6wmG4B02YcRlEcUo4f%0AUfVovjNHXM9COc6I4fsoNpqDhGQjprDBsSkErvrf+s0YVeEQD3vTW7iDj9fTctYIPaE6olYZRzhT%0AvnvloHdXrFhgWU+Ba/trMEWZK3/5z/7Jmj/ZhjxJZ87jrx97gDMfG2TbiuBv4kraQ8+yc+h1jN//%0AGU4kbV43eiFGzRas4WGiShlVwsHsYTzq+fjPw+xe8rapa3NUP+5SgXXbtwPwwBlns2gcUAR/s3sH%0APYVuyhsyrHN2g3E5GpJDCYsFwN7ahbzxqINbqWKEgu3NYGxdjVIWRRKhGLKuzHxzHAEosRi6oiMQ%0ARMKNOFaIeeNDU9ekhKZJ6upVjfiZCB+hgHDS+otHNdFEkqhpk4i/tF7Ncycjstn1W+FYnHAiiXIa%0AB47fB0JRuPBd739Fx5zDy2OOyF6F+Mrmg3zvyR4W1cd5/Zm+fVL39m3U0IAdijDeWyAM7LnrTiqK%0AETytRNnxJw5LNrBQCWMoFtFJo96AyPqX/wvNFdN9xZxKjc7xPg5WtfKPS9pwj7yFc4MJ4aARCEGU%0AGKWIr8LKqgYPuwtoXDCCpgd1TsJFsUzGYkmKQT7CCNpoqJESmaYtTOBv/x0f64AqqIscmrqGhryk%0AqwZ0x0Ps0OgxFvDP+/+UXf+6aeqYZTc/Qn/7tPuCvqhEcmyCdCFLb+8yovOmRSGadFiTfBxDKbOg%0AdAzdddiR8m2L4noGkYmRiBZBgSW5QXplM6aA0WI3W8Z8EoiUPeqRRA0DQ5o4aHjDLl/YkmUiYrNd%0A3UtZLWNoOmDhoXDw5DMcdp/jHb9JsLLpbTxereOq/j0UAZEZQW6raShFvAxGsLUoJaS0AQxRZFBW%0AMJhVeYNyCaGzFVLeLXSJAmEJObUDaeepH09SGF0Cga+xo6ooEnRvOnr52QWX8+l78pgaLM/YDEiP%0Ai/kFFScuIR+JokkYSnicuFjl0fnnc+Pzj3JxpJITkyrFoMA9lawkVywiZSCAufr15Pb/O2o8Tl2s%0AjoZYA/Pb/4xDB1tobMyR2++/fnjpstN9tIPPjEAT0x2JT4dQJMYFB44TO6/lRY/x7900kc3cqlz9%0AmmtYdM6mFzttDq8yzBHZqxAnJvyIZjIaczyHQ8PbSBwpI1UDt2SzRfbxTN9+/lw5B0ctY3lB/yj3%0A7XxLJHhKtYioHggDw/LlzcXKA1Q7xalmg8mKPAoSL+yfezxSydKK5xlmPn3Blkw2lKAU9yOyvBYj%0A4hxHaR7DopLv8lGuE/eglApY2vRHzQgml1Aij+Pq5AJXhsFwHZp0SekDU2a81jHwRmMUu1W23Or3%0AbhplCcmbe3hv4tt8r/rtKJ0ldDG7QFn1XEIyRPex1UTSEYhDa6mfz+7fhnFmFwDtXT10KH0caGjz%0ArwsTLS/4hHE7+5JhqhyVgckBHWtK6FEKtqsavEpClH33jLxHjSZZJFLsDTlkw2V0DAR5otGjyD1P%0AUpiXIGT4pH/1CZdB/BonR/MJplfJArVotT5hJvIST8KIFBSFQsFLY6sOuhe4VmhJDMNlE0/TYq/j%0AKFA2DH5wxXVs6JomLUfzIzJNSj7x0c8QqanGMgweXhmhu1pj/Z4wUlHZvfNiLohcjtKZQe3y36PV%0AHMVTVUrWBMKbXixM2i1dt+gNfG3H10iEKsgBVTfcSPN7PgPAO5e+k+sXXY+qRrnySj9D0bXuTArj%0A4zRedBkvBUNRXjJHFtuwntQb30D1B/70JceZjMikEMwwHUEPh6kI17/IWXN4teGP35//fwA2b95M%0Ad3f31O/S86ZWkqfDRNGfUJ/5j2OYJYf7j/2Kz5/xK0ZO/ppyQpKTmxnu+zwPL7wfVwtRZFqgYGl+%0AvikdKP5KzX9PyPFdLjytiIhPT4Cra1XUqgV4gYosm7IohUbpVocZDohpLBTDDoWRwL62JYiof/5+%0AlrFVbCJj1HD2sjYsdYa1j6qieC6uJhi16pCBi9lwohZle5idO9dN2ULd9/UzGL55IWO3zucNH71t%0Ali1U7ZI+9EWlqY7Ia7oPsKTXF7BorkuF5xNsbMLfsozmPYzitLt+YqxA1fD2qd9DmKgFlSq3yDqe%0AQZMJtKCWTszwSgzEgix2GzGwiFDCKysoQR2S4nmYqonrasyPl6lv7yNs+tuYnvTHaSx5tASRcGUQ%0AzfSKcb4bepj9y3KMv92htQ++fiLFw3qED1S1sjDWjbB+zZi+PxjL/7skKFIjYX5I4anOCE+sOhuB%0Ax9bxPAcO3u5vLUrQkexfuoJMq9/g8ZHFEXqqdWqu9SPS4kgUq95Bj6cmdztRDV8ufuCyehrfdAXR%0ASAcAdbpHWkR5Y+cb2fPOPcR0/16LGUXPuqqTNGb7Zc4/cx0rXobEAMKKmNpiPB2ErtP4uc9hNL+0%0A34KcmSN7lThqzOG3xxyR/YHheR5PPvkkBw/6fnZOqcjHP72Gnf/x/aljXM/l9n23U3L8qGM8ILL+%0AE3mOH9nC1r2fRgrIh2Fs/RiZjXdy+V6HiAlFXaUopsnJQ6dLGcRT/ajugn3PsP7kIBIPTy/hxacn%0A7Paki7nyHRSb/O1LK+ZPBHlRYiJIcQxGA9l+XS2/Xn0BDy57Hd/iQ4wF+1qFFDxxxjFmOCmheY4v%0Aj1cUntyxifKOGOUdMXq31NB78zJu+uSdU36GN331M3T809Ms+aeHufriH6IvKqEvKqFIl2KQZ5ls%0At9I+2k9NMRc8Jkg5SVrdGupK/mQaKUjU8rRC85FlK1miPzT1ewgTkVdQguK3kJtCD6SDwp1BZMEk%0An5ARQpQJU0Z6AjUg5MrxHD3RLiZslfCFRWJVOkqwMHECIlOASMgnvkYnx1WP3M+8weM4wqWgxSid%0A46GagrLrFwm7hsfnO3+C5wwQHfJ9ESXThbUSj7TmkI3bJAoeipCMOzbj5gC2qvoVZlJiKAoxdfbX%0APpz2/4ZGzGLJxgtQQwnUIC6vCteSHL6FjpVVJNrbaZ//ZwDMMyR3Jz5KZdi/n7pegaIYaGqcVwJf%0AWNjMu5uqX/7Al8F51y+kcn6Sc5fVUGu8iL3UHF71mNta/APDCtwe7KCIdnigiweXOrSffJwzeScA%0AB8YO8OVnv0xvrpePr/4EwxmfhCwB+f33U1AdFBnC1CE6vwtPgJUIkyw6PKrmSCvTk7DhRHko9Bzn%0AqCYqcPkzPyc03oRXtyY4YDp6k1oZPV5LrtkXgExQiQTyokzMHQUqmQiHMSZGCbf4H6UtVX7dVU1Q%0AM/8oF7JNbCAd962ipISRA7VY+SgHe1fxo3+6aNb96PjIc3x88f/mL8WX0BeVOFNu4SHOIkaBJrrR%0APQtbMfCEyrheMevcsGUSdv37mRRJqh2PBCHGHP/aQjKFLi0cKRBCsrNjHbds/Se+PXlvMAmPgxmI%0AOCJuBQZlQEe409Lx0gyhXAgTNYh4lUCaHspCZTZBY2ExLNmJ7iUQ0o/IJg2NAbxIGAXQQw43/upH%0APLF2LVaigpLwCUqUISw0wKIc0RnwxrCpZVKe4DGjYFy4gMW3jv0Vb172NYxkjPGyzQOXXo2rqmjH%0APTTAUMQpRKYFllDhpEmyuhbFbgHCCASVRiWh0jYimu9oIT3/PujHBJHlC6bGqKu7mlRqNZr2yhDZ%0AtXWn9wT9bVEzL8Fbb17LW1+R0ebwx4o5IvsDwwxUgpNEVsj59kyZGfZRGTND2+hKfrjvhyywV5Iz%0A8e2FtBL2WA/QyesHVlOI/hxDyaIA2875BOn8LQxqR4gEq2sBhKWOqWnk1AQVTFBKqWS1GvqMvlOu%0AzVNNYoqgWBE41wu/q3BelDEDdwtXUXGKWaIvcOGYbII5JGsxd8UY8MJ4QsU9HmLzN3wF4SDLuPTD%0AP2L7smmX+5bqYyxK75nKeVUySj0DRCjg2CGWjBxjNJHiRKKe49rsRH/YtjCcwAZKRBFkKRsDJGx/%0AK01aJoodxbZDGEaZNx7J4MxwPA9hokyoKF7QfdmNEmICn8hmbi1OE8FCDk0T2WSjh9jVXHgcXEAo%0A/44eCpOr9qNaFD/6EUIwYDTSyF4IK7SeN8rWfCCgCYjMaV2KHh+HQhHV04hrBsUb/hfNWz7PhDFE%0A2pouGBcIFBVq9S666yNoUSh7gj/96Q8QUvLpsz+JrioY4nREFkSgIX9hEE20cM7Zv+B9aYs1FWHY%0A/w2MYMswlVpDONzM4rM+TWzFWVNjKIpBNNrOHObwh8Ackf0X47nNPSSrIyxY4+d1JonMcRzMw4fJ%0Aj/mRTNaZ7k01dqLIFYfeS9N5X+euHV2klQXc7IU5FHsM4/4uIusuxBUKO5as4zzxEGGITUoAAAAg%0AAElEQVQkql5ieeYs5kVSFIN9vRqtyHDTo2xvWMlj3Mzf8P/hxqC3qo6xyG5mVr54noanlRFCYEam%0AvTCTjRlOltJkItPbWkUjjAxyY5MijWFPwxIhunpWzHKRB/jA+37GI2emSTNCU103uyun5fPhk7P7%0Aduk4/Blf4flHatmbuIjzJroYbZD8cOlrOSbmTx1n2Baa9NCCiMFUwVYcJip2EXc2+NdmmzyXi9BS%0AjmMYZXQPTMUg5hQpaFGfyMYVhOfnroQbIkwJvNhUJ2QAZ0ax8duPfp+CYdBFC2qQIxMwlZUUqo3i%0AhXEWrYfhLThS45hl027o2IFgxlV1wloRJag/KwRk553/WtTMHQDUxxv43jV3ckvvBO36CZ49/FNK%0AJ5bzweB1FP0g0coIxbxPboqmUBcxaBoeROg6169ppSYZRm+roiVicP9Ilogq+EhLHVogGqqqWu/f%0Ac0UghUJNvIOaiIMiFGqj/uc1Gm3l3HMeYQ5z+GPCHJH9F2PPw33UtiY5VLmNtlQbCdNX7NnFIsfe%0A+CZGrj8XmiEjQpR7xwjPS1OcKAExXDNOJDXA4qqzOXd3GcY24fT8hsgyhb0tLTy+8SpWm9sJM4Gi%0Alzgnt45Fagd32w+QdgXvW3Qv2datmKyaEkg8teJG+qwUl2S2zLpOxUxiq75s3YlNb/PkO8e5i7fi%0ACZW4VSZvhAmvKmEmo5g7Y9jdIQpfmx0pTTpqTGJj013sjr2BKAUmMhVoroMz2TE5sHcKyRKmiKAX%0Aa9A8weGsQoNXieoKYmU/WhsS06qzcNm3lVKC5H5ZFdjCRa0b5VcHfw7cgO74Tht2EMmEHAdT0Xl7%0A/y/41rw3E6GEktGRgSpQcUOcyRF2j3vMlAnM7Jir3pOiK14z63HVb3Xsj6HYDHoq/dpEcLLG02aZ%0AdkOnVvpE7Bo6zeE8a5u7eLS6hcGwH72F01VoWX+cupp6InoEQ/Fr2SrqjvCwdy4fDFxPjVVLSTp7%0AcXsTPHrWYnZs3Y3hKgjDQIRCfPItK2f9TXRF8NrqCj7cWsfEhH9tuu7fF2NGu5H6aAMPvekh0uE0%0Ac5jDHyvmiOy/GGbRwTYd/u6pv+Wilot4d/27iWXbGX4ugzRNRieGoRlyqsfgLx6i9YNvRD5znPLE%0AI4wfVhleXkuz7UcHUbdM2BzHcFXGYkmkUDhhzCMdEFmcOoQQKIU0Z9smTRF/2zJPgixJPATPVnUi%0ARJGO6m2zrjNsJsmqRT61XOHh8JnEZY68SLCDtXhCRUqI7yowolXRJZdy7N7FsyKvmeT1wt5dQh7H%0AwMIkRFGroLJUZCIcwdZ0QpYflXydPyH8/PVUua+nZOcZrvw1LQULiBMu2ajSwRXa1M9oySfdkO0T%0AYU1ZYgsbA0F/1TBVIxapiRyQwrb9CDUsRrGEwV93fZMlpVbq6lKoozkIPAEVN0Qzx7DNF5dpxztU%0AmLTQNspY2RwhR1JUgvyd4vKcq5AI6uoEKpbwuMsyOVeNEgFcw/fum9feTahRsENdzfbhTVzbvGxK%0A5j65tXdFdYr+LkgmR6jduWjqOtSz3gnHfowqJZ2xMLtUBUXxEJEI4jQiB2OGZZMa9IjTAiVqXUjn%0AonSC1XE/MqyKVL3o+5/DHP4YMEdkrwD6++9mdPRRli+/5SWP81wP23T5Qa3DiL6KTE+GATlEtNDE%0AOU9+Aw94quxv4+XVIs5wiX976wf5/tlPc04iDcdCeB0uy4b6gFoaxp9HSAdLNygm/T9lVgT9vMIT%0AhNXAj65QQzKWQ4/4q/kCcaRQycsEI3qchHCJBY0SJ6FZlXy/6kq2JP3JrMk5yZ69Z/Kk3IQlQrjH%0AQ+y6xc913c5fAC9NXjOhYxPCJEOKUaOKlaMKu1QLW9OJBEQUo4DMJEnlziQFZKvvR8uYuAJwNRZw%0AiIMsxZAWJaERCSKyVLnIRft38Jn+BexVbFyhYCvDvPuhHCdSvuBifLiR6oajVJdMSoqOgmTIC7Pq%0A70JQ6EcNiEy4IUpqCVs71cbosZzD6op/neUWIfUyh40Y0bhkfMxXJkoEUc/FVvB7CwsNW0gOui7n%0ARGtREg0YVf69korAUCOYIsK+ofW8ORSZqn0yVJ98l8YjjIfnUS730jYoIfC0VI0wbPz41LWoqsBV%0AFZRQCBE61eppUSxMR9R/XJtqmxKIVRSFO1Z1/LfumTWH/16YI7JXAGNjWxke+c2sx0Z2fBnPHKN2%0AwxenHrOCDsHPpAXezksZzA3x4OEHqBadaK6Nrar8ZuMHsLyfUi6c5JfP/xRbDjOatBhImyieoFf/%0AHrW5jwC1CK1Mf0UcqSpko37OaiSwYzdTR8mYC5CV23kouYFjHS1cpk/gArmgh9gJmrEUnbz0f++j%0AmTBlnuRcOkUljynnIXYolIjQdWQZ49+cbQV17s0/p7uljQ0jGjlRZtfGl7b7WSZ3UyJKyrYJKZKs%0AmiJrJFmQz3HUKJGLxIhY0xZZj5h5FgMnil04qsegfIa0fQPSNXkft/JJvsGCUhd7YsuJlgrgqaC4%0AtIyNkLIX4OkWricZivfQ3XQ37cUksJS+7gUYBwdZnW5mT40fToU9jxP1Z9GU6Z7qvVU0JTe2fI6O%0AkadOeS9jruQRpY2IVwv4TiRjbfdzX89bubIyDWNjKICVDdOaL3JAV30iQ8MWHotC+2gQa9Av/hu0%0Aii9BGaxcigp9GTgQVyGdTk/J4HV1mkzXrLmLsfFtHJ5hTKuFZpOtogkUVSDCYZTQqUT889XT0fML%0AI7I5zOHVhrlP7isA2xnH80p4noMSqOCMrbdhZS2e6H0nq5pTxM9u5NmDR5kIFSirKS7JHMQm5PcP%0AoIpfn30DLX2PMVSziGhmMStGwPXKTESSGI5FLuowlkhy1v4ycdPku0sMVrprMPMP4grBmOLnMEaC%0A3NfTlav5y461NMgGkhmVgZiKKW1yxRrcmD+lduHLp00RxpIGN3ML1q4YmmfTYBfJPFlL/hY/35UB%0AXnvz93iqfQNrR2zCY0fY0LCFnzZfj1cTIu5awEs3DNzAVi7i14TzC4hEVUY1n3Trn3+K2NqFQA0R%0Ae5rI7um4g4m9IzTnoKJgsHlVjqv2C8JSpYF+viHfy6FDm9hzxjIi5QIxqVPAxQ5UeVKxsTyBFJLD%0A9Q/R2e0X4kpsvLEYXmWCL7TczM7Ez8jaS9jQuZ/y2/KQD3JkE+NsX7qCxdbsRpWTuLXjHr71DZWh%0ADr8FX2beFg6Pv4NQ3L+/qoADd7WSamhAThr5CpV0QuUasRXd8T0x0fz7JgsVnNt8Ju1bn+Oma68h%0AkUhMWUEZynRUFQ7V01h/Fdd9Mgvf8R9TX2CwG44ZCGG/aEQ2E5qmEQ6HSfxPbug3h1c15ojsFYBt%0A+TVS7vBelDp/u001SwhTIHePUDhZIn52Iw9++x/IGpXozhu43fgSwzLJN70/xRM6X37b5cDlAOhU%0A8eeFD7Ij+RDClLzn2Qs4FP86Lf1lJEl2nFHBNzpD0NnArW4GZ781VRQ8GZENhfxi0n7RRDnubylO%0AUMl4qYGg9RhHvAWYe2JICU/KTRR701PENem4+KabbyUWtgnnXS69/N/ZwxIuNYtUHjlAb7KS2rLH%0AQERQberUZce4YvtzPH5eG0f16RqjSUSCPl+ZEY9wLRCox9v2P01iie8gEbFMovuqebBlAhD87JI3%0A8P7NRdL5g0AeSymTtPzt00omsLJJLt71OO37t5GqW02BMkVN5XDZ5USqj5qgm3NRRlADSb+UFqoi%0ASGp3YCkX8IX57+em/WUWR37No4cvI9noT/z66CBu7Xqs0mxHiM2d/4pAoUqKWf6FAMmwTig+2YUY%0AQODaFigCqWgIJcn6hWmajo4xGpzjqauAzWTdZs5rb+fJ9mkZu6YE0njt1EVCbeu0a4aqzyar82/o%0AxPMkQ0+EEaeJyGZCURQ+/OEPE4mcvinrHObwx445Ivs90ZXp4mShnzgwcfd7eHbjL9mxd4iPl0ok%0ApSTumIyM5vjJseNEMqPYcYsbd24FoEZkiZeXUzJmT5SqUoElXPY0KBj9BVRnkJZCko4rd4AhuKM4%0AnX/qUdpRm32iSssRhqnF9jQy2vTqelzzJ/5xWcG2nedRrvKZ7Jnui5j4ur/F9Ld8CzhVYXhZ508p%0A72ilEE2SIsO3hr/JoiNXsmckj0ysZ7xkcF+lQsyFpKUQUfKEvenzZ70vEwgBvRWomVFY55sB75nX%0AS6ycQ3VdNM+l+qjOjxJBR2YjhuFZ1NgbgR9Q1sokx1YzfnQT5snjgGDJ8UOo2SyD7WEwoaks2Ff2%0AMI0MI0oBPBgTYR5JCM4fBomJotroSh9x5yCwmqgjEdjkBpYxv7qN0GGVnY1nsmLCoahFEJZfWgAw%0Amu4mS5Y1noIuZrfbS4Q1wslJIgtq7WwbhMKqt32Ig78QGBEdwXSZQan6Ir6TOYZIrea8F9yzmsr1%0AMHovqfhCXhIvsF+KBPcvvvE8hP7yjhbx+CtTyDyHOfwhMEdkvwWePDrKVx44yB3v24AR9JC6Y/8d%0ArHTzIOCf0xvp3nac2gMTEFqOruwiLmz+rvZ2tm8N8w4vyuPLD/CBrN+E8bA3j7PdFPdHrFmvI0SS%0AnChjKxJFy2KN/YBEu06i2Y9o7GmDek7mm3GT/rUsdg+wVTuPD4tvE9bK1HiD9O2ePzUB39/zJu79%0A2nunzs0wTVxvkD/kbvHmU0QaVXKUgbHFqKN9sA7qChFUx6JgFDHtGPZIjkJrNYNhQeegLxiJeCan%0Ag5uLQAiUQZ3agq+gvPLZIj/eWGJpqJuqwiIE0KvP9pk0HMmeVt8T0Qkc4we2v4X5B78EmyTCczG1%0AEDlzhATQZOoUgVSozIgIrkVq2Grwf8/CM/z3GbX8nxEXFFGiVHqQSOazGGPX4JUdrhiSPK/oqIZK%0A0/JRoj06Ghqa1Ph7J8nIVFzl49ozmwgHIgk1kBy6lsVnP/tZHNulZ8sTpGrDCDFNZF5Yp4dmlqRP%0AVQeGdT/qMrSX3h58MdR85CO/03lzmMOrCXNE9lvgya5RtvWMM5w3aarwt2HGSyPEgi2rZ2OrifYW%0AOFvoRJRdbHFXMcGzmJlRzsq04dSfRSa+lxUZfxJPuSabR+7CWtIKXDH1Op6S5O+X6VSdTNCo+P7r%0AemScvazgKAvIhmOk7Bx5LUK5eB5j8WPEZI7O/BG2dF9OWfoRV3tPzyxJ/L0s5OIbnmHHptTUY5GF%0ARRxFgLRPcZDXpUmCLKMT3YhxidvTQXz4TI5XWuyMlmgtQGxsDKhmKKyw1vQjQ922memepNsmth6C%0Aou8Mop8QXN/7SxpEJ13h40gheW3/D1iU9U+6raEZv8l4cL4LNwxeyRfTB7CVSTLyaB8c5oCpYJUK%0AWLpGU18X2eZ57JcmTWo/DclhjpTjoI8jPQNrksikDUG0FAtycrHEfaiZUc647FLwfYfJexIlopGJ%0A1NDUHuLad7wJrZzn/zzyWTSpUWMkGBeziezqVY0c2e733dIS/tfLCWzINF3lXV88F9XOYD0yo4Nz%0A0HXaOE2TRz3YWpz8OYc5zOFUzBHZb4HhnD/pnciM0lc6wfqG9RTMISbt8xbtq6TquMSoKWPLFO+2%0APgUC/ryngeK8I3hVPQjp0uaVsHTBeJNJ3NiNm5692h6PpvlNFNbajbSf7GdefBlHa7r5qvg0ACLu%0A0WL1ossIe/Z1MHEiRQiH/j3zmfjeNHHtZCF1nziEvcCPcDZ6D1NV6mTvoukJ85whh0drdQbNFVM5%0Aq7AsURYRqhhFAKW0hBFB5tn1RJOLGYsd5XhxLa2AXp7OEUXNXuLZHNbEIkiC5lo4qkFVtpfhijaK%0AJ2s5euRjLJt4iLBtUZO3uKf1R4AgKj1auxrIJRuIpI8SL8J49YWorkSRcFlbJ18ENu0pU0iDIgHP%0A4axcLU9nnsUNRQlHY2SBrHBIaVvZ13UG5ZojoPci3QjZ0AgeLp6cwNH9exB1/L9pTUpCHyzddAnW%0Aee3su3UXpoQ1ndUU6q7hja9dMvU+tUc0NDS4+K9RvjMteZ9EKOZ/rfSoTz7eDHsrTVdBTyNuuB2+%0A49uC1Tc1UDtSy8aNG08ZS5sUDykvkud696+g9+nTPzeHOfwPwRyR/SchpZwisjsPfYct/Xfz9Q2/%0AYGi0j4fs89g5vIL1BUFIyfKLagt58G18zA7TG/K4Or2AY+d+EcfSmb/No1Al2NNWQSmiMq9jgMOc%0APqfk1JmkKw02hF/Dc7X3AL5TUvGntTjNg5j9VTzy9TVTx+/nQq675l4euaITKQRvkD9kd8M6ulMN%0AqNJBMV0Kh2ZPiJ84YPJorU6/64szWmQ3i0v7eSD6GqoYQUpB1A5jYVJS/IitpEqGNb+AKa9NO5RH%0AZZG6oUF0248wYnaGjFrDdXu6SZy8l0zTfMzxNnTN33trzf+QkFEFjBH1JEUbNCdO0gtTLyCbeBeG%0AI1Fck+r3Xwi3QypvUUgz1fol4fjbqrptEo75C4I6maUYiqADDYkWkLtwi+0sdqr57tq/4LVbq2lM%0A+OKJSSKLTgZIqoFRH8eqDBMbM9mwpI7z0tOehgBRI0rJLsG8dYhw7JS/Wyjif6200It/vUSqFvCJ%0ALBQN88EPfvC0x+lB+xtDfREiaz3H/zeHOfwPxhyRvQTKhTw7N/+S3MbL+OD+XlaNF7hK6OQH7uWa%0AVIkP//t93Ft3mNti7ewbXcT5tkIx3kN6LMtRcyW6IrhBM5gw+gHQDJuqc+B5/LxH/e73Ma4fJrdk%0AWpihug5uYNc0Fk6RaDjB5ocN9qSWUT4eQzwVovDjZp7DtzGq+cQxvA6TC/g1i/pOUKEkONaR5KRe%0AwXK5ne6+hYhkPc0cZ7Awj2rdxJAqN7lfoHLPp2kqSeKWw/EgivhU6SuIgSyPN59PrT6IYxtMGkPE%0Ape+eYQmPdnMUiJK2JOn8KGPxKtS8xqqdu3hy1UpgOdXlAplwDYeqBrBjgywqtiM8HfOcKG3WEIX9%0AcdSCBVHYVmykOigLeN/QdRzdsIPPORJdEaw7fitCeQ0fW/0xcvfu8S9G0YisPovi+AkQYKaqiSaT%0A4IBUFcaiVdTZJuFQEsogvSgb17+d9w138FjhLio6KsCGuBds602aUAUR0IJ5cRqHiwj91E5HjbWN%0ABAJMOE3tVSgaRGTGS3y9gkrnyPJqwkte3P5pbmtxDnN4ecwR2Uvg6AN38cQP76Er2kIuFOG6gqDY%0A2UV7k5/jujdWYGfDPC6qeJyj4wuJH1nDcCyP6nkgouw2HM5XVIbT+2aNezvvosXrZaGzhqbxFQw3%0A7MVImbxF3M7hgRU8PHwRUkKXXMTm59dx253r4c71U+fHbuznyvU/Jl9Os331chRgpdxGNR72yeW0%0AWFlO6hWkGaUpO4Yz0EU5ZJDV4kS1PHHpsdg+SOegja24KGYOjEqEJ9FyCRyR5aoDP2HTikexnRA5%0ArxIYQBd+JGXh0hneD/Y8lghBbWbIJzJTojsOzVmfuOtLJY5WwLaaLhK5fpadbKGkudyeuJjQ0wNE%0Ae8rolgsIjBpJOJfEsVV+U5NigR4hYnnoUmHZLf8AwHtXvJf3bXyAMw7492Hebf9C6XNP8UOznUvP%0AWkSqsB36RhmMV6KavulyWA2iKS9EWYVojR9JxiMCbLgsqfLo/m0s7Ai2dyfdUAICOx2RvWvZu8ha%0AvkuI0DQ6bYfceYNTz4eCLUVVV7jwXX9C0+Klp4yhRDRQBdE1tSjhF/8aThLYi0Zkc5jDHOaI7HSw%0Ah4sMf3sPfT0TVOZL9Bw7AotXoIYs6sIPTB0n22r4WMVX+Rbv4j1L70LPL+CIbpAsOxQTo6TtPMUq%0AcFfcMWU666HwGy6n3enh386oZNHgICPbzsZNRqjVR9m5t4qJ707nuW5jKW+65l5OXOGQsVtYXOzi%0A8fWdLJE7GRpuYzvLAainn7LdgnQdFmY0no56ZI610DoyTOvIMI8tWMmJmijxcIaEm8F1o1hSomkl%0AhJsFKolaksJjH6dp49eot49RyTgTdg2jIkGUAULSJ7K8XuZY+2HeeUQlqkMyEDMMxvwato7xXi4Y%0Ae4bFY3meaFiC4mW4fOj1VJXbuX/xMEWng4Fcgk4vQz5aCeSo7bBoMhbTf3iCZy5tIH1CI+p6WFIh%0AsnjaU/C1HQ2cPODbeClRnSgwFKolmqygJt5E6NFH2XzDx7ju8V+CbhBRfQGJ9EKMFWzUQBpvBEXC%0AKztX8Ot1b4Ct3/BfYIrI1ODnqUS2tn7t1P+FprFc6HSdMTb1mBFsLaq6wurXXH3az5gaN2j41Fko%0AiZeOtOYisjnM4eUxR2R2GXvURauN0j/exze+/whvffZhjqXO5TirWTtwH7fU+Kax3ZVbuZBnyOFP%0Agk48SUnEeGJsA5viO/jyWR571ItY232AVKlA++gYg8vuJSqk359Lejyy61JyVPK8l8RVVPYfTNB/%0Amz9R38SdgC+JT7WNUBBx3uJ+n8NVKxmurWdxfpTzJ07yOJ1UMUJ8XGOldYR0RYHWWA977YWUrBEy%0ASh/ve/5JhkenLaXiZhHTCDFcWclC+yCeG8aSAk14uN6TwGIKYYX5YQ1j/3VUzv+h35LFNsiLKEnh%0AYoX8yb0sxpiwodlQ+FeytA8O8Ez7KmpOmAzUriUZnuCuPTfxuPNuurW9iEIzlxYHeDZ7J8Ppy6jI%0AxpkQ/j3sq52HZu9jYcu7qIxUEorqvGt5O1t3ZblmIgvatMISYHFjFSfxiUwogtp3Lef9+09y2bJ6%0AYn1DGGaJD33vS9gV1Vj1LTQajVzV8nbuPDiflc0ptJJPOMaaN1MuLsbpvNYfuH0jLH0dRH0JvFYV%0ARk0ZCPWlm6gLTQNNo6b6UsIRf7tXUQRGWEXVXvrcSVJ9KUzmyCZ/zmEOczgV/+OIbN/oPuan5mN4%0ACt97/CBXPf56jnhvZd6aczkQ/SCWWs8Da1fi9ISxY7sYqm5nsMqPNEZcyBUimGMKoaSLFfJzG/tz%0AZ7Fpoo2d7YuQQuWpDj9KumXgzzh4aDFjo83cE3kdEyMp+r+2fNb1ZID5HzpARe0E7+keY3DVfdy2%0A8v2sl4/ymLiQY7KN3cInukRunAvGLMaab2Ex+zjQrXK+vpfLG0tkFjk4ToiJZJFEoofF3d0cYjqy%0AS5T9/FY+niJ2Ikc+ewauWkJ1woQKT5FPvxuAqC4wJ3S8rotwG45hOQYqHvPPHyQ7eiXkQdDAur48%0Av1QtvoPgNWaem//5L5EiynNLr+eiyJcAiHg6S/qPs0YMY4d7EW4rtmbQubyWwWeXU8wO4aohNBva%0Am9/yf9u77yirqnuB49/frXPb1Du9MDNOYWAYBhi6IIjYQMUeYosp5mW5XnRFY4wxLy8viS15STQa%0AjV2XL9ZYCKZYMTxUQJogxaENA9N7n9v2++McYEYY4FkYLrM/a7HuPXvOvez53Tnnd885+/w2WSWZ%0AB/qb1DORBbXdOLyDE5kvbnCFC9foRG4bbXwOe7qMR4uKYLNaCAAOm4M75/6Imyb34/c62bVuHwAO%0AXyLBsTccfKP08XDZ0wcWPVPT8VQMXfV+v5jxZYjVRm7ZLYPaJ52TS/KoL17yKdYRiyD47Lp8lKYN%0AZUQlso5AB5cvvZxZqTMovW8H95TdwK6kJBz7/sW8bbXIRCjIa6XQ8wabI056uuLZWHwwGfQ55qFs%0Ar+AMxtLYE6YzztjJJgb9vOXIJIKVeX/fzLbERHY4TuGfVefxxH2Dd3CfrZwB0FPUy/S9Icr7+tiS%0AUEu8amVC5CNWMpNPLaMPvramE3fvKGaHnqL902wCuwK4k9wkWcezy72d3l4vofhWxiwv5vTI0zyZ%0A14gz7GRS8yR8fQfvEXNWx1HVOJXSrE30hJ1YVA/elqfx7FnIWypCctsHBCPzqPx0GnUdfipDSeyp%0AvoIz+uz8dKIDW4uNea0h8AsglM25Bqmroru1hffkUzLJYgLb6K5fRW/2XArYzTZzAEvQ7uC80nTO%0AeOyX3P7xdtSOXwPgsg0uj1T8nUeov38dKji4BJTLNfSfrCfh4LxpNotx9Li/IK7faxwBZpaMZfL5%0AF5NeOJrew9+3DRhHe/vvNTuStNtuO2z7xLNGHfW1x2JezjyeW/gcye7kL+X9NO1kNKIS2bKVy7i2%0AMomeql4+nNHPg+//B/8quYSVkTHkJD1MJpBvVtlwxtZBVxy15caOMEb1UhXbTthhJb49g/eVMZGk%0AUvBxwyiaXQ6ca+HZ+75+4P97glv45i13kldp4XdnLiJLVVE/OuWQfimE5IgDu7LT1pjJA1nfpr4x%0AH5+3h2Zv/IH1Nqbm8XDPi0x6ZRFVrMCCsDbcx6V9flq2zwZrK86eVILtWYTSY6j11GKNWM1E1nPg%0AfRJDxYSsW6gtewgQJuwQKtu2cH7NfHx9nZR85+u8/2wrTU25xPd1s5oSSqSecH81N2xu5RVHNdZg%0APwkYp84S3A4sGVl0t7YQsthpwjgycvUZmcJJAF/SZKCZgM1OmtOO2GxYfT5EjFNmn01kYF6n+kzp%0AJbtz6Ar7viQ/VruDcDCA1TY4ke3niHEx+wrj6JMjJLIThc1iY0zSoYNFNE07aMQkss1bt/Hxex8w%0AbW41ydsn07xhAvWlQk96BWfu7iUx0bjuYrUYNw+73e2kpO7kk9yJxEY6yGAPlZWjWC8lSHMR/2id%0ARNsjxtHaBwNO4f3wlpvJzt3Jf8qdAKwqqiBVPsJe3Mt1PQ/wC35+YN2szj72+oxRdWVr11JjHUVX%0AZxKVlVOpbh9HXE6IZi94VSdT27dRFy7FVthFU/9fmbU9hhV4abB5qCOCzUwq6SEf7SkfsCR5Lqd3%0Av807Hjd2ZcEV7EciAZTFQVxPBIkRsBhHO3fVxvBS5BwmvXMH1d5kxv/+JfJGt/KH+1cTTvAT19ZL%0AvrSQ7Hfj7LcggC0cIg8L52TEM+MUP5sOlFdSxgzJQGxTO0UVkNTeSmvqDOCvBBwx+M1h6dPjPaxw%0AeWjsFmJsg+/VAoidk4UKDy5XZXMMncgcMS6uvuc+nrn1RspOP5Nla9Yfksg0TfWI350AABC3SURB%0AVDv5nPSJ7N1fvIK9KUi1fQ3ujE5EoN+7j7BvHMuTW3i53Mvi8S9TTis9uNjEeCaqVWzfmUeLSmJ1%0A90zSmhRNXblsfeBUbuVg9YXUm7aS793HtjTjIv+CnSs4e97fsfclkezsps1hoZFklkydRlZ9DS17%0AsxmfvoXczb18MHM85TUd5PZ+TFpqIyUfrmD3lB8AgmXfdN4cO5XkznZIhUyqOauymrfcGYzp2ElD%0A93z+V7oQ2umIiScCNNrbIQI93fUEXIn0RWz8bd/d/MzhpkFtIig9WEMthBxpxHVHyJ+cRbhjDq7Q%0ALuqkjDRnPn0oInYrdqsFX6xxTcbpdHKhcxMTi4s4a94iqn9rzM2VsvhSnMuF38wqxJPkZreZyM5P%0A7CXOYhzVOroDXDJ/Ho6N28ifezFz/cWUlYwj3azGfk5yPOv9fl5tc2GRQwdGxBQfen/VkY7IABIz%0Asvj+0y+xa9cu0IlM00aEkzKR9YX66O5X3PvQS3yQVUSFPYinvZ4kt7ETbvBV0j62i86gUd9wC2OZ%0AFl7ODRufoFc5Kf5gF6v/cuaB96syH2NvqcKb20afGEcPE1wbKK6rZmexsRMv3biJgmX3gSgecvXS%0A6BRunuCiKT6BS996n7r4TNKq9vJeXBHZdY1897Ff0uZx0HzZKFrPa6azRri8fwbvSw8dbiuFdUZp%0AI2u78GJXOXPrmqlsOo3Rah2/ci5mTPwWOpwexB4hMeSlxtJGUnMPtVmJZFkCjMbJqhgfGZ12cIBb%0AuugNKVwBxZkL5uJwzQel+O/O9eCwsq1gGhG/cepz/ySL6enpZGRkUFRWhsPvIq4klUWjFlI0ZQzW%0AkiCOHCPhlc45g9WvvcTM+fNY8k4/70VmYrvxGvJKZ0HpLGKAibPmHPJZXV58OeUp5cf82doOMxz+%0AcOxmxXedyDTt5HfURCYijwMLgQalVKnZlgg8D+QCu4HLlFKtIiLAvcC5QA/wDaXU2q+m64cKBjvY%0Au/YfbHj9QTa3Z7J21iI2Jjmp9lsJu8o5LdBBEp+y03MKaruTmqCfvnYP6yMzuHPdWOr/bIwoXE0h%0AY65aQd0Mo/zSRZs/ZZc/yKZZ+YSBkp56trtjKV5dQ3xvF3ktHexKjMXVsheLOX1GbmeAgi4bl1d1%0A866nHV9MCs+XjsUmQRY7nuSRyPXEdLcRTs1guuUNPp3hYuk7dXwcTMZl30ybN5d6c8BesMMo2aQi%0A5txUoW7sDgsrE6aQGtvJRrUKX3cCWNrAXoSvLZucSeO5uynEozEWmkMxuFQrWVKDdW82ArjjHFjN%0AoeVtM9LwWC2saV1Ent8ouWSxWLDb7bjdbs477+C9UMnXjOXAsIP8g7FPzMjipueXAtDvdrJ0qZ3F%0A446eoPLj88mPzz/qevvJMQzAAJ3ING0kOZYjsieB+4GnB7TdCrytlLpLRG41l38EnAMUmv+mAg+a%0Aj18ppRQPvHwfL3pS8Ld28Y2Wy3FlVzEu4W0+ooBWj43AhjReiVzMy1xMsNp9YAJJMIbA1wPZN25l%0AXtHLvLzn6zSf6WFC9xYyd9aRkVjHqGAMvsg+LpQXcW+5gt3u8Vi7grRb4OoP9lK64iE+yo4lrMJY%0Axcqb4S7OscXz/UqFO2Y1Cb4iQnYnCZYmRlFF2GrjgUuvZlLHViaE1mGRGC4e9xi/WftvjPOsI65v%0AFi2xVkQp/KEAp+dmULfOrKqeGMYbsNPSDr4YK/fHPccPd50FxKAS84hpTiIlexyeqr38YG8XPy7J%0A5EJfKp225RSsNJK1dcD9UfcUGzMc11yZSIz94I5/9uzZZGdn/78/j0mTJpGamvq5Xvtl2Z/IbIcp%0AIaVp2snlqFu5UupfIpL7meYLgDnm86eAZRiJ7ALgaaWUAj4UkXgRSVdK1X5ZHT6czo42WhuaqJl8%0AGvuS4PpuD/mh7TjW92NFEdjjHTSdCUDcLbuw5gXI79/JLnseyiKcxmbKez7hn2e0EMHC/Oo0Uhr3%0AUWWFppitXNi6mszEPoLtAb7WFOSvdgft9ECPhaTWRuJyMukLdeGxx/GAPcAoWz3d7iroB++KB8ke%0AfTMp1FO2rwEK4dXT5lOwvB5H0BwcEWjlNtca9m3opSGzj8ZYC4tXvUmFK4XSibk0rwyQ7RzHuTf+%0AlEf+uIw97X3kJmRyx6l/pLl5CXSB02nMxWV3WrGYAyP+feospoxOoH9rP5WnbeCC1EsOG8eM+MEj%0ABw9Xjf1YiMhXmsRScmPJGTN0fUKAhIQE5s+fT1FR0RHX0zQt+n3er6upA5JTHZBqPs8Eqgest9ds%0AO2Iii0Sgs/Nz9gTYsW0rHWMdBNa5Kd79KR/+YSFrGZy4vnHF44yb+U+srT7643p5vPB62uxuTqms%0AZkL3dt4vnEjxe2spjNRynqzg/cJJzK2PIMEc6qSJ5ekbKa1NgvhamsLGNbFA0A5WSN27BgGynDmE%0AVZhQJIzT287NQScXBdpAWZl486+RdT/BF+7ljZYFUAhxAuXTzsW+4QkAQv2KcASmXfpNAknZPNNV%0AR2xfD6nZGSgcCEKKr4ieHitepxfow+fwUJIynpWJy6CrH4fdSQ8QDFuxm6fVMq0eOjthYeZi49Pg%0Ai8V7uJ19vVEi6si/g1BWNvOIf1vRHIPjQcdnaDo2QxuO2Hzh8y5KKSUi6uhrDiYi1wHXAWRn5xxl%0A7SMLW1y8s+VsWn9YxIcUcfVVT/L2pPHEBSIsanuBQMBDsvRS2hJmR/3ZZHR/zJ8f/S5vTF2MS+2h%0ANT2Nq976E4zfSeqOUyla9SYz1m0iI+NKbrNZaY6sJ2ANIBvLKay7nRWyh17pxt7RhTeSisX7IY2j%0APOQ78nDa4ui0dGILO1HWfkIo4n0+CsZNw3vKMzgsDprv+gSATLebqRUTIHAt8CrhPiuh/n7KzrqI%0AuN4+HlnXgcXiIG1UDoGAUaV9//Bzr9M4deaLMa8FxWUCO3F6vEAQu9OK7B/hd5RSSZqmadHs8yay%0A+v2nDEUkHWgw2/cBA88pZZlth1BKPQw8DFBRUaF8X6ACT0VFOd/7yzfZcdVKkr2jycuoJSncQrHj%0AY8q3r2F9bgkrfWUs6myjMpBIQnciLcWXkE88/VTTCpySWUNnwMvdoTmcZWugqX8fd0aWYMmbQ1d9%0AGrCdjC2rqLH46a8o5l73Dq59bTnSBEy7nY3bevA3vY61r5eW0yu4MLOIP617hq5IFzmxOfh84POl%0AA7DwunHcU7uHDJcdnw8iC+6CZUsJ9dqIhPrx+aDUF8Oy2ePJOnMyFhE2r6gBwJdgvCbRa3x0ST5j%0A2ZVZBBt34ovzUE8bcYlWwh4rQcCXaOWLxPdkp2NzZDo+Q9OxGdrxjM3n/aq+BLjGfH4N8NqA9qvF%0AMA1o/6qvj+337TsfJ+2yuTRMaKG2cArEv05r+k4st1/BdMdFfK3iebZPqSPB3UB6wThO+/3NnP3L%0Aa2lX8xid/RbxE3dT4gszrmoJ4jWmAKlJTmd6mp0pES+za9PJbgpResV5TDn/QgIZFWwoqcCZkEhs%0AchwOl43ejo/pWvsoM689lZvPKia/YBV70vZwxhlnDOprVnECWS4nBW6jbJLFYic//R4aNyUQ7D9Y%0AvirH5cRiVrYonpLGxLNymLIwDwCfOfVHrFmyqaCggMmTJxMbZ/z1OJw2LF4HxNiOeaSfpmlaNDqW%0A4ffPYgzs8IvIXuBnwF3ACyLyLYzbrC4zV/8bxtD77RjD76/9Cvo8pNsXjgXGAnDH39Ipz0lgcmk6%0Am/wbmeR7gwR3MpaLDv7KduDqOxYQDI9hT83dFJR/nzGRm1hvm8rqVz7h13NnkjFmHOsTvIz6u4sO%0AVY01IYELUhJY15HFQ6ct4r4ZY7B0himsSEW9OJu+NWsQM/ksvXApyOGn4Hh1YgEuy8HvEf7UmYT7%0AHyHkOHzdJKvdwvQLCw4s7z+lGGs++v1+FixYwM71jSSkNeNwWXHMykTl+w/7fpqmaSeLYxm1uHiI%0AH807zLoKuP6LdurLcNu5B+vTlaaPG3K9WL8LGENS6lNGw5XLmN7Xh8v9Onnlk7DabMyYMYOmTcZ1%0ALWu8UftwYXI8Coh3OsBpvI+6/fZB732kqTcS7YND7/Ias0bnlk86pt/P6zRe7/vMpIz55cnkl5t3%0AelktWFP08HNN005uei93GPaYGCaff/Ggtrjzz4NwCHtmBgAVcR4q4jyD1hH5/KfwbA4H37n/cdzx%0ACUdfmYGnFvU8VZqmjWw6kR0je1oa/u997yv9P2KTD62MP5RRSR4sApnxh1aN1zRNG0l0IotSU/IS%0AWf2TM0gy59nSNE0bqfQNRlFMJzFN0zSdyDRN07QopxOZpmmaFtV0ItM0TdOimk5kmqZpWlTTiUzT%0ANE2LajqRaZqmaVFNJzJN0zQtqulEpmmapkU1ncg0TdO0qKYTmaZpmhbVxJh5ZZg7IdKIMa/ZF+EH%0Amr6E7pyMdGyGpmNzZDo+Q9OxGdqXFZtRSqnko610QiSyL4OIfKSUqhjufpyIdGyGpmNzZDo+Q9Ox%0AGdrxjo0+tahpmqZFNZ3INE3TtKh2MiWyh4e7AycwHZuh6dgcmY7P0HRshnZcY3PSXCPTNE3TRqaT%0A6YhM0zRNG4GiPpGJyNkisk1EtovIrcPdn+EmIo+LSIOIbBrQligib4pIpfmYMJx9HC4iki0i74rI%0AZhH5RERuMNtHfHxEJEZEVonIBjM2Pzfb80Rkpbl9PS8ijuHu63AREauIrBORpeayjo1JRHaLyEYR%0AWS8iH5ltx227iupEJiJW4AHgHGAMsFhExgxvr4bdk8DZn2m7FXhbKVUIvG0uj0Qh4Cal1BhgGnC9%0A+fei4wP9wOlKqfFAOXC2iEwD7gZ+p5QqAFqBbw1jH4fbDcCWAcs6NoPNVUqVDxh2f9y2q6hOZMAU%0AYLtSaqdSKgA8B1wwzH0aVkqpfwEtn2m+AHjKfP4UsOi4duoEoZSqVUqtNZ93YuyUMtHxQRm6zEW7%0A+U8BpwMvme0jMjYAIpIFLAAeNZcFHZujOW7bVbQnskygesDyXrNNGyxVKVVrPq8DUoezMycCEckF%0AJgAr0fEBDpw6Ww80AG8CO4A2pVTIXGUkb1+/B24BIuZyEjo2AyngDRFZIyLXmW3HbbuyfVVvrJ2Y%0AlFJKREb0UFUR8QJ/AW5USnUYX64NIzk+SqkwUC4i8cArwOhh7tIJQUQWAg1KqTUiMme4+3OCOlUp%0AtU9EUoA3RWTrwB9+1dtVtB+R7QOyByxnmW3aYPUikg5gPjYMc3+GjYjYMZLY/yilXjabdXwGUEq1%0AAe8C04F4Edn/hXekbl8zgfNFZDfG5YvTgXvRsTlAKbXPfGzA+BI0heO4XUV7IlsNFJqjhxzA14Al%0Aw9ynE9ES4Brz+TXAa8PYl2FjXtd4DNiilPrtgB+N+PiISLJ5JIaIuID5GNcQ3wUuMVcbkbFRSv1Y%0AKZWllMrF2Me8o5S6Ah0bAETEIyK+/c+BM4FNHMftKupviBaRczHOX1uBx5VSvxrmLg0rEXkWmINR%0Afboe+BnwKvACkIMxy8BlSqnPDgg56YnIqcByYCMHr3XchnGdbETHR0TKMC7IWzG+4L6glPovEcnH%0AOApJBNYBVyql+oevp8PLPLV4s1JqoY6NwYzDK+aiDfizUupXIpLEcdquoj6RaZqmaSNbtJ9a1DRN%0A00Y4ncg0TdO0qKYTmaZpmhbVdCLTNE3ToppOZJqmaVpU04lM0zRNi2o6kWmapmlRTScyTdM0Lar9%0AH1vgLxHl/9/GAAAAAElFTkSuQmCC"/>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sp>
        <p:nvSpPr>
          <p:cNvPr id="6" name="AutoShape 9" descr="data:image/png;base64,iVBORw0KGgoAAAANSUhEUgAAAbIAAAE/CAYAAAAjXUYaAAAABHNCSVQICAgIfAhkiAAAAAlwSFlz%0AAAALEgAACxIB0t1+/AAAADl0RVh0U29mdHdhcmUAbWF0cGxvdGxpYiB2ZXJzaW9uIDMuMC4zLCBo%0AdHRwOi8vbWF0cGxvdGxpYi5vcmcvnQurowAAIABJREFUeJzsvXmYZVV5t30/a59TY1fP3UwNNDSK%0ALREhIuAQJKhR0ShJHDCaaDSfiYn6+WpizJfXKQkZ3i8mShIVRzQqOM8TIJPM0EI3NDTQ0FP13NVV%0A1VV16gx7r+f9Y609nKpTUw/VA+u+rrrqnD2svfaqU/t3nmE9S1SVQCAQCASOVszh7kAgEAgEAgdC%0AELJAIBAIHNUEIQsEAoHAUU0QskAgEAgc1QQhCwQCgcBRTRCyQCAQCBzVBCGbISLyJhG57hC1fbWI%0A/OMBtvFbIvJoi+2LReQBETn3QNof0+ZGEXnJwWrvSEdEhkXk9P08d62IXHyQu3TMICKfEZEPHe5+%0AHCmIyOtE5HoR6ZjheS3//491gpC1QEReKCJ3iMigiOwVkdtF5LkAqvo1Vf2dw93HiVDVX6nqmcVt%0AIlIGvgz8haref3h6dvSjqnNU9cn9PPcsVb35QPsgIh8Vka8ewPlXi0jdi/KQiKwSkRcdaL8OFFX9%0Ac1X9h9m+rjjeJSJrRKQiIjtE5GYRuXy2+1Lo07nAnwKXqWq1sF1F5IzJzm31//9UIAjZGERkLvBj%0A4D+BhcBJwMeA2uHs14Ggqg1VfaWq3nG4+xI4Ivg/qjoHmAt8GviuiEStDhSR0qz2bPa5Engv8H5g%0AEe7//X8DLz9cHVLV+1X1Zao6MpPzngJ/q4lR1fBT+AHOAwYm2f9W4LbCewX+AngcGAL+AVgB3AHs%0AA74JtLU6t3D+Gf711cA/+tcLcIK6G+j3r5cVzlsIfAnY5vd/32+/GOgtHLcSuBkYANYCry7suxr4%0Ab+Anvu93Aysmufc/AjYBfcDfARuBl/h9Bvgg8ITf/01g4XTGcIJxmFa/gOX+3D8Btvix+HPgucAa%0Af9//VTje4B5Um4BdwFeAeX7fz4B3jWl/NfD7E/TxU/6cYeB24HjgE74P64BzC+1Ma6wK9/MWYDOw%0AB/g7v+/lQB1o+Guu9ttPBH4I7AXWA//PJH/Dq/GfMf++y1/vxMLf5nbgP3zf/nGKMfsy8H7/+iTf%0A1l/69yt8nwz+c4kTjF3AduBPWvWLqT/7N+P+z27HfT6uAxYX9r8a91kf8MeunGAsng4kwHlTPBPm%0AAV/wfd7qxySaxucp/VtO67Ppz3kb8Ig/9hfAqX77rb6tEf+3f0NhTP8G2AH8D+P//08GvuvHsi+9%0A3mT9Php/gkU2nseARES+LCKvEJEF0zjnZcBzgAuBDwCfBd6M+xD9BvDG/eiHwQnVqcApwCjwX4X9%0A/4N7CJ0FLMU9eJrwLsUf4f7RlwLvBr4mIkXXw+U4i3MB7iF4RavOiMgzcd/e/wj34FwELCsc8m7g%0AMuBFfn8/Toz2l2n1q8AFwNNw/+CfwAntS3Dj8/qC++yt/ue3gdOBOeTjeg2Fv5W/51NxgtqK1+Me%0ABotxFvudwK/9+28D/z7BedMZqxcCZwIvBj4sIitV9efAPwHfUOfmfLY/9lrcA+1E4LXAP4nIJRNc%0AO8NbYX8MbAB2FnZdADwJHIcb97cy8Zjdgnt44u/nSeCiwvtfqar174/HicJJwNuB/57g/2uqzz7A%0AH+IEYinQBvyVv6en4/6O7wWWAD8FfiQibS2ucwmwRVXva7GvyNVADJwBnAv8Ds71B5OPTcq0Ppsi%0A8hrg/wN+3/f9V/5eUNV0TJ/t//bf8O+Px32pPRV4R/Gi/u/7Y5xYLceN+7Uz6PfRw+FW0iPxB2fF%0AXI17OMS4b7vH+X1vZbxF9oLC+1XA3xTefxz4RKtzC+ePs8ha9OkcoN+/PgGwwIIWx12M/0YG/Bbu%0Am5op7L8G+Gjhep8v7LsUWDfB9T8MXFt4342zDlIr4xHgxYX9J+Ash1KLtqYzDtPt13J/7kmFbX3A%0AGwrvvwO817/+JS5WmO47M+0n0IP7xnuq33cF8MVJ+vi5wr53A48U3j+LgmVPs0U24VgV7qdogdwD%0AXO5ffxT4amHfyTiroqew7Z+BqycYr6uBKs4aGPWv3zTmb7N5zDmTjdkKnBAb4DPAn5F//r4MvK/w%0AuRwtfh5wlsCFM/ns+/c3A/+78P4vgJ/71x8CvlnYZ3BW1MUt2v3fwF1jtvX6sanixOE43JeUzsIx%0AbwRumsbYpH/L6X42fwa8fUzfK+Sfx+zzVxjTOtAxwf//83CWWKv/wQn73epvcKT/BIusBar6iKq+%0AVVWX4SyqE3HfpCai+G12tMX7OTPtg4h0ichVIrJJRPbhXAvz/besk4G9qto/RTMn4r5x2sK2Tbhv%0AZik7Cq8rk/T1RJx7BAB1/vu+wv5Tge+JyICIDOAe1gnuQbA/TLdfKdP9G5yIG4OUTbiHznGqOoSz%0AvtJA/xuBrx2Ea45lOmM1k7/LXt/3lLF/47H8m6rOx1n05wH/v4i8orB/y5jjJxuzJ3Difw7ui9OP%0AgW3e6n8RzmJL6VPVeKr7muKznzLR+DT11X/2t9B6PPpwXyIoHL8MZ1G3A4L7W5WB7YW/11U4S3DS%0AsSlsm+7n5FTgk4Xr7PV9mOxvuVsLCSFjOBnYNGbMU6bT76OGIGRToKrrcN8Wf+MgNDeCe3gAICLH%0AT3Ls+3Hfki5Q1bnk7hrB/WMuFJH5U1xvG3CyiBT/zqfgvqHOlO24fwzXCZEunHsxZQvwClWdX/jp%0AUNVW15rJOBxstuEeGCmn4Kzu9OFyDfBGEXke0AHcdAj6MJOxGouOeb8N91noKWyb1t9YHQ/hYk2v%0AnOIak43ZLTiXZpu/h1twMb4FwANT9aMFk332p6KpryIiuM9tq/G4EVgmIudN0t4WnEW2uPC3mquq%0AZ7W6HuPHZiZsAf5szOeiUydP0hr7txrb3ikTJIEczH4fdoKQjUFEniEi7xeRZf79ybhv5ncdhOZX%0AA2eJyDl+fshHJzm2B/dtbUBEFgIfSXeo6nacG+JTIrJARMoiclGLNu7GfVv9gD/mYuB3yf3kM+Hb%0AwKv81IQ24O9p/vx8BrhCRE4FEJEl3uffipmMw8HmGuB/ichpIjKHPOaUfmv9Ke4f/O/9djtBOwfC%0ATMZqLDuB5emXE1Xdgkss+mcR6RCRs3Hxp2ml6IvIM3DxuLWTHDbVmN0CvAtnOYFz/b0L5z5Opnlf%0ARSb87E+DbwKvFJEX+xjx+3FCNE4MVPVRnHV1rYi8VEQ6vdX3/MIx23Ex5o+LyFwRMSKyohBznWps%0AZsJngL8VkbMARGSeiLyusH8nLp41Xe7BfQH9FxHp9p+PFxyCfh92gpCNZwgXnL1bREZwAvYQ7h/i%0AgFDVx3APyBtwWY63TXL4J4BOXNbaXcDPx+z/I5xPex0u1vDeFter44TrFb6dTwF/7K3MmfZ9LfCX%0AwNdx/xz9uHhCyidxscTrRGTI9/mCCdqayTgcbL6IS5S5FZfkUMXFt9K+1XBZXi/B3euhYNpj1YJv%0A+d99IvJr//qNuHjMNuB7wEdU9YZJ2viAuHlkI7iH9JdwD/SJmHTMcELWQy5kt+Es7lvZP6b67E+I%0AF6c346bP7MF9/n/X/y+04i9xKfj/jnPl9eIyIt+AyxoFlxDTBjyM+9x/m9wlOdXYTBtV/R7wrzhh%0A3Yd77hRdvh8Fvuxdj6+fRnsJ7v7P8PfS6+/roPb7SEB8oC8QCAQCgaOSYJEFAoFA4KgmCFkgEAgE%0AjmqCkAUCgUDgqCYIWSAQCASOaoKQBQKBQOCo5oiolrx48WJdvnz5fp9v/UwfE2R5HGFsJiaMzeSE%0A8ZmYMDYTczDHZtWqVXtUdclUxx0RQrZ8+XLuu2+qup0TM+SL8/T0TH7cU5EwNhMTxmZywvhMTBib%0AiTmYYyMim6Y+KrgWA4FAIHCUE4QsEAgEAkc1QcgCgUAgcFRzRMTIWtFoNOjt7aVanWiFgpxjNfDa%0A0dHBsmXLKJfLh7srgUAgcMRyxApZb28vPT09LF++HLcSw8Qkvr52FE162FGFqtLX10dvby+nnXba%0A4e5OIBAIHLEcsTZMtVpl0aJFU4rYsYqIsGjRomlZpIFAIPBU5ogVMuApK2IpT/X7DwQCgelwRAvZ%0A4UZEePOb35y9j+OYJUuW8KpXvWpG7Vx88cXZPLlLL72UgYGBg9rPQCAQeCpzxMbIjgS6u7t56KGH%0AGB0dpbOzk+uvv56TTjrpgNr86U9/epB6FwgEAgEIFtmUXHrppfzkJz8B4JprruGNb3xjtm9kZIS3%0Ave1tnH/++Zx77rn84Ac/AGB0dJTLL7+clStX8nu/93uMjo5m5yxfvpw9e/YAcNlll/Gc5zyHs846%0Ai89+9rOzeFeBQCBwYIyMjLBt27bD3Q0gCNmUXH755Vx77bVUq1XWrFnDBRfkK9JfccUVXHLJJdxz%0Azz3cdNNN/PVf/zUjIyN8+tOfpquri0ceeYSPfexjrFq1qmXbX/ziF1m1ahX33XcfV155JX19fbN1%0AW4FAIHBA3HnnnXzta1873N0AjjEhU4VbbnG/DxZnn302Gzdu5JprruHSSy9t2nfdddfxL//yL5xz%0AzjlcfPHFVKtVNm/ezK233prF1s4++2zOPvvslm1feeWVPPvZz+bCCy9ky5YtPP744wev44FAIHAI%0Aqdfr1Ov1w90N4BiLkd1zD1x8Mdx9N5x//sFr99WvfjV/9Vd/xc0339xkNakq3/nOdzjzzDNn3ObN%0AN9/MDTfcwJ133klXV1cmhIFAIHA0oKrowbQaDoBjyiK74AK4996DK2IAb3vb2/jIRz7Cs571rKbt%0AL3vZy/jP//zP7I95//33A3DRRRfx9a9/HYCHHnqINWvWjGtzcHCQBQsW0NXVxbp167jrrrsObqcD%0AgUDgEBKE7BBy3nkHv81ly5bxnve8Z9z2D33oQzQaDc4++2zOOussPvShDwHwzne+k+HhYVauXMmH%0AP/xhnvOc54w79+UvfzlxHLNy5Uo++MEPcuGFFx78jgcCgcAhQlWxaX3Aw8wx5Vo82AwPD4/bdvHF%0AF3PxxRcD0NnZyVVXXTXumM7OTq699tqWbW7cuDF7/bOf/eyg9DMQCARmm2CRBQKBQOCoJhWxI0HM%0AgpAFAoFAYMakAnYkuBeDkAUCgUBgxhyVFpmIRCJyv4j82L8/TUTuFpH1IvINEWnz29v9+/V+//L9%0A7dyRMECHk6f6/QcCgSOXo1LIgP8XeKTw/l+B/1DVM4B+4O1++9uBfr/9P/xxM6ajo4O+vr4jYpAO%0AB+l6ZB0dHYe7K4FAIDCOI8m1OK2sRRFZBrwSuAJ4n7j1RS4B/tAf8mXgo8Cngdf41wDfBv5LRERn%0AqEjLli2jt7eX3bt3T3nssb5CdCAQCBxpHEkW2XTT7z8BfADo8e8XAQOqGvv3vUBaFv4kYAuAqsYi%0AMuiP3zNR49bC0NDYrWUWL57eysjpuT09kx93NFKtup/9Zfy4BlLC2ExOGJ+JCWMD9brlrPhk+j7/%0ACHPfcm62/XCMzZQ2jIi8Ctilqq0r3+4nIvIOEblPRO7bs2dqqysQCAQCs8fA9i387BMfIa7XWu5X%0AVeZrN7pntOX+2WQ6FtkLgFeLyKVABzAX+CQwX0RK3ipbBmz1x28FTgZ6RaQEzAPGlXVX1c8CnwU4%0A77zz9GBYU8eiRXawCGMzMWFsJieMz8Qcy2Oz+dePseWhVdDoo2fRieP2R5FiEITW4zCbYzOlRaaq%0Af6uqy1R1OXA5cKOqvgm4CXitP+wtwA/86x/69/j9N840PhYIBAKBw4v65AOdIJlDVRE9MmJkB5Ie%0A8Te4xI/1uBjYF/z2LwCL/Pb3AR88sC4GAoFAYLbJkjlsa6FSdRYZh1/HZlZrUVVvBm72r58ExtWZ%0AV9Uq8LqD0LdAIBAIHCYyi0xbW2RtbeuwZz4J6/98NrvVkmMsYT0QCAQCB4NUwCZyLba1rUdP+PUR%0AYZEFIQsEAoFjhFU7V7F53+Z8wwPXwJ71+9VW6lKcKAamqYIFIQsEAoHATBn84Q/p/9a3xm3/8O0f%0A5vMPfj7f8P0/h8+8YL+uMZVFBhbEwlGe7BEIBAKBw8DA977H4Le/M257LalRt3X3JhWYeP8qKuTJ%0AHhMJmbqfw69jQcgCgUDgqCOxuWuvgKpi0+QMmxzQJfJkjwmUShWXf+/ebnxgFWt++YsDuub+EoQs%0AEAgEjjLUJtAiLT7RpCBk8bj9M7vGmKzFuAb9GwtHWFIVU6s8eNP13Pej7x7QNfeXIGSBQCBwtGE1%0Ar5ZeQClaZI2ZN2sTHnjiDi795K+o1GO/zbf3wNfgU8+DuJ5drXBhbJJM4oY8tMxoHlkgEAgEjgCS%0ApOX8Lqs2dwUmMxOyvt4tfOUD70IvOJOHt7+IgQX1tFH3u7IXGhVIalBqwyV7pJmLik3iw7akSxCy%0AQCAQOMpQayd0LSbqY2MzjJEN7dnFkvLJxNtfDoyS+PMzwSy4LDdt2kS9XgNRF6tTZ7kdLossuBYD%0AgUDgaCNJMtfiml/+gsfuvh1wiRmZRTZD16JVS2RKJN5lmMSu/czKyoTM8uijjxLHafvums61eGAJ%0AJvtLELJAIBA4ylDVTFgeuO4nrL35BmCMRZa6FiWausEdD3L6D17CorY+UilKvID99FOrqY/GuYWn%0AiRM3aY6RaZIcNtdiELJAIBA42kiSvPKGtU2rNVvGZC3KNB7z634KwKmlx8cJWaMeUx1pQOayjP31%0AvJD5SdHWHr5kjyBkgUAgcJTh0u/zyhupkCVasIpmImTeulu4cwsdA73u9CQVJe+utHnszVqLSLYX%0ArB7WrMUgZIFAIHC0UUi/10KSRZNFlrkWpy9kqGBit+JzksXGwCaaW2SauLXIMotMcTpnJ548fYgJ%0AQhYIBAJHG0nS5E5MX1vs+AnR0xKyNEMR1L+2WeKGxVplVX83766/K0+z9zEydatrYm2IkQUCgUBg%0Amrj0+0JRXy9mVlsImZlGsocWrK9UFIuuRQu/2JDwI/t8BocrTTEy69PvNUyIDgQCgcC0SfI0d/WT%0AoNPai3n6fWqRydTtZRmJ+byxzLWIolapjDqX4759+5piZNvihFMUtsxZwK6o84Bua38JQhYIBAJH%0AGcVYlLUWVZul3Y9Pv59+jExVcossm3CtLkZmXDujlZGmGNmaSkz7TVu4ZcWz2TpnPlcc4L3tD8G1%0AGAgEAkcbhQnRqs5iKsbMgHxC9HTmkRVci3mMLLfIVldH+eWicwAYqVSa55GJ8uBt22iYiDg6PLZR%0AELJAIBA4Qrhh0w287kevy+NcEzA2Rqaq4yyy3Q1LVdqmZ5Gl5ajIhbAYI7t/tMqWtiXAeIsMlHq9%0AQd0qiSkdljhZELJAIBA4Qnh84HHW7V1HPNUSLMWsxUKyB5CJ4LO2L+YPz/4/M06/T2NkmZiq0ijU%0AdawM7sEObMksMhEliS2JCEkUBSELBAKBpzLFic2TMs4iy7MVi9bcHfPPnTBrcf369cSxF0wtJHv4%0AeWhJPRVTJXZ5+QCM7tqA3Xo/eQqJoiokxpCYaEpr8lAQhCwQCASOEFIBOxDXYjYhOqWFRTYwMMBX%0Av/pV1q1blzbofml+beuLBitKbPOVoEcbiiKZRVYvVVzavomCRRYIBAJPdVIRmdIiGzshulWyR0qL%0A9Pt6vd70uzn9Ps1aTPugNAptVmOLRbIY2UDPJlBIjMFGpcJ5s0cQskAgEDhCyKyhKawaV/uweOz4%0AZI+MFlmLaftJOh+tkH6fvk4KK0EXLbJqjLfI3PvTO+qAYL0Ls54EiywQCASesmRCNtY9OJam9Hvr%0ALLKxE6JTWrgWUwFL0naa0u9TIauSbhzor2YxsloiWAypsqlXtCQTsmCRBQKBwFOWVgkbrWhauiWd%0AEG0nssjyx3yjMeASQ1JrrjKAXnEcex7d6Nqi4FrMsuuVXVuHszZixbkW03lk6oQstciuvvPR6d/w%0AQSIIWSAQCBwhZDGyqeJMRYvMx8dSi8zqmCr0XsiSZJTb77iInTt/nLsWRweRpE5930B2eDohupp1%0AQbFC5lpUICnEyMZaZNc+0DvT2z5ggpAFAoHAEcJkFtloPWFwtOFXhx6/jEvx3KToXcyEbIQkGaFe%0A35O7Fh/6njvEuzIFMhdi1NfnG1CSJqUQRujO55FlFpk/6DCoypSXFJEOEblHRFaLyFoR+ZjffrWI%0AbBCRB/zPOX67iMiVIrJeRNaIyG8e6psIBAKBY4EJEzaAf/7ZI/zJl+5pLk2lmse0Cqn7llzJVCJu%0A+fqj7NzU796TL7fSGB4EILI+sUMoxMsKtRZFsvd1FXbaBdk8sswii5xFJtMpUnyQmU5hrBpwiaoO%0Ai0gZuE1Efub3/bWqfnvM8a8AnuZ/LgA+7X8HAoFAYBIms8j2DNfYPVzLK9/7ih7QHDNzS7nk5yWU%0AeejWrXTM74QOl8yRWmRxXIIIIlvLjs+SRgpbbJ7bQZ/tZrMs5QJpTipJY2SvabsD+P39G4D9ZEqL%0ATB1ppK/sfyZbBvQ1wFf8eXcB80XkhAPvaiAQCBzbFIVs7dq1fOc738n2xYkSJ/l8MWyetNE0IVqb%0Acx6tOoFRm1fxyGJk6iQgdS261Z7TidBZCwx0QXzGXFRAVCmT0BQ0I4+RvbDjgQMbhP1gWqWKRSQC%0AVgFnAP+tqneLyDuBK0Tkw8AvgQ+qag04CdhSOL3Xb9s+UfvWwtDQft4BB3busU4Ym4kJYzM5YXwm%0A5lCNTa3uRGRo2LLhic2sW7cuu1atrtRjZWgwnfulDO3zJa0Sy/BwWt5K2TeUy1CciD8/hi6o1iwj%0AI17ISN2BPt4FuWtRxKcxwmh7Ah3tUDI8Tx+C6Ik8a9HbQ2mMLCnFs/7ZmVZYTlUTVT0HWAacLyK/%0AAfwt8AzgucBC4G9mcmEReYeI3Cci9+3Zs3uG3Q4EAoFjj2JlD2u1aWJ0okpsLRQmHNsktbKKMbKk%0A2SJLQ142Bmtov3UZ8UDF7WOsRUY+OTpvgcRotn+ujNAh9bzWooIVUC9kOp0VqQ8yM1o8RlUHROQm%0A4OWq+m9+c01EvgT8lX+/FTi5cNoyv21sW58FPgtw3nnnaU/PTLs+noPRxrFKGJuJCWMzOWF8JuZg%0Aj01UciLS2WUpl50bMb2GGCWxypyuPBGk278WsXR2pZU+6tQadwDuRPGSE5VipD6X8hOLYMEIAImv%0A+iHFaJHmogVQklHetOsH/Hf3G0HAaHOtRUWashotZaQroadn9gRtOlmLS0Rkvn/dCbwUWJfGvcSl%0AqFwGPORP+SHwxz578UJgUFUndCsGAoFAwJFGt2740qexhRgYuBhZI7FNRXk19uuIFeaRxckoa9d+%0AIG8zS0KMwcfENJs8nVpk6ZIsZJXw02zEBdEWPrTlKhY3+kHc/DG3L3VHiptnll7PRPzTnd894LGY%0ACdNxLZ4A3CQia4B7getV9cfA10TkQeBBYDHwj/74nwJPAuuBzwF/cdB7HQgEAscgqXD1Pro2r76R%0AJWY4i4yikPnsQ7XF6vcQp8WAySt0WNtAvHAladupRSYFZ6Q2Zy2m+0qauGQPLFqo7KFAYnIlS0yJ%0Adz3y8f0eg/1hSteiqq4Bzm2x/ZIJjlfgLw+8a4FAIPDUIhMjIbO8rLUYY0isK96bWmEASdwAfL3F%0ANP0eRRN1+eUUp4UlpLZLKmRJZsuk7sRCVqTXJhONAhCpBREMikWICiWqiq7FhFLmspwtQmWPQCAQ%0A2A/ibUMkw/WpD5wBmtlBhRWfvejE3rTKFsMkt8gopN+rQlKYlHxdlB4SI1kq/pisxdQtGRm0bTtt%0AhXllUZuLpzkho+BaTJEmiyw2ZRKZUfrFAROELBAIBPaDyjfWMvyr5jw2jS27rlpNbfO+GbdnrSWp%0AezESSHxGYi5oqZC1cC1qYT0y8gxCgK2+RJUyTL17O3tP/dk4iyx1E1bLJYhGWVDvz6/hRc6QNAmZ%0AFCZE22Kyh5SCkAUCgcDRgDYSbL25lJStxNQ37KNRqBY/FdvWD/CNK+7h/vsfYN498xAV71psbZE1%0AvDsR4Ks7B3ngmc9FVbPUfSdkhZiVr4WIuHJUA8tuzha/tGOzFo1SSiyXrb+dLJlD8xhZ6losJnu4%0ARTXz+4mlTGkwL0I8GwQhCwQCgf3BTxZu3pZmVkxW/KiZPVuG2bNlmIG+QUxsiDRCRZtiZJDHteJG%0ALp4/HxjhsdPPQq3NXYsItrB0i6YJHuoEUNSQJBPEyBAWDVe4bP2dtCWNpn1jXYu5VDa7FuumjKlV%0AmU2CkAUCgcD+YHWcYKU6NnZty0mb8aISezehqKCSL3CZC5mv3FEQMmtdBmHRtQhumZW8m81CBoZd%0Am56kr3sucZqUYfIJ0anHMG/Buxa9kEW2TKJzmuaRFV2LDVPO0vpniyBkgUAgsD+oZu6/4ram37j4%0A1Q9XbyMuVOQoksa+bCpkOCGzhfgX5ELWKCR7JIlFfWX6YsV8W3i0W+9a1IJFtslEfOu8S7hxxXOp%0AdBiS+S65Q0WRQtX74r1E3rU4R59H1Z7dNIm6mFxSk3LT9WeDIGSBQCCwP7R0LfrfBc1au20f77nm%0Afu58so9W2CSvlwipkOm4eWRpjCwpCJm1Tsgmt8gi36W0nJUw0tEOwJb5J1BvM5C45Iyk1JmdOdYi%0Ai/AWmXZgiXLTbUyMrGFKbOrrbnmvh4ogZIFAIDBDdKJYWJo5WBCVqncF1hqtLbLUqkuKrkUYFyPL%0AshYLrsUkEzLbbJHp+BgZmZAZyr4rsYn8tZzYJVFbwSLLWgCca1FFSKNkOc2uxbqUGay1t7zXQ8Xs%0A5kgGAoHAsUDmdWsdIyu6FjNLaoLAWWqR2SaLrJh2P2YeWdJCyKw2iUvRIts49wzK7YLiXYsYyr7t%0A2JRc2ak81yN/PcbcTJM9jHcqStOE6OZkj0hai/ahIlhkgUAgMFOmsMiKrsXUkqoN7OVrf/c+Rgb6%0Am07JXYvFZI9WWYvjkz1W7FvPilovipLYYowsF5afPP0N/HpFO8MNP8lZ84zD2BhfdirN8JBxrkUV%0AS+8JHT5GlhYh1kzIbl22jGsvyqsnN6RMw4R5ZIFAIHBkMyYfYvz28RZZ372/ZMf6x3jo5huaTkkt%0AsVSwsmQPOybZI7WiGnmM7J2CAYpsAAAgAElEQVRPfon37r4WrBLbQuys8GhfvsvSiCRLEhE1WXp+%0AbCKnxbGfNO0XzizeTKPN8ujT5jBH9vmqwsZbf27/T1ec0XQ/NVPOy1fNEkHIAoFAYKZ4cZooa7Ho%0ARUzGTGw2pvmxa8fEyMAJyjiLbExSCEA5qdNOzMjiE5piZNkkaGD5rgZqQFMzUQ3WuwJjY9iZLOWR%0A5GkkCNKUft9cPLikcWaRNbkWC4haGqbcct+hJAhZIBAIzJQJXYuM255kouctrkKqOuSuxaZ5ZOiE%0AlT0eXbcuO1dsQomE+vwlYyyywnRlVRIjlJNh/97gF40mMRF77CJ+Yn6bDZzsJzprdl7xnkrE/G7V%0A0K4vHBcbTOlKqtSljJGWuw8ZQcgCgUBgpkzgWswstML2OBMkLxBjVlBOt+8a2eX2+/W9ep7c4Pfn%0Ay7gAbN+2LTvXqGXnnjLLhzvo2FEo3Ft8tFto1xGOG9mSnoX1YpoYQ1R5GQANymMmRDdbZGWNeedQ%0AhGDoJm5pdXUno9RNCZllZQlCFggEAjMkK9A7gUVWtFhs/REgT94Q09oia8Sukr44/x3Lr7/O7beW%0A9f3rswnVmuRtR6ps3tnNeaykZ1WeYGHJxVIEnrP2NuxQWgZfCkIWEdVWAlC3pawEletH0y1RosFe%0A38TvyvcYHyB0QtaQMkLIWgwEAoEjm8zymryyR6WygfaBP2Xlwseoxm45lOFGc0HhVJhSUXRFgwsL%0AuqjyxYe+lF0yrbkIYKwFVQyGDbsqefcKrsUojnnN9ddy3Pf7ffu5RaYiDDT2ArCrNgdE6IpcBmKW%0AyZi5FhMGjPrXHUgL92F3MkrNlJFodn2LQcgCgUAAYN822LVu6uOgZSysebv7dd+GXgC6yhVG4yEA%0A+uvNleHTrMXUinOuRfGTj51FVk8ahRPyaxqf4CEiRMVqHoXXJq1eP5Img0gWIwOI/UTpmDLt5W7O%0AmPPspptpxIZNN5xA17a99EcuhT/RRWNHBIBuOxqSPQKBQOCwceMV8O23Te/YzLU4dnOeBHLXk318%0A9IerAZ+wni6d4lWubi239w9lrsXMIkPy2oXqSlU1CnPEtJC1GKmCunOOl1wgi+n3UWrBpXWB1WBN%0A3kaMa7uhBmOi7KZSi6xeK9H/xHwW/moDlWgtAAkLs/NLhb51JaPUpYyECdGBQCBwGKgPu5/p0GK+%0AWHG7qrJjcJQVZg/33nMZHTbBeuspSYQHb+7lljXbKV25mqFazGhZsqay6vdey6y1NAqLadrCNY1N%0AQMFg6CFf1fkXg+XstWSWXtpHg2kfzfanafvrqhcxoosyIUsjbpHt4fSesxEgshFleRJrNmTnlwuu%0Azs6kRt2UiEKyRyAQCBwGNBlvYk147BSVPRT2bX6cp5s9VKs91HmS09etx1ilureLW699jPoT+zhp%0AVLm/0/LJV89n1CtXmrWoCNLCImtyLVoXSxMMgqFnpER73dAX58keUSEtv9Lo4A2r38Iu8lqIiaTr%0AmCmjzMvGwKSxMTuHOaUFri0t0xXdwrzSnfktF26/pDGJRE2V8WeDIGSBQCAAbButMtSot9z3yB3b%0A2fjgnnzDBLkeqfuuUhlk9zX/DkPOSlrUt5lzHtzAgpHR7JzEW1l7S0qjJFR8pmG2QrSvsqGqxAWr%0Ap5gpGal1FpkIosIlq5Zw7mPz0cKjvS3J76l3+EQANpNXp09diyoWxWTroOU3abLVpyMFIbfmABqF%0A6QRPdC6jISVMiJEFAoHA7LO7VqOWxC333X/9Zh6+LZ+/lYnJuIU1fYJErerWK/Pxr7L11pZCGuLq%0Arwy6Y9N4m2/DlagS+ro7ad+xCWtt01pmWrAajVpUXbKHENFRj2hvmCxRBKCdPFFkNO7kzOHHaNfc%0ADZkme4DFmDm0nXYxlLubelT1bkujishonoiCISlUKtnYcRKxlDAhRhYIBAKzj2iSZfiNxca2ec7Y%0ABK7FZKDmN6dVOtz+yHsGDUrssxdrvohvgzRr0ffDuxYHuzqIhgaw1lJO8tT6RXs3Zq/TrEWDAQyR%0AFYwVksKjvVTIeKzuaeN3dv+S46u92bZaNr3MUjaLMN2LMXOWFmJqwkbjJmsnNsYULLI6eSzO3bdh%0AICrznZOrzCZhGZdAIBDAiY4p1CsEeP2PXs/yucs5K3kNtqhxLZI9bC2h/7uPu9dJs3uulOa7K8Te%0A6ks1M63Ykc7tSqvfu3qILkZ2ptnOfbUR2pM6HfXcVWhUURVfkT7yQkaTa7FUiJE1Bku0Q5PFVE0n%0AaIuSSoKIyfquSF6nEYswmiWiNMYJmRBHJXZ1NI/joSYIWSAQCOAssqhgkY3Gozyy9xEe2fsIK5NX%0AN9cXbJF+r40EslT6ZstuTq0H2E5kFmXuxvSQOJ2cnPYjTfYQAYW2DXVe+Pjv8fJf/ANtNmbN8pVZ%0Au8Y6iREMFe0iskJk3eKXKVGxmHAlXUAzF6CaTzF0LXnzrCBkqBCpIQHEWiTKra06bU33WUos1XJE%0AcxGuQ09wLQYCgQCuAG/RIrt/1/3Zaxtrk2tx6CufId75UHO2R9MaZO7NfOuSKspZs5LVVkzdkplF%0AVrTuBL/UitJzV5VT+86izabLsIyJkSEYiTLxjKzQUStMiC50TL2H0pZyqaml5owoRSHL1yUTIt81%0Ak0Cld4Qtt7l5ZA2f/fi79wzz8U/9kihJUCJMofr+bBCELBAIBHACUYyR3bX9LgCesfAZJInNJi4D%0AjPz4m8TbV6P1hGTExaCKQpcmZHRYZ/lEPtnDaH5cI1aeMDvyKhu+0m4+j8w5DO04v1mxsodFU9Hw%0AQmis8JLVResxvycZ9XPKCjqzq23Et6oguZBp03Uku68dd1gqfc4SSy2ytoZSts6NqeIKC88mQcgC%0AgcBTmmpiGWzE3rWYW2QP73kYgLaoDZtos2sxcXPOkn11hu/YhrXKTz7/ELsbaWFfv5aYt4bSZI+T%0A+4Ywo0742gd6ualtbZYzmGYCCkIj0ixmtquzuaRVUZgiaxFvRSULHqVjYdW5Fws1qIpzukpVH58r%0ACFmlzfdAlEqagSiG3qUn8IU3vIdaqS2bU/Zo13ok0kw50hhZOQGViFLsLLLgWgwEAoFZ5N837uD3%0A7l+PqG2KkTWsE5xkeNe4rEVNYicoClpPiGsJvesH6U9jZJoKmc9a9KdGCu17nTB1NCr+GEfRlbfh%0A1D2ZkG3WdPkVx5LBvjF34GSj9swfcNw5fRiFanuuVMVlxdqrLlOyKGSRKfttygNzvOKKYc/C49m7%0AYClDnV2ZdXb7wnvSyWRAbpGVEnVClsQg5shzLYpIh4jcIyKrRWStiHzMbz9NRO4WkfUi8g0RafPb%0A2/379X7/8kN7C4FAILD/bK832FmPMZpwT0eZHz/xYyAv3ZRU9qJKc9aiTfL5XFbzeolAzVSwfpHM%0A9JhSIUYm1VG/zy+lkiYNerdeybrf1hffMHGzb7G7WpiQrK5NAC3VMCWLscK+ztwmst5lWS2X8rqI%0AxaLBxidsiFLSgmvRW2eJ5PchKkikmRDmQuauU4qddRfJ7Npk07HIasAlqvps4Bzg5SJyIfCvwH+o%0A6hlAP/B2f/zbgX6//T/8cYFAIHBEUrdKooqo8o25PXzuwc8BZNUsUvdg0zwy71rc3bCMVBokaQV7%0A4GHZQW9llz/XW2Re85Q8o9Cqe/zatKait8DK6oQrXuJjb5WTm/prVGlbeRnJc97ExvoClnSeBsCN%0A25/Lw6NnEllhuKOwyKZ/ube7I2+kIGSJpFmLUNI0/V4yAbSSp9+L4lyLWfp90SIzlP3UggUyu+n3%0AUwqZOtJKmmX/o8AlwLf99i8Dl/nXr/Hv8ftfLGPX9g4EAoEjhLpV6kkdTUZJAOutlthnCcZpVqEt%0ApNarAsrdIwmPbxrORE69hVRNXIp6mokYpSIooN7qUVKLzP0udVQ45ZQ1eWKFV7iStaif1LxjAQiW%0AaOEKWLSC1dXjef7SP0CxfO2x3+fzvW/BWKFRztPrq1EXAH1zOqmaNkZNR5OQaZapCCX/WsWgvvRU%0A9Jt9VEoj6SFIabxrsexdi+XYx/90dmd2Tetq4mzeVcAZwH8DTwADqprGKXuBk/zrk4AtAKoai8gg%0AsAjYwwRYC0ND+9V/4MDOPdYJYzMxYWwm56kyPsO1hMRPhk5EqCcxQ0NkZaFSMUpiZWgItOEeeyPq%0AhK9es/QPeOsJF+OK4yR7D3myh1Myb+moMFAeoNreDxxPz7xdnHriatoefhYAa5eO0r+0wnFrv05l%0Aq4uLXXuR4c9+oj49XrJ1xzSq40smElkhLswTq5fcFIC9czrZ1nEix1d3NltkJheySPNkD+tdi4tO%0A3YxN+hm6/oTMtZiaQJmQNWJUDG3etWhom9XPz7SSPVQ1UdVzgGXA+cAzDvTCIvIOEblPRO7bs2f3%0AgTYXCAQC+8WegX5idansCZD47+dZjCytcJFaXT7+tcev/5UkCe/+pYusOCHL3ZI6ziIrCBlCHNVJ%0AUr+jfxqXvMr0d8bMHymzMxpER90qztWyr3doIhfH8tabjfLaicbCziX5I9oKxEaotJfZW1rIwuoQ%0AXcXsfEmtMIgKMbLMtYhhxekDmJL1U81aWWQu7X7RPr8KdaG6/mwwI/tPVQdE5CbgecB8ESl5q2wZ%0AsNUfthU4GegVkRIwDxibZoOqfhb4LMB5552nPT37fxMpB6ONY5UwNhMTxmZyjvXxqWtCIh2oWKII%0ALIm7Z8kzD0/d9HOikcX09FyYLXuSpgMm/TXObX86SWMD1dJSNm74AfOPf3p2LuRLojicQLT37GDx%0Akk2ZYKQJFOlD2VKYv+UzTZLIp9ObCBEhbvjEkKgGuBhYZIVK9/HZ1azJ42/tNDjt8k08TF6do7gI%0AZ+ZaNLlFtp6n803exEvnfi+rYpXOUkjT79saDVQM5619kJue83yE9ln93Ewna3GJiMz3rzuBlwKP%0AADcBr/WHvQX4gX/9Q/8ev/9GbZqAEQgEAkcODW9e7FlmedFJSmITdl95JUsfXcaZu84nAY7beS/z%0AtvpKH959JqmVpcrSfqUx/H2+vfRB4qRKo+ZLaLTVOO+536fTOOFwa4y567V17wVrMpFJhWyOF6dE%0AfLENgRhL29Mv5fLG2/22CDA0Gk72UotskYygpfamxS4HdSt9czoB6CqP0r6kjunO6zVak1pkkllk%0ApnMhJ8w5E4C7eT4PybO55TdflvV9rEXW1migJiLy8UWRvFDxbDAd1+IJwE0isga4F7heVX8M/A3w%0APhFZj4uBfcEf/wVgkd/+PuCDB7/bgUAgMDn9O0b44Sfvp1GfPIMurXVYGzYsqrkkj8r997Ns57k8%0AY9eFJLiMRvHicOfttwNeZACbJFzw8x/jJpU5kUvnoEWdw3R2DtFRcP11ZTUMXeZibpG5fjxtRxdi%0AwYpifMJHXSzRwtM4VVdgNLfI8FaT+vqHF5WfoL7kBMrFGpDax455Lk5W0rjpWgBWCskeatjS3uB9%0Ab34x5S5n1fWwD4Bfn/E8lBKq3lVJJw3aMWq9a9FQ8m5XMUdY9XtVXQOc22L7k7h42djtVeB1B6V3%0AgUDgKc+PfvQjnrlyJaeffjpiJv7urarcu7Gf5y5fgIiw48l9bHmkn+G9VRYc393ynP5rroG2JbBw%0AMbtLcyjTj6mXIU4wRIhaX5TXIt7auO3GG7jUmGyJFmyDyKedG5/pmE4gFh//KhVWeM6sGhXURr7K%0AfW6RRQLHGb/yc+bLUu44ZSm9S+fzSlVEDCL5umOpRVYWi5qItsbe7HrWGOLI0Hv8Kc7PCBRLb9is%0AmocQWcO/ndvPvfNWsKHHiVFcqHBvo07UCt994Sv5Hi/jfO6iZBOMjbHphGjyOXGzRajsEQgEjlhU%0AlVWrVvHdz/wnD91yw6TH/nrzAK+/6k4e3OoWrEyXUplgiTEAdnzs77Oivd9vi/hcpYOLH/4j1FrE%0ARpi06rtasAnWWko7NvH48QvcwplYsHEmKKlFktgYVJkz4lyMJouuCKn9oIh3LTZbZGKUk8qWRDSL%0AkY1Gwo9WLOUby7udV89E4BfgHEyUfX5CtkFRE1EurEGmErGvu5trLnsHd17w225smiyygpBhaJTr%0A/q2fftBk75RQC7vmL6ZPllCnjbLG1BoPMFy/ichbrfaJ5rlvh5ogZIFA4IglDa/XazWGpshuHq65%0AB++wryc4tNdZFJXROk/uHp7wvHrJWRwjqgwptDe6IY4RDIIhEQVVxCbU63VIYupRhJBQ6e4FG2eT%0AmlPLbNAocxOhZ9T1oVjDkTQzUIUuIwUhcb9MBCSCmjzZ484XPJ8zN9zsBBZAoswiW11JWDxwFh+n%0AC4NiJcrT6IHEGIY65wAwMM9VrS/sLgipoaRCIzPXfHHjgkWm0kZNylQ6XcytQhdlm1CxDxPbXqK0%0AookJFlkgEAgA+XIoiIxb42ssid8f+ySMgV2ulNOvVu/kZZ+4lcFKcwLCo3fvYPWz/pxG2SdM4Nx7%0Aou5aRkuImsy1iFqq1SqoW/RSVLGmjiYNl8QRHZfNF2sYYetvPIe9SxcA0BU32LXkXNrbRgpTuAyR%0A5sketmCRoeJjZO7Iyty57gzrkzRMhCAoQqxKWQwXUPIWmSEqXMVGEaPtLh0+nbDs+m+JNCHJYmRC%0ApEKcTZD2XyK0kEpvStxx9kXsPM7Fz0bozuJuQOZaTKR5nbJDTRCyQCBwxFIUMjuFkDWSMet7xe74%0AoUqDRqIM1+Om43dt2kf//DNpeIvMihMzUdA4xqjBqCHGPfTFJlQqFbdesjghQxSxMXHUTvvcN3H2%0A4ArXXd/npD11DZ7MQ2f9KfvmnJruxZ1uxllkYtTVdjS5azGNx2mS0HNyxcWgxC33UhwVg2V4znyQ%0ArnwMoxJVL2RtsRNCFcFgm5eBMa7YbzzWItNclFTK7J27KCtrNcIcygUhy1yLcXAtBgKBAJC7Fqdn%0Akblj40bCxjX3E/slVRIvaGmljqztxMWTUteixT26I6NokiDeIotVMPEw2ITKsCtXkXiLzKUeNvIU%0Adpa57mbJHl5Uca64ens3PS++CdM2gnv8mkKyhxetCDR1LaZd9vcuSYNyl/UWmUERslkAKEagZ7QC%0AktdVTExEtW2MkGEwWEokeWUPwCA0vIXW8GLV0IJrkTIdtSqJTxCp0E2bxiQdXTTmzM8sMluoLDIb%0ABCELBAJHLKkVpkxtkaUuxcEn1vKdKz5Edd8OADbX1jTtz9t29QGzzD9c2SgjFk1ijEYYDHF5Mf1z%0A5yFqGfF1l1KLTEXBxuztakftKJo+UtNLlVIhc0ISd3QgJ+yic9EToG5OWbE4L4AxNnctjl00M6m7%0Al+LS71VclqO7ZL5oZppcYjQhKZWoeyFr90JmMQiKUZtnLeIsv9jfQ1188eJCjKxEJ+21atbnYW+R%0AVU57JtWTz8B4q9hGs1trMQhZIBA4YknFK567kO2DLYr3bbwN0riMP7bhlzlp1N3vexvfREqD1KoJ%0A/TtGCm3nlenN7iq7dz8fBYw4i8xohKjhxbX3ceer3u1ci4/9yp2bxsikxh2nJqw7sYek/iCMXVKy%0A5F1tPmY02NXNXXe+npu1g7pvP58QncfI1DqRSueRiU+9NEniRDKzyPIrZqW0ROjyiS9lbRBHZerl%0AVMhcmr7NLDKbuzY9mSXmhaxRyFosSyft1WoWVxthTlOMLLUgrQkWWSAQCACFGJkxPN43ZqXkvRvg%0A6lfC478AIE5jZL7yRuIz6IxGYOr03r+bb1xxL3HDZ9alKesWou0V+vvOxwIlktwiU8NrdvRwbrwQ%0A0YTRR29xbYswp2svjY4BtG2Hc31qTPpIzVyLmUXmXH2jbR2A8HBtPqsGVtDofW7L9HtsGiPz9+ot%0ArLa4jlU3h0z8VVKLLFtuxggLh51gtWndWWReyDpiX5XfC1mkSZNFhihxKmRejGLJhSySTkAy16KV%0AiA7Nk2iuO9evYRaFrMVAIHCMUrOWSjK5i7BIsbqdFEu2A9RHmn6nrsNUyGxaSkoNIgmVfaMkDUsS%0ANy/LEqlCoqgtYRUiE2OTxE1cVqFsoYRB1DKa+NqGWYwMOuO03JM6v14RPyE6ESckjcgJmhFl7tBS%0AVEuZkGTVn6LUtZhbZFu6NgGuFFRqg6WuxVLmGvUpk8agPu7WhrPIGmVnEXZ4i0x97XxDwtwlu+jo%0A8LG/FhZaUrAyjbSTGJNnOgId5BbZvi533TiKsqSb2SAIWSAQOCTcNzjCJzbuaNr20fXb+KM1T067%0AjWJcLJUIbVh2f24NjZ1+bpif/JsKmU0TDooWmST073KLXdaq3r1WcC2iimqEAotkGzaxDCy5j+qC%0AhylboazGWWSpkInJVsTMKnx4999wR5xtMyZ1LToBi40XMpR9RICd0LVYzFrc3rkVRWmr14CIas8m%0AanM3uW2ZRZaXhYpL7tHuLLKCa9GPVWaRRTWi9gannLIagLrETSIFkBQsMiPtWDFZ1iLQ5FqM/Dpk%0AaiKiWVyGMghZIBA4JPxw1wCf3LSzadu2Wp3ttekXlG1K8PDPxWS4Tu2JQRo79vmDUldimqXoBMwm%0AMRLVObVrGEiy7MUf/Ptql+hRcC2SuAUvTaK8sevfSOIENTFqYvp0jxcySyV2lo01ed77ULaIpduw%0A6YSKX1UZjPGLdHohaxSErJ6tDD3WtWh9rcWsAD+RFapRlbb6PpQSu5/2TfpWfgOrStmfl8QFIfP+%0AxjJ1kqhMvd1fv9P33wuZwZIQZf2smfo4iyw2uZCJdGBN1JTpWC64Fo2mUxmCazEQCBwD1FVJxniX%0AGlZpzMDl1Oxa9KTZh17A0t+ZRZbGyOI6C8+8jteteIxnzN+Qlazat7tKXE8KFpki1llkib9KXHBj%0AbmALZRXEJuytL3ZtiyDWZQrevfj6tGMAjLa38enXvYsHT1qRCUTiBSzxcScnZIqVPGswz1pUVAUt%0AZC1GVnjclNg1UmWflLGlKjaqg0DZT1yO67mQJamQaYMkKlFrc9e3Ub4WmsESETsh80vTVKXR5EpM%0AaVfXtpE2t8RLYXyKQhb5Wo7pdWaLIGSBQOCQ0LCWeIxoNVTHbWvF4zuH2DtSb+1azIQsafqdziNL%0AvGtxuJ4vSv+bix/DFlS1XouzdozixdHQMK64cK3JK6ZOyNRmwmyNMBILW7u2YvFLtnghq3Q4q+fx%0ApctyIcvmdfkkEJQYXPp+tiedmKxg0xiZ32SFR7o7GZj3a1YtfC0a1VHjBKScZejnbcWRIJpQpkEc%0ARZlFpmk8zqffRyRNFllDkia3YUqb+jigtNOIoib3Y5lcyErpoqGhRFUgEDgWqKv6uVn5A7Zhlbqd%0AWsje+qV7+fTN61sKWWaRJalFNjZGli58CUnN1Rh85oLNmSsR4KrPfJbKiIuxRYlmbe5d9H4Aqu2F%0AEkuqtKkThjhd+VmEuoUdXTvGzfVqSzpcGSsRJHUtmg5QmwmX8YKWmFwxi65F0mVcChZZ5fiTGF72%0ACmxpqSuNFbn7zmJkhbaSyF2jjLPI6t4iS7MJsxgZFluwyOqMj5FBbnWJaaPW1tbkWiwVLLKSzes2%0AziZByAKBwCGhkVpIBd2ajkV24403MlipMVSNabUmb1bNPrPImosFN+r+oWsV8Q/o4zoHgdGsjZGh%0AChu2PApAlFlkYGUuCtQ6i9UslLK6eotaLKWvQt00Cqs/u32/tfXPOGtLHUqKEcu83hehpoP22mB2%0AjEEpkeWL+ObG1Fo08Ovf+C2+/po/JbJC0jWPxpwViJQzi0yQ3CIrJFckxiXnl2mQmChL9kgy16LJ%0AXItxU4ystWuxpAmRJjyNZ9LetbTJaiu6Fsupa3GS5XYOBUHIAoHAIWGfT7oopmE3dOoY2apVq2gk%0ACY1EJ7XINMljZMlQnSfu2equW0kXsdTigl6IqeSv1WSCePqmx+kY9SLniwTXO3OLzGLpsIJozEIz%0AnzmlBVmPGqaRpcirF6lIy8wbsRApc6pLOf7hP2FBx1w6anuz/hhRIhWS4rpgTRaZYFFufd4r2HrC%0AcpdZGRk06kQlwmZCZrJkj6J4qLi6i25CdETdp9+nllRW2SOzyLxbVOotLTJRS4kGDWNIsE3HlLSR%0AVdsvJc4w3fXEccxi9n0QskAgcGh40gtKMsa1OLZU1FistW4VYmvHlKVKA1Q+zpQJWUK8u0Jt1L2v%0Apwqlmrn2AJK4IGQYxC+ncsKubZg4PcdQI6LS3Zn3x1/3j3/nQ1zY/lucNf/5WStFISuW7+1oKIkY%0ASumcr6idjmpfVkbKoLjVWgquRQpCpjQJgbGCRiUQw0hHO2q8kIkQn3g3w4tXN1l3iLMgy9IgKQhZ%0AlliSVfaIm2JkI6bR0i2YuinrBqzYMVmLdSIvJVFiGP3RQm781Iu5995xzRwygpAFAoFDQmp5FV2J%0AI3GNumqTy3Dz5s1s3749e58kCVZdpY4miyybruUtMu9aHL5jC8N7NvLaF32Q+YuH+cJFL2agZ4Ev%0AL5+fr9YJa7fZw2+PXs9i7xKLrOYWhhq+xmt5ZPnK7LxUyPo659FOibJJlzXxQjam+gZAe12xYrAj%0AS92GqExHtT/rTypkrV2LFrGSJ38AXbUeInrc/XaW0aiBRi63srLiZwyc/EuqZ9zC4sUb8/EquBbT%0ACv+pa1F91mKefu/nwJVaf8kQzYUswRKPSfYQFTZsOJU197+IoU+cwnPfeDfnn9+yqUNCELJAIHBI%0AiDMhy7ftrbm5X8W42Re/+EWuuuqq7L211gmZta3T79PFNuMG1/Bq+kfqVAY30tW+jzlzK6gxDM2Z%0A51brkqJr0p13atuveMHcu9B5flXnopBZYSsnNt1HIrlV1yYRJZO6HSe2yNobSoLBJE5AIoRyPIJ4%0A8ax3tXH7C+ZTK+eCYNPyVj793hTG6PS+cynhMir3lTdn200EahqoJMTLfs3ixW6fcy0qZerExhSW%0AqsktMsESkTjXYpq1OEG2oROyOnUjNNDMalOF3odO5p77fpOvfOVPuO6mNzPvrzew/IKNLds5VMxu%0AieJAIPCUIRWrRsGqSpWPyBsAACAASURBVFRAnLVWQnzyhFKQKWeRIeMsstS1mGYfPjk0wqOsQM0I%0AL0wSiNwSKOCz89Q2WWRZK43H3W+NMOUKJ/ZUsBX/nd4Kx7GDnRyfHZ9aZBFQloiyFzJFiE0Dox3Z%0AkSnP2LyZ+1f0YLxrMRKI4iqCS2PvPXMZg4va6O1fmPdrTNZilg0JxJFSb3P9GOqqZ9tNCZe9aCxq%0ArDsXMtdiG/VMxGC8azEiISYijoRVJz+N5XubJ7Bn11GlRIO6UepGUIX66m7iTe38zyffCcBrXvM9%0AlnY9xk9+58WMPjl7VT0gCFkgEDhEpLGxesGqSq2O1Fp7aO17edrT1/H4Yy7upKrZROWGHSNkaTtp%0ANqR3LUZY1GcuGknT2ksuRlYQMoNfODNbasWw6Bk/49Tlt8OvzgOgrQFRGovz+poW403lKnctGlTi%0AfM0w8vtcPDDM//rqt9CXrsyurWIw3iJLvCVWsnl5p3SSsTEWawXIE05qpYhYnCBVuvNFM6MI8BYZ%0AkmT3q+KzFiUXvXS762la2cNZZL8oXcq9p5/Fvs5uWiGqtNGgaixPbjyVSv9Chj95CgB/8Bdf5oR6%0AwqKTNmMG+zBWaZRn19kXhCwQCBwSUiGr2vFCls4lq1a3EnWPsmOus0z2fGtd9kCPk4lci759m8eb%0A0LRgrndnRhFilfml4vnS9FutwbRViEq17Ji/vM2yq+dMOkvbsXtiakvnZRZZhz+vJLlF5i4p9B5/%0ACkv3lTLpSUodRAjV2D1iIwETV+gwsA+Iy36tr2Kauu+7GItaAZmb7RrtzF1+Q525kJlS6lqMwSRI%0AGkj0rsU2xggZaYFh4+N0bkL0HrMEgPauEVohqkTa4LFfLuWhqy8EYO4HNlE6rcoFC39FvHY5NQAR%0At+r02ALPh5ggZIFA4JCQRpbqBatqrEWmmjDY3c33z72Ic+58kkuf6M/smrGuxXRidZrskfhK7iUS%0ArBeyNOEu8e60npLNZo9l1lmaKagRIjZ/+ANdDaihlEho+DZTIetMhSx1LWbtlLjmsndw4s4dvP1m%0A3/dSJyaKwLp+LNn7MB0dbWzrmMMuhmj4+oyNQimnurSzgxPoFCdkagpC1p0/qkcKQhaVxAuZc6Pm%0AFplzLZakua6llVzI0hhZQsQ+5gHNVTpSVGHf6kXEO0us/9zpvOwPfsK9LzmD8pluZMu769SzRT0N%0ARrVgm84OIdkjEAgcEmxmkRWFzD1IGwUhK/llQG7ZO0RiLfc0nMvqbd+4gn033zy+4XQVYp9+X3Qt%0AikldixGQNMXIpPCwBWeRiXfHfaj0P3n7opRJspnXuUXmKBeFTJUXrHXbty9ZmjURR53EpRJYJ0Ad%0A8QhS7iZJXZ8lv2hlKbe0bpEX87d83K31pYI1c7J9o115nGuosyN7XSpHaBSjxt1rOh/MFdyytJFb%0Am1mfaY6ROSFzojkq+bQDVag90E3lhwtZ93cvYP2VF3Dmex5j5XkPZyIGUNJ6NkYYL2Q6uxZZELJA%0AIHBISCWkVnAtqk9+2LjFCUcqZG2VXzPUWIe1lk3WTTg+fk8v9R35MjC2YWnsGMliZU0xsporN1Wa%0A4xI54qgNiY6DQsZh4kUjdXsl9ZJ3x1leHd1e6KNLNZe0cog4MessuMtK0oYVIbLwjF4vjAU3YVzq%0AoBGVaCQlFEVMCa0PZ/G2lMaYBSjr0k49KmEs2Ci3yGrdTrzadZThjtwi89PDsJJ4Mctdi2NjZKKa%0A3Xuafj/WIqtFbU0CNvC+pzH8yVNY8e5VPP9T32XhS3dli2pmY+HyGF27UemwuBaDkAUCgf1GVRkd%0Aqo/bvmNkBzZ24pK6ERPVzPe3o+82AKyN/y977x1l2VWd+/7WWnvvc07l6pyDWlIro2QhkSzASCLY%0A4Gywec74OgdhGePne/Fl8IbHfRf7IgziAuYibBmbjEACZCEshJAQCq1WB7XUOYfqSifvvdda74+1%0AdjhVDUhC3X4DnTlGj+o6dXY8Vevb35zf/CYKzeDMp5lo34kxOnegl8YUvolA0Grx9s/9Cffd+yUA%0A4smT7hxEipi+x20TOJd2G60kqFxEo2QpZWWx2LqDK3ZXl3OneAMBverISKRYWwLBfMYzvOnlg9x/%0A5asxUlCNIVVF2u8rlw8wMaq4diSiOriSx7tNDssphFSQdjDYniboOJgvd9dCIq3oAbLxBWcDsJgT%0AtMKCkXUXZOwwzRnZ2TsaLNLDCCxRCcgGkvSUjMygqDOCtXBi67IeABu5aR8LbtnB0mv3s2jjEWIl%0AqAy6IZzC35+QLsYDqAki5Jm09PDRB7J+9KMfzzn2PXGSW//y27QbvWD2qR2fwqZukGUm9iibBRc1%0AshQlUrApxiZoa9B+WZJGo0tAtvzIfu4ZfJCtBx4BYH/kjvlIrU4t8YzK6+9T5aXqptg+Sy3K3RJr%0AnXLvoaEL+Zz4RRTF+xCWGl1ESVHYxlBD0FZwcEDyzSteyq51r+Oio9eSlljVw+dU+eQrhhlVgvXj%0AlwDQFB2kdK4cBkM7rOTvT9R8mUKqFMKCUUVqsV512yxkglZQAFky5BmWF3oIaZgauw4pQ2dRVap5%0ADSZpnto1JdViSkATx8Cefsc1NN63hmV//iQLbtlB7YYpwo1thHH1s1gIzj7/QQBqvvpY9lokyBjZ%0AmY0+kPWjH/14ztGc6aJTQ6fRKxLo6m6eRszEHmWHj9TXUKzVKDTCplhStNbYrDHYWpLUgLX81Be+%0AyILJabeNX/ybHkA6wlCUZNxrmct7uUam/P/FSYnVIIwkEYqOqPV4MlosB8U4EyON/LWGcqrFPYMZ%0AyBriaIDLjv4MZk56sOux6b6VYyRSkWIcI3O2wzQrJSBSp2BkUjlLKlG8b9rL2Rdxgraq5qIZGbn7%0AbqUDdSEsws8yE7jeryyGYpMLXSwCgUFazdTjS2jdXsjpR27ax/Lr9vfUwYRx6dZEQuo1gjmQ+WNI%0AP+9NWkt8CoA+ndEHsn704wUaR49+kUbjqWf8/uToUXb/9M+QHDuev2Zy4UXvM7i2OmdHiceSMiNL%0AspYwk3qxh1Medj3oCWuQWJpPPUWl26XW6bD6kLOxEt59InNgl4gCyEQGZH4hlWWxR6bok04ViMyt%0AljpBwZIQlhZjPL1yOn+pKQ01YPeQO+aCej2X/CdzhkjGSvDUsOTmy1Zw77mXkkbT7P3pW0gWdTFY%0A2lEZyOYv+PdFL+P+l7yTsqh8yvedLeIEAC1cnUyGDsCscqIOIbywPquRlYCsmpocAA0SYS1Pf+my%0AnjTi4g9upXbDFDXby7CF9hZVClKc8GSAFqGNcxFo6E2ipTWcGBqbd12nM34gkAkhVgshviGE2CaE%0A2CqE+GP/+ruEEIeEEJv8v9eVtvlLIcROIcQOIcT1p/MC+tGPfjzzuH+qztNNV0d6csd/5dDhTz7j%0AbbtP76S7fTvx7l35axmA6bRXxJCa1A8qKUx8p+//Vv7zDNx6GVlCx2aLoe8HM5pay5n9WiG45tg1%0ARMI17XZExtwEJkOyDMg82PU0RIteIHODNN37mmGNoqHZN2TLIrXYUlCzsGvIvX+s1fKjMelJLYKb%0Azpwd9ejoQpKBE+jBOq0lMbOR6ukdyxiZKNXj9qs1NIaWs7BZAN5UGKBsyhhT7ny9XVUQeKBSGSMz%0ABMJ5OM5NLQbW3UNrYWrTEg7efi7fft9P5nWw2g1TyPPc+6tmPpAFJKRC5ozsYjZxhX4oT9mGSfYQ%0AYnu8GM9EPBNGlgI3WmsvAK4Gfl8IcYH/2d9bay/1/+4E8D/7JeBC4Abgg0Kc4avqRz/6ccp4+44D%0AvH+/syGyNsaY7g/YogibxBwbGOen75nmRN072/t0kk56gSzWCQi34E1NTgIw+e935z/PGJk2CYoE%0ArMbalNjvRnnw00JSbXsBh5CsaK1goVnNMQwzPo0oEaRxtpRlNbIstVgAhPTwMrTkXI7b/+MYmX9/%0APRxCZYwtG3qpimuaCi01NLs8I7MqIH3xAVi+07mIzInsdBrVASbVDACPr1jJe1/2Mk4OjRb3wTOy%0AcuNySzi2tYSV+WvTQUSNNoO4dGcrB7JscrP/IgyhEOickZXsrIxg+vFF3H77m9l+47U8efNLeeVN%0An8rrYFkENiUsAau7jQ4UY0ISD2Qv5Zu8rfPBPC1b8aaa0ppTTpk+nfEDE5nW2iPAEf//uhBiO5Tu%0A8Px4I/Cv1tousEcIsRO4CnjgeTjffvSjHz9ExMbyrV0n+ciJlLPMswSyOGbX2BKeqhv2TtSp2B0Y%0A7ZR1cxlZYlKsB7KHvvIlfvfCPyMt9ZPFnkG1dYMAjcDVyLreF+rVXcmRpZdjZMyAnxWWTUCWCNq4%0AWhCAtBKt/cIpemtk5WbnDMgWrX8JRlSJ6JB6RjYbDBBkgg+/TerTkk8uXcOHzlvMZfsaTAy44yQq%0A4H+f98u8eOlOXvLE/Of0riqUiYlXDk4MOvf6eqWQzydBAWRdXA9X23/tVCKqtk1H1GirkMV2mkGc%0A80YTJwTJgSy7RuEqk1kfWUiS+yIe3DLCzo+dxfu5mnU3PcKKdfu4YOPDbOPcnn04qOpNFUtrUUZj%0AlSK2lfx9jjh7RqYtGI00tmda9ZmIZ1WRE0KsAy4DvgO8FPgDIcT/BTyMY21TOJB7sLTZQb4/8GEM%0A1OvP5kx644fZ9kc9+vfme8cL8d4kxjLbTnhiZpazlkPcjb/nfZj7+oG9h5henLKoe4LZ4x/nu3tu%0AgWnXD9ao2573t7opgggLtOOY2VlLOy4Wx9gI935rCKUFm2Jtgu7MQHWMZSPbePL8cxib3J4Pvcy2%0AFgg0mWeiYc2Kg2hH+nKBSRoqTi5+kBUiBR2ASvPUYiepMxRUGVRFjWw2GMpZiAo6CJmwce8gDMMT%0AK89y1zgQ0PGYlQYBDQaZqVTRav6i3S0Rkkbg9hv7Ole5LtYNnHy+Rpu67+Vqe0Z2siao0qbjgW3A%0AdhgQDshaZgTkfCBzqUXh5PDW8vTjF9La74Qc08DqG5/gHRv+mo9t/A0WcLwAb9yAzFSERDbJGXG+%0AX6OdL6SCmXQMQlxt04q8Y0wAMomRxqBkekb/vp4x/xNCDAGfBf7EWjsL3AJsAC7FMbb3PpsDCyHe%0AJoR4WAjx8MTEiWezaT/60Y/nGKl1jcpZM7Gx83vAvlfEbbeI1nQHm2x3+0tcqmseI7MpyrvCaylI%0AphokcVFz6hZ9uwAoNNbEjG27EwCrYpJQYITk5ELnw5iVwSSCFJBIBgenWbt6P63hLJXolZIVN0XZ%0ABB2Et4nK6mXtxK2wg4o8TXbQLODaI+75e+MF93L1Sz7DJR4ksnrboIHUs7VWFGCFpKki0lOkFo+H%0AxX2dqDomFoeZm0fx/syNvkYx9DNjZM1I5spAcECWpxZ907jyNbL7+HE+zO+xQ56HAo5tWcCJ29fw%0Anhs/mAs5XvnuJxh/zRE2bnwCk88jK4BsWLtzCEkI5gCZNIbIy+xn0oWAb4Q2gLCsP+th1rzqLgLd%0AQBnLgnBq3j05nfGMGJkQIsSB2G3W2s8BWGuPlX7+EeDL/ttDwOrS5qv8az1hrf0w8GGAK6+80g4P%0AP5fT743nYx8/qtG/N987Xkj3xmBdDcjPn5Ky+wOvP/u58vUWhUYq1yukfAopCk3PfqxM8yUyWpwy%0A9bXP0p0qFuVDR9cyPFy41SsBidWIuO3EA8Kw+MQhZNylOezmgxWmFS4RKZD5HK2DtcUMMI3NxR5Z%0AqlHnNlHZNXdTB8iDkpyRPZ0u46z2DuTotSxYcBiAFVcc5ci2Yl9aQuLBtFHNWgCqhdS/FA8MHAOc%0Acm+m4m5MN+hlZGFiSEKJtLqnRqZFZigcMFQCMlcjc2DTsiNYHeSM7LP8IsdZys4nzueKLSu4/4Mb%0AAfjDm/6a29b/CuHGNosOd5nI7LlKXotZDJkOU4y6ic9zGsGk0UTaA5lx1xWQYo1AqZRly3YSBAln%0ArX2I1963jsUX3M/w8Bvm3ZfTFc9EtSiAfwS2W2v/rvT68tLbfhrY4v9/O/BLQoiKEGI9cA7w0PN3%0Ayv3oRz+ea6Te0DX1jcbGPHNGphMPZFbnrhfWeDn3HEbWNUleJ1FDkLZmc39FgHrbLe7SJwzd0q3B%0AOKHByMgxzj/0AIumppBmTpoLp0CzVvGt5ZfTYIjt0vVAZanFDHyE1BgPZLmhrj/moITEg0YzdOm8%0AwWVPuO8bY4QDSc++tBSk/pqykSoNVaMTzecDM5ViBEsGXHHmr5gJPBIHUhXivH5XjkQFVEpeiVXb%0AokIHZVNmbY3USIIgxlo4tmkVrdsX8OjbX8dHvrmRS/70IS764Ne5/vrP5UKOAOY1RJeBLPIsPToF%0AIxPG5EDW8L6MGZCNjR0jCBLS1gCjq+qMz6YMqZPzrud0xjNhZC8F3go8IYTY5F97J/BmIcSluNT1%0AXuB3AKy1W4UQnwK24X7fft/aORKYfvSjH/8pkVqLgVx48WzEHiZ2C5myOu+hMn46si6NgT55qMHC%0AHec63TJAW3B0YiIHASh6wLJXpABsilJVxjCcf/59tKdjzLdEDmQZIwtUik5hZmCMB5ZfwWX2UoaE%0AS2VlQGYyobQwGBO6V4W/Vn/sASlJfRNUKxwAYRlcto0krjAxsZa16x5HCJ2fq5aQznn0b4ghTg7P%0An+E1Uy360jIFZWYQHOeMrAMMUrHdvH5XjliGBKSEtksiKtRoI4BBmkzZIZ7gEvZtPQezL+DEze5m%0Aj960h3ev+Gu+fPGrqDPc0xCtrDiFRVVxXD+3k5CYYI7NlDKa0DudNHz7Q0hKYj04JxHdIyuprdoF%0AQiFUypmMZ6Ja/Bbl8a1F3Pl9tnkP8J4f4rz60Y9+nIbQflikzhnZ9weyxCT87UPv5feWXYtOCiCz%0A1j3bWy0A21Mj2/nIcZY/eUkOZMFEly17tzJGkcRJhcRaS4ZtgbCApn7Z9bwhOYFUKYSALAFZpo6T%0AmhagpR+FQkQkM5Caz8iEZ2S6822sfVXufj+oJKlf2lpBDQsEtWnanWG6XcfQoqid17G0ED0+iQBd%0AUe2ZwJxFveTekSkjMyaWqgBlNIF376/QOTUjy4CMlIRKXker2SZ7HtvI146/sceN4+x12zh03nLG%0A48PeucPNG7vQbuaiozuZtW/IXVPcGBeL8r1wSlsq/hRC4nmqRWEMoWdkTQ9kASmxrz+maQUbV5GR%0AH116hoGs7+zRj36cwdBac+utt3LgwIH/lOOn1mKFKDGy759a3D27k28//nH41OvRs86JXlmTpxYL%0ARlYsxDox6BL7slZijelhM1ooTMnLMPOlv2/kAGbksKt9SesMdOcwMmkVCQbjgSwl5GrlxCcmY2QZ%0AtgiD1f4bmYKNcyCLhCDxKcJ2WHPDKIM2WockXbdYR2EzF3skyjGaiu303KP20HxG1qgU41AyMUhm%0ALpyowCn7/MNEhS7iFEBmhSAgJbDuPlVtk02brmL29qU8+lfX5SKOd3zwj6jdMMUVG78NwPFgQc64%0ABPBO/oYr0kfz1GJKUPJadMcNtaXiP8tQdOcxMmk0YeoZmRpE2cRtmzu0KGwSIQTISCPFmU3C9Qdr%0A9qMfZzDa7TZ79uzh0KFDrF69+gdv8DyG8fUxIXpTi8ePf5WRkUuoVlfM2yY1CRdXUr57+Rhm+jAg%0A59TI3PsyIKvffTeTX9iMXnhZvg9lBLuXTDKxeFH+mhayB0SDOTkfIQwoiZUqBzIrBMs4zlXJFHew%0ALmddCWGOcpnYIxxpUK3Wvdij4vdpAZOnFqUQuWqxHTrgkWGbNI5KjKyZM7Kut6Kq0qZLwbhap0gt%0AtqMqkTakomBk2VcrBKGM8zrU92Jk4IQ1ymi6mwd5cs+lfOD9/w8Aq/5wK60LAsKNbUbtBAAbeRKA%0Ao2JZPqYlv78yQRkHQr8q/s3dD2NRHnBCDZG3EItEF2WK63PvNbkFVT0cYgTX5J3hndEKEnefVZQw%0AlvaC/emOPiPrRz/OYJgcQE69cJ3OyO0QhUCXgGzL1j/m0OF/63lvmmju+djj1E90WOiLJ3Hg0nfK%0AauKuExB0OzHWamZPHASgs2MHyUy9h5EZIdm7pMPmtSXWhuQf7tmWf794dk4qS4BVrtY15BuSJhYt%0ApLl9P9tn6sToHBhiwnzysbUeNAiIojZCmtxFxM3B1IjcOLcQbbQDB2QqdIws9oxMVQqw7fh+sbIk%0AHqA1WLjU11INnvVG2hCY4jyTkkw/EjFVv++KODWQWQuTm5Yw86VlTP/ZOXz9/b/ATW9/B9f+3dcY%0AvG4yF3Hsx6UXV7OXqm1zkNV56jALFaQoC6kozkHYIrUYGkuUMbJTNEQrrQnSwuIrawMoMzISB35B%0AlHD1sTPbUtUHsn704wxGBmDl8SSnI6bv3MPU557ueS13nxcw0Zr05xNjbYo1Cd+crDOd+PTRZJeD%0A20/SOBhTyTAps/WzmqTjQK3VaGPip3j0jv9Ba3YGtMaIAF1aWY7H4xyrjvc0AidC8fW9n8+/f/HO%0AUwC7tFgklz+6CS0C3z0Gj02eJBG6SPkR0ZVZLtGn7whdelJo2sLXgaqagSVPIz0jS0ossGBkHXQa%0AopMIkwpEtRBLdHMgK3q+oBfIQm2IUrdNYBybytKXZY9FRZo3I1fnMLLyYMtv3fhzHHn/BYzctI/f%0A+4f/mzef2+GsBUO5AhJgP+sBGGWWS3mE+3glR1jZC2QqRVd7wcXVyLLUIlS0b6UgRpk5DxZWo3Rx%0AjsP4bufcaiyA2DEyWUnonGLO2umMPpD1ox9nME4XI0vjmE6zGDuSHG4QH+i1VtAlIGslXX8e7mvH%0AWt68eRefPOIBztO3VGsq2dDE1C2emdijM7kGoy3WtsEadh/ewabDj2Bl0MPItjTWMRUN56o9gOna%0AGBMDO/PvH90ouaB1VnGu3UGsUFihUEYzsegS5yyBc9a3dPLUYkpYqPGyeWQeyIQwaOOMcheeN83a%0AV34UG7j9xKW11jEyiwq7pDpCAWkryMekALmrx1xG1qwVQIZJiHQmoNAEumBkZTYUkBKK3tTiqSYz%0AX/Xnd3DezfdRu2GKc8/fggYqxhCXBCZ7Wc+grROQ8iv8HySGaTHeA47VaoP24k2Uo8zIImOJdImR%0Aze0j05q4PURk3e/LeMunU0uMTGSpxTChUZ0vgDmd0QeyfvTjDMbpArL7P/XPfPq//1XpQBare49R%0AMDKB8U/cGZB1jUs9NnI1Y8Ech7KWKC+aUGgau69h791/TfPEIHhmce9TX+exw9/FyF5G5hqcde69%0ACHBg0QaOLfrF/HsdWv7wyFvy75/+4v9i/8k3Y6RLVyXhYGEkbA2XBf9cpOwI2VI5nyYDudgjIciB%0AzOBEKSoyCGlAOXCKsz43m9IJa15xBzoNUdaQtAJExS30QVpMV54LZJ3RwjtRmZSKZ2TKpARGk2Tq%0AyhIjC0lyZ/rIdpncdOrJzBtes43Rcyb9cVscEFMctkd6plJPiCWM+prVONOMM1ncdx9RpTkvfSlL%0AjCzSEPkPrSy/V763rBL9GCeOr0f5PO3i6RXs+LcPFzUyoxCpY7UrLn6Yk0vPrPyiL/boRz/OYFib%0AAcjzC2TNqUnqJ4vUkTUWm/Y+VuffCigyR+4/s409AHQzgMsKamIzi0d8E3DXeRsqa0hml7n3JSrv%0AKXtw89e51IARAaYEZFUVg0xyaXwWSTCe/9+EULFRz8+bnQ3Iqqu9Kd1l5Oyfh+Z/oK1kodyVpxZj%0AQg6GK9nJ2WhdA1UwMoTFWEGPCC9w9z5zqB9hhulgHBn6AaDaTVfWicQO+nRbkpD6dF6VslN8Qjso%0AA5kh9IxMmpTAClJvTTWXkQUkdDcNsmfvhXzn5te7c7lpH8H6Tl7/UrHJVYs12jRJEHp+y0Qmviif%0AX2+NLJlfh7PFjLaKsaXUYpLdIpQxaKlQOgUEoda0gWoaO2DvYWQOyIKFB4gbo5zJ6DOyfvTjDMbp%0AYmQ6TUnjkpTeWJjjtqFLjMzGvaAxMfMIUAy/1F6htvXI7vw9iV/5pdWMc4Q3L/wjKqKB9YxsOqij%0ANBgZkJaMdCsyRZQZmWdWqRotnCYUKNu7HIUDxzm60ru86y7heOHSboXNa04JEQEpo0yTxmP+tRAp%0AU4SwdG3ANi7KtxWZiW8JyKyQ6AHfb5ZGKGswqczTl8O6uJ6sRhbYhIguCcW9VEbnNTJltGdkvm7n%0AgdxaqG8a58BXNzD9Z+fwnZtfz+U3/Xs+E2zuZOaMFdVo0bFpnrosxznsKJ2fB7K57hxzgExY6xSf%0AeNVi6hWfJUaWu6rozOHeHfueoXvyvYIDslAXKdZqfSN2Tp3tdEafkfWjH2cwni+xR7seM3WsxYqz%0A3cKt05Q0KYDMniK1ONt0HoMIsEml52fZsMTJ6Sne9a6PUD02zTA/Nc9xYnZwlAevew1/vPNvWWAO%0AsDLczA7PGMJEEhh8jazY5jfFHXxVHuBJLvEnF4OoglA07DAjzKIkBLZgbOHIIYyt5otvYGJsaWFO%0ACXJGluIah433qgBXKxNCIITl0yM/z2PhFfy9/V2WcNz1k+nCoT5LyyUDDpBSHaKsxqQC4wF52ARk%0A5rKDLQODENFFWUOHam4ZERhN1T8EBEZjhKAla3yC32BGDtPdNEi6r8K2910KOAb22nWfp70x5JBY%0AzNyQxjonFRxATSJyoCzHT1EIZyo46bvwze/5vr4PkFWMJUrn18gCD6LSGDA2b4ruipNooXMnZ6MD%0AFoUrmPX73qf28eIzOMqlz8j60Y8zGM+JkSVt2HNfz0tP/MdBvnRzUbw3aYI1Bu2bVjlFavGW//1h%0AwK091vQuMhmQHTt+HIB43DOhEpBZYZlYuJTpxYs5UHOLbt0sJquRRalkeUP4Glmx/zXiOIhiPpmw%0ABaOY9sa6SoC0xTYiaGNNhPKgIHWCKS3ECWFPH1lIQkKELi1pVgYILIfCVe6a8P1kGSPzzrhZWq42%0A6qZNZTUym8ocLAdKjGyw6QdJ0sV0FYksMzLDgD9npZ1q8Ui4gq/yenbc+aK8Bnb+Td/ide+7ldoN%0AU6zZuDMH4LkhbOszywAAIABJREFUDARWI6ymQhdrRQ8je7P9BO+xb2egpKSs5UA2tyY2F8hEfk8i%0AA2FaVi36bbLfU5MirCX0D2DCNDDCWTeDY2TDwVi+70dP9M44O93RB7J+9OMMxnMCsi2fg1t/EpoT%0A+UtJbEhjg7WW249P89SsY1tZerETdzBpL+vLxAoIwVzjhQzIsp6r7L09jMxaTO476OtmNsprZFEq%0AWFdJ58nvI5uSCooamSgUbdP4cSQCRCm1aFWMNYpV2jnRG9WlWXLUiE3Q00cWkNC1ztApC6Nc75jx%0Ay1w+skRpEhPT9at1BmTLFr3IXZsOUdZiUlFYXeni2EOzmblujJrzOQYmpZZmLFKjUp0rEct2Uquv%0Af4rl57u6ZIVufo5zQ2qXosx8FrEiZ0UA57OFdezp2eZUNTJ3/fNrZGfhlKNvPJoS+gcfl1r0tyrv%0AeNeOkaVZ/a+JFinZr5QxClmifydaq055Pacr+kDWj36cwXhOQNatAxbiZrEfnza0xvIfk7NM+L6u%0ANHZfJ9uTCF2IS4C8aRhRuKBnoT2QxX7xs1JghUbNYWS55F1mTcUqr5GFiYTAzmNki8zFvO3ob2MJ%0A3ABNWaQ1Z8hGgoAopRaFSrAm4BXpd9wtCGPuDbYRiohfXP8XTOore/rIQhPz9MH1uVMHuIZqgUXP%0AZTuBRtuEWPYysoZXLaZphEQzIpflx6jb6XzzQQ9kFdtFzmE9VdlmQLvJybNbxjh+1+p5SsTaDVOE%0AJFSkA8cKne8JZELDmvYhLsPVMK2VRGnByDY89jukD/9E7zl4IJuvUpzDyOrDrOQQXzrwPl55UntB%0AR29qMQdqaxCWnA0K3cBIjVSZeEkhSr9T7c7SU17P6Yp+jawf/TiDkQHLs6qRZSq10pN4pio0xhIb%0Ay4BfYDJGluFPvT2LDBRD0VAPI5sLZKlf7Dsm63qWdKon8nlh9cMXk9gI64EsB0VEiZFJhBYYoTAU%0Ai+3y9KdZ3gC4D2wKJfVellp0uFfyZxQJGIXy7EZpTdemDCsvx+fintRidbrJ4eNLsAtLt01KhLB5%0Ab1kOaFKTmoSucoA64is7jTCrX4ZIm7Cich6bpRulGJbSedW2+zwiG88DssFwGjs7Q+v2q3m8VAcr%0AKxHBNUSHwjt70EXEY9BbtnR311gum9nCOUscoIcm6kktjtaXMt1d0LPN3PaALOYC2ZCvk2YPEIEu%0AmOZ4kiCspeb7Da1xjCzQZUamESUgkwhIIghjqvRaXJ3u6ANZP/pxBuM5MTLtRRymBGQlmXxsLYO+%0AKJ8BWVZv+pv73gUVyXuvfW+eFjwVI8tScl1TZmCpG2cPxLMr0GaYbugWvzTblzN6AqDWrUAKXbOb%0Addu/ANf8BWH3SdxsXQip0kH3JLxmfGrxgiAkreazerEyRZgA42tT0jhGIMiaoKN8PEpKSCBS2t0K%0ARggiGxOLyKcWC0aWsU6ChNQmeY1sFMe2jlVCltmFaB2gjEGaan5fKiUFaBnIAutUiPHjg1gLR3av%0A5csfuA6Ai37zOyxZ2WHrtfOl6JmrPTggU+2lpwQytMxnvgEENmAgKc5lILVMGdvzaWaMLBa9O5wL%0AZKl2cnlh/ARsn7oNibmicZLfue8bfPNs5xpimMPITB0j0hzItAmQSNRXfo0lQytZGvbd7/vRjx/Z%0AeE5Alnog04UqMWNknWaCmEmQWnMyXMC3v/JPHJhsccATvsnmSR55cjG3fnsvYTcbdVJmVH7XWWpR%0AKMYWeGd+YXKxhzWKmlrErrXnAdAMskXS5oxsKAmZsVU66TbCpIEymkrrwfwYFVtzjMyHsDpnZJeM%0ANDnxiv9WnJBMsCbsAbK7z78SlbErYfI5YTEhgdSowGIlVKy/T1I4Zw+/zGVfhTQcjSzfWOyuIVMt%0A/uOiK3kv7ySDS6EjYi+tD8qMrOXuY2gSWpvH8kbmmRvP4ZEPXMcv3XQzC27ZwbqX7GJgRW/9Kgub%0AKA7vdYKIaim1ONcaSqYunZh/bxUjpTECAxrMHHJf9WKPWPS2WMwDMutYU8bIho0DwJAEaSVjnRbC%0AZxAOV4cRxrJm8hjrDj2CsB20THtSixJB3BFE3UWM2FOLV05X9BlZP/pxBuO5MbIstVgsptYD2eZ7%0ADrLxwcNM6wE+seoG/mUXvO4r29mZwscAnaQkR8a5O97Km+6/n0++9AafWoTG4UuIRo5w79Dl+SJ3%0AcHgx9fXAJFhhCrGHlYBiyfQUu4DEsxwnKHAr6WhsmZE1rK8nKZ0iTcLemuVELSCyNYQtGNlAOsNk%0AUMoFlsJKDTrAeiWdSlP+8FOfYHqpc9BPMT01skCmWJwis0aXOkNoJUAYtOhlZFalvO1V62iFnonQ%0AQFqDEZIJ4fa/Zfm5HBsdIfWi+7A0t010DPqxCod3b2DXB5zLf5Y+fKW9i2s33sk3xCsIdmmEni+V%0AByei0F2nDK3QJfH3fyA11KMCBKSWmBKQdVOQaUyYJggREFjQxvYs5Bkj64oKWx57LQRdLrr4nnlA%0A1s7EN37/K5t1ApuwmONgFdLoHMi2/dhirrnbsGx2kounvs6DZ4MR2jml4NzvJYJYd5AoBuyZ5Uh9%0AIOtHP85gPKc+smwx7GFkbj+dZkLY1iwURcG/3klpebRIk5RaDPXje3MGIwX8BBGHv/MbjKx7gFsv%0A+zmu5DtIrfml2z9K8+IaVTIg8+IPKwnbMVdv280Dl72E2GQzvdr5SBepwZQk9IFOuejpaf5pXcC3%0Al1QZbFehXDurT3NgfC0GgZyjsLNCQzfkyNYRHnjZDSw7sp+hmWlmxVKs0NQ23oEN/gvg6mwfGfgD%0A0kqIkYKK9wPUKquRZYzMLdwzkcxBDFxNaECnNIKIFgMY4LbLXgrAL1snsqjSyVOId29+BRMfOp8J%0Azmfd729l9iI3TiWwCWezPZfCB1pDeuoUmzKaZbMnuXhmG0tGjtKIZ4BhatpSdsiUSW9qMdaWeGIX%0AUdwl8N6VcxuPM/l9lyozk6uJhl1LxdyG6K4HsklhWQKsb0xzx8mfYWJhhLBOg5gpH42SWL+99ibM%0AWqY9NTKBIDZtpEip2TPrtdgHsn704wzGc0stejZg5os9dOpqF4oCJOLU5APur3qowecHA1Kr0b6m%0AZKTgchFQsQKbDGOFJLUB1W6blccOMLVqlX9f19k84eaDCSPRfiaX9eAwHBzLj4umR31X2T7Jslk4%0AtqZDW9UYxTGyLC45Ztm5YJBjdhnLOdJzyVZoEAFGhRxeNcrhVRdz0UOPo4SiM7KX2srHUdoBRiIq%0A7AguYGTgCEYWqTWE9anFXrHHN8fW9hwrJMmFMFZIukGRktvKRVgLUzvGaW12Evp/4hxed9MnOHfh%0AXh4462raC5cgrOWPDn2Ii1feD8D57adZOjvJ5CmmR4NjZGPtJm/52uNcOP4B9CXunGtzcE+lqoeR%0AYRThzDTVbptIOGssMwfI8hoZbtBlZcaZMc9lZFHoUqpdmflMdVH+90pYhcAiy95eXtiSSHeSRmhk%0A1nDmp3B3TRslOn0g60c/fpTjOXkt6lPUyMqeiBbcn7JbYBJdANma4ysYW13DyibNWpHGk8DVA1V2%0Ad90iF3YEQeYYkXgGE7QJvMEuUgMK7c1qM/WiKNXIjBakZKpGSXisyZKBc9kcNInlOIoK2CJFt6ru%0A1IK72TAPyLAGKxSzw4XbxcmlCxk0KhcnJHNrQDZAC6hYt5BrJRHS5KCbAdmmwWWMt7tM1VyNLCSh%0AqYqFtxtGLGq3OFEd4DuP/zjpvgr/XlIg/vG2T/Hj13+I+vFz+I69CgBlLSOtNpG/83944lY2N69k%0AZvDUnoPSGJaYEZbbAaSJSKW7LzXfyBfZLrGooLTqYWTWBiAkUdylFmS/A72/S5lq0Q3/tFRmzsYa%0AhZS9gDccOUVmV2WMup0DGUYirc1Ti+41//DUw8h8DVV7INNthGgzYIdPed2nK/pij368IGOmdera%0AxfMd3f2z6EYZgJ4dIzsZp7w/uNBh1ank99op1qLm4fxnU7P7qeJ6zjoLf5nr6sv48b13sXvda/P3%0AKCkIhCWTymkbEGT7T7ORKClhkHCcpfzxBb/FroUjRR+ZELRORF4t54EsCDm5wLG5Ry96MSev3eBe%0Al5JYCQQVhE1414f/nj+97aMs6dQJbZc9nD3vurP7s2v1BpKsFhZGSKHymk7ZhBdgTLZcalF0/HHn%0ACloUBsHW6jIuOTqZvx5Q3FdrYde+9TQ3jfa40b/mtz6X94CtWHYMYyRChwh/nsJa4k5hHizyycun%0A/j1brAf4qfjHGFSuTpY1kFc9I8v9HNMoHxbqbzIWwUC7wYI4Uwz2AlQlTy1WXN3QhBz6j7czdPK8%0Anvd1RaZAzdw65jIyeoBMZMrYEiMTOZvzA0pNjBBtamdY7NEHsn684GLTgWkue/ddHJxu/eA3/5Ax%0A8bEtNO4vQObZAtnXTs7wnoFr2FtdiU0Tkm42ZsWrFnftBWDVzmLC8x91b+W94f8C3B943PgSAElY%0AyLFDIUCI3GsvJUBYS6oChAcy0Z0gpMWjXAnAd89eXrhpNEMef2Al2489gTUONNurzubE2o0kYYX6%0A4Ci6FmEhr1ElKkLYhGs2P8RPfevrBKSsZj/7KVJ9Y+OHGRiYQhinHHz3r/46m1edDRaSKESWwCuh%0AN311werHAah4ENBqPpAdZhV1VeXc4yfz1yW2ZxbYl2/5Wfb+1YV5E/PiD2zlsmsfzPvAumFIklQQ%0A6UCeKpXWorqFm7/KUrJzPufQM9LQ1xJrgWMumYq06jOvRZ0txJRHCXhG9pr7bue/bXGApb8HI0tE%0A5A0XoTVxNkHa29v1CBv9sd2Dlu0BMgnY3tqlcdOvs9SiFikyyFSt7nNpmy6IFsNnGFr6QNaPF1wc%0AnelgLJxszh+H8XzE8Q89zuzd+wCwXY2Ni7rQPLFHZxY+/gaY3D1vPwDtTNQhI55+Em79y/vRicnT%0ASd1DDiQbUZFmW2RnWSSmsVikAKOPOXspVZpQLByPavnqwklbY3J8MZvPu4KBGX9frKZm0gIwbI1t%0AZ7/Rnb9VTNcqjIZL+MnVv0UoB7E+7bhn9bkYX4+ziHyR7qqIwBgmF7gF38qERZxgkiLlefHFX+eK%0AK7/MUHctZ9ckzVqNdhgRxRXSMHSMzINEInqBzPhR1lWRpRbntxjswLGSs06cZHnjONbCpk1X9Q6z%0AfOu9LH//9pyB1c5tUFEle6wwYMuWVxPvfWleQ5LWojsj4NsFhNREUYuzrt7acw5Z75jvvWbI+xNm%0AivoXH014rb4jB6NIqx75PSZAIhhuzrK8kzXXZ6zI3fNqT0O0Z+6A0r3LfVP6PjKfFhSmU6QWfY2s%0AJ7XYbFDb/xSp8oxMlgRLnpF1bEw1+CSHL/l/OZPRB7J+vOAiNdncqdMzZiI92SY92XFqMturKpvH%0AyKb2wN774NCjp9xXx2/blRGNOnRbKY16i45vys3YzmxYjNAIjSYiQeP/wD0LSGXBZsLuLB/cELFt%0AgXtKnxQBVkhatUGqrS7Llj1NUEkBSeyBzFCjIZymLhEBcaAYjRYxEIwwEIznJrVX6zW5NN5IkZ9j%0AMxCMdGs8doWrKyE1Y0zlvWTlUARUIp/ilJKwK0miACWUE4LgGFlki7Rtk0LO7q53LpBJTrIYaTUi%0AneXKr2znDV/8Cm+/8ZM03reGn7/pAyy4ZQcrXnEAcX6HsQ3N/N5HQQEOaaRoNccJk9Hcwklai02q%0AhLddTlRfhRQpQ0Mn8wnMWWSN6KEHvMFgFG1SOh6TN0xrfiX91yLdmehesYdVzMHn/HdJavcwUykp%0AYm2JUQnbu2FNONY3WF+FsQaRHO9hZEp2e1OLVhO06hjRWysDODde418TIA/Rkfs5k9EXe/TjBRcZ%0AgKXPRnDxbEJbDj+5nUP37GWcgfIUy/lAZvxikHbm7gWATsa8ZOEE/+ijj3Hs6CQBw1j/LDobDfKn%0AVLkcRUhKJFLqeOsnmxXni7rF4LEn+MoVd7Fy8ArgcowHuTQIGVxRZ8O5mzk+cDZCJvm8rSCdJY2O%0AA0vZNrKRFwX3UfOpvoFwjFCEdIFL1Co+qZzBsREyr1XNBoLl2hJXfIpTpIwzS1sM0rEVqhQM2cgu%0AhF44Qkic7iUdXIgUFitdL1osKoyZmbzxt8kgUKgWU9n7nJ7agN2Pb8SYiC8+eSlfuOsnAfjzm97O%0AunU7OWfdDu6PXkLrUAUtBSsbMU+NVEAIqkGRhk5CAViUIbeoktaiEOy3i1mfziBkE2MCruC7vNV+%0AjKN2Gf8uX0dmw+VtHRFC0NEtjJ8irSxgVe6o0kpgoMSkrQmpyhaNMhkyWRozAtqIRBUruyh+9zIC%0AVTVd/uvju/nope73Ya0J+Pzs47wlPkRgCkYmK3GPajF7UNEyA7LiJGp6jf+sJBbBHMw87dEHsn68%0A4CL1f6yni5HZ1NKqzzC5Yw/jXJk3L8MpVIt6PpCZWCOjzPuwALIgcU/pnVYnU0JjfS/QbGWI3/KA%0AM4mmQsxJLEWCzzGbLAZndhG1H2WmtggHZG4hTYKQoWV+2rCpIcJ6nlpUaYypun3UwyHqI6MMeSC7%0AauGrmAq2cIJZYqExPs2ohSz6uJQi0pYkDJl5Y8rySz/LPq4AnAv+Mo7m5ycHJrBdke9DpKlPXRqa%0AyvIHfNRdh20yjVMGFozM14gI3MLq+7++u/eV3H3zrwDwBS7m13/xX7jyxz/Fxo1PuOPUhxgUmkbF%0ApdxWNhMHZEClBGQ6cPdzx+QDSOv694S1SAupTZEmRPr0m8RyA3fwGfsW/0m4CEtjdLq6yejMCTq1%0AJQzEFmEKIJN2bmoxpCqb1D1oA2hrsNoxMg2YVPBm+wnO5ikmeHFxT/3vTIBhrf0Mljfnx5jUTWx7%0AqoeRzRd7+N9dCVZEmBKQfdlu5rFDh9yDCzIzzzxj0U8t9uMFF6lnOfo0MTJrDBKBjn166BSMTOsU%0Aay16doY9dy2iu9/Jz9tPTnLwxi+w6w1vIp2ayoGsknawB1z6MU117jRuM3f2Sim16JwIScie/z1w%0Aq4KRNYcPo5XJ00PSqxfTIKI61vDHiWiHImdkqbLMjDiDWiMlcRSiPJBVVQ1FZuKb5jJ9I0XeiA0Q%0AaYEOAprXG8Jqg3GmAJii1/g2GJwgDjIgI3fIsEpysBoyLVydbbA0hytjZFlqMbEhD2+6Jq9/ffXm%0AX+HCm+7l/H+4l9/+7Q/zpiu25iAGYFPJYJLmQLa8XqQtI+k9LI1BOB0EiW7lqcUMyLRNECZECI2U%0ARert0mQLAJd7F/sykHV0i/W7/5Wfu3crI7EFG+RApozoEXtcXrsdJUx+fwGM1aAzRgY6tbyBL3Je%0A5+meeypyIEupiYmi588qZmwbm8YMNVJqjYiwvQTruFVpD56JSYtSg/kYHIAnlzzAsaElPD1yDntZ%0Ahe0DWT/6cXoj8cCSmOeHkd269VY+/dSnixe0RVj5fYFs6uhRHr3zi8SHjtCZjOjscaKNzo5J9MxB%0A4p07SPbvz2tk7cYGNk+8GB3vJE00OUR5kGiEhfQ7sikRCTEgsxqNpWdxSRI/v8w/VQferTwJAmpj%0Arg5mVEonlDkj27NslK5f5I0QxIHKgQxAeeaQCJ2nKo2QPb6O4ZxnhzEPZNlcsiyCoQlaKhP3pwjP%0AXLVSTJUsnMKSdL7JkDPu3bSWzmODbLr9pbzzxk/k6sO3fvB/sPD6Qyw+9wirV+9ldHC255hWSwaT%0AhKa/xiWNoi4WZEBWUGGwpiT2cI3p2qYOyKRGqoKxbNBHuc3+LOfjAC3UxTV0dQthE0ZbDQceRuW1%0AtUCLHkYWiQQpLGlQAjLXiZ7XyLS2HP3sMsTTK7BiPqNSVlOxcZ6WFtYPbgMGOoarH5lmXN+JFq05%0ANbKMkVkWDF/MfQsuQ3sByYnhfewbq7F57FLu5FVnHFn6QNaPF1xkcuX0eQKyO3bfwV177wLIBR4C%0AQZrExWs+MiALVYWnv/ltbNtLqDuzPPLoW+gcmsjrZsd2H6N92+e4akeLZryYON5F0rydxw8+ko+Y%0Az1KLM0OFYCJCEQlNjEaS4E5I9ACKzRuX3fm0/LqaVkKiqh8Fo1JCmebGuakqLWZCkgRBL5CdgpFJ%0AVE9KUxmNKM04G8f1c3UOva7nnga1GZqZ/ZEQiDQDMslECcjaJYf3uhmi/sEV/NONNzFz4zl86+Y3%0A8bs3/U2uPlyy8RBNBhmgyTlLtpGed2fPMbWViLRFs+JAPYqLdG82ckX6z9KSsbASIzOW1HhGplJU%0AiZFZ48AxY1qh7mVkCFdzcvstMbI5QBZajcS1SWTx4qf2OQmqVWAkVgtkU2J1CGWxh8keWjShTZhh%0AFG1DptoL3DQe/1YpWoyG/wyCnhpZ7gwjLEooGsuX8I17f4EtDw0jrUShcwZ3pmtkfSDrxwsuMgB7%0AvlKLqU2JvetGd6+rLwkkOvEL2SmATMmIhWYZttuhG4b81eqXcGB6K+10T143e/ThTZy95zDXb+rQ%0ATcfAOvZxcvYEAkEkoF51ADZdArKDXoo/mcbEmRAAcrUZQLDwas5ur8Z426KsRpaWLJWkTAhlQhtv%0AhSRFvlBpKUnDACXnA1lMShq6c1jGwh4AVcYQRgXTGaCJ0inHggKQdBqgKnVmAnfuWlVzoYJWggnv%0Ak/jz5pO8Rt+d94BNfnQt7c8u4dq3fo6lH3iC13/wo1xz/dfz/q8URYtBBmkzqsqOhi7aQYRKOznL%0AVaW6ZeSdN7KF3WLBmFJq0SCsoaMbtLpNkElu75V/ABTN11EpXdjVLSpoTAZkpRrZ3NRiYDVKWHSJ%0AkQVJjErxxSuF0YJQZq7/xWcee0BUpEQmYUaM8+jOj/D5mTUIYWHOc51F9DCy7H9G+snbC6tcHyku%0AF0e4cOoc6nYo//2omDMLLT9Q7CGEWA18AliKu5YPW2vfJ4RYAPwbsA7YC/yCtXZKCCGA9wGvA1rA%0Ar1lrT60t7kc//hMiyVSLz5PYI9EJsU89TX3W1SUkEu0tn8qzF21pIRQGTLfDU6vX8fk1L2Vh8ihf%0AnB3iu7/wct578A669el8CKUmQFYa0HHpJqzkrIrkYFyhYXpdLt61bJyvHYJNnQ4L08wqSPQAWXXp%0Aa3jd9DgHxr1M2i/eaVgGspRAJrQ8kM0kCUP+MEa41azMyDKpdyJ0vp8FdqyYgwYERlOJirqWAAaT%0ADjujYtHvtMaJKg2msqbimqY2FNMEEiWYCEMqpsXaTQfYal5E65DzQAQYfOsRrv+1z7DP/D5jciJn%0Ak9k9bDHAIE1EZb5K1BhFJS3qYkES8+723zLVqhAtcK+rUmYRW3gROqsui8VyrHmABTLNBR/u/Rkb%0A8oys5DnZNU0q1paArJeR6ZJLhrIaKQxpyVILk4KBp4KdrLAKawSB0D2+l+3a0dw+LCBlUTKFsgmP%0AzT7Cg+pc3lwSbpTje6kWszOq0OGadod9s5dx6OjDTIk2L7vmCTr6zOoInwlspsCN1toLgKuB3xdC%0AXAC8A/i6tfYc4Ov+e4DXAuf4f28Dbnnez7of/fghImNiz5f8PjUpsfFpRN/8LIWiOeXqP6eU32M5%0APNjFdrvsWb4agCemL+QbDclkKnn4nLMZeewe8EtGsHQ/G3/2M8jAUE384izSfExlebGrGT/5V6RQ%0AMoot9xRpqaiYiFj0WgklZUamNBWZ0MalxVJ1sqRckyAkSgRsGZX85lU1On41iUlJMmd2oeYxskql%0A11FlpNNkKio8CbvNhQRRi5nAC1EGumx47XZku8mxasKTO5ahbx/mz9/+L3z8pr+g8b41rLvpERbc%0AsoOhXz+GmFmEMpaEkG4JyFJCOmKAQRqI2nwgs0ZRTQogC9OUjclh1rMb5W24stSiERZhDbLEyMg+%0AWy0RyrBKlHqp/INOBlCBiDFdx947ukUFg5Yp1rqaVf4+LbGlPF1oNQsrLSYWLC32bVKEho4CawVG%0ASwKZuf4LXjsqaQ/vJPXpTIVmUTLDGx/5FEsndtD9iRV0xgepD67qvR9CsGbyKAu9J2Z2rUbaHDhG%0AvVd/LRnkyr3f5eWHNlERbcz/31KL1tojGaOy1taB7cBK4I3Arf5ttwJv8v9/I/AJ6+JBYEwIsfx5%0AP/N+9OM5xlxGtnfzBB/4L/fQbT+3qbaJSVxq8b6/w/q6ihSSxpSzQdL1U3gtYjkx2MB2u3R8X1VX%0A+/SatqyYaTtfQ894RKWNClNUpAl1gLCSA5UDNIVvjC79KddMldmhgMGlm8h9EKUby5Kfh1Qsai9D%0AJaUFEfIn/RYDvHvhO9mn1uepxdDUitSiEFghkCJg24ji8fGA2cid61E53dsQPadGFkW9QLawOc2J%0AgfF88GXcXIgQUK9kKcEAERgObB3n3scu477/+hIO3Xwxf37T2/nAB97E//yfb+V11386TyGaHVeh%0AjCYlICmNXa57ef6AaCCr811djJE9QBalCUJHhEE3F18UQj2fWizVyJRvRLZagIRB2cj3lTScOfN5%0AzTqX24dYE09hZh3QdT2QZYwMoQlIHVAisNbm6cXQply7dA9fefXP5vu2JgENsQShQRtFoJzrf4gm%0AEorrkis5mXhVZ+I+p2/qgCGfNVBScXj5y3ruhwUG4y5nHXOAW6RVC3V95Oe0TVUaJIFkrOla16x8%0AfrIdzzSeFf8TQqwDLgO+Ayy11maW1UdxqUdwIHegtNlB/9oce+sijIH6/JT1M44fZtsf9ejfm/nR%0AarvFp9m21OvwnS/vBeDgziZL1p3arfz7RaJTBDHm0duwycWA8ua2HjBnm9RnDaJ1gnbTLRwGA1LQ%0AbXToRB7IusOooSchfjGdMERLgciSOL4JSCiL0m5SVCzjvEBPmZHpKrvWDXBp+7MEdz7Bw6vdQltW%0AsBkZsKS1goVt0fuHGblU5ASLOakWccCuzVOLGzpLadSKRueMkcUep7pKQAIzspWzMFPqIwPPyAbm%0AAFljBi0DjtgVrOIgzboTWzQrXVf7Mku4/am38NE73gnAyhu3sWHDFq7f+HkAGo1xjpTk+1ZbpDHz%0AGFmdEQCKUZBVAAAgAElEQVQGZB1Rnc/IRGx7gCxIE9AVwkoJyPwtFIDUJhd7BEbSnTjGok4LqwVC%0AUUY90ngRG+/6OO2R3dx49X9nyWMXkzx5kukoZDY5Sc0aWhmQSc04kwylTYQVWAzGSKQ0eUqy3NLw%0A8Ve+lktGP01iBDIxHApX8POLn+BhVuWWWAvsILNe5FRrO0CL19RYtXs/b/zqbZxzooMdrfXcD5s3%0Ab3jbLX+ttsTIaqYDEr5x/uf52U0xq09YpqwzQT6Ta88zBjIhxBDwWeBPrLWzoqyAstYKIZ4VBAsh%0A3oZLPbJ69Zpns2k/+vFDRZoBTGbt42Xec8dh/KCQJ58Ea0htitDCjVmx2XgTmafyViavJ/nqWwh2%0Afolk+noYWI3FEtqAdtLmgfPck7uYbTKw+uNUj0hadpJGJQIRMKpgLByiSRWhLNK4p15NIcOXgLEW%0AKQQ1W0ErgQpiRmd3AeswUmJKqcUjG/+NkYMLEFzcc02JV8M1zSAox8w6WWpRghJFatEKiZIhiX88%0A7yiZ2/hm4GXnyO8Do4nmpBYX1d0T/z7WsSw9RtwcYNOmq9iybS3T/3gO08At/Bg3vOpjrFufcsdr%0AX8R68VS+/TjVHn/BumqjjCUl7KmRNXAgPUCzcG0vheqYnhpZmCaQVgmjDiJPLfrPHkEokjzdptIQ%0AGb6GFe2HOJp5GgalYyh3frXZs1j3lVuoHH0H9ekm23b9M3p8mKOsYMg7lliZcj13smJ3E5W+DIvN%0AlYuBd2kpM/ClJ49x20xEbUbwoiHL4WQZ315SZTdrC29HBLFPUYYekOLhEWygOHfvdtTA2nn3I5vR%0Alknz64MjDHRaaEk+cLVi3QNBJxJ0Q5AW1IyglZ7ZGtkzOpoQIsSB2G3W2s/5l48JIZZba4/41OFx%0A//ohYHVp81X+tZ6w1n4Y+DDAlVdeaYefh/E1z8c+flTjhXxvpo8dZXTJUrKHL+kfq1VoGR6G0Hv6%0AVSv22d2nL7wT0i5plGClQZoCyKRQWRsyAOG2fwHAtqYdkAkIjOLv1mzg0OBO1jc0nzh8EX8UrWFv%0A6moSjWrEibERvvZjQ7xans/7eSt/Gr2HwVYHIYWbB1UCMk2KJKSmKxgpsNXCVd1ADyNrjRzAjM0i%0A4it7Lqnj04B1PQoKphgv5nkpkS9gWkjMwDBfGN7OjFoKVIiVyIEs22Z+atEQBL1pvdFWA6E1D2y+%0AljCWPHL/tXz2LlepGLlpH5V1DbQICFsNVs00iWWFUTudbx8kw8UwTWCoNY3UrkaWuX0AzHoHkAF6%0AgVRrhVKasBlTLYs90pjpbsSAF20Ia3KSJRG8bN1uvutBQRmFNCkKi/VAZkpAlnQLY+TEdKnKAaxu%0AI3OGF2FE6hlZSkBKFGs27PoiJxafmwNZBkyUHg6wCS+9Yy0vf/IQemyEz131BnbJfVwQTrMYd5/u%0ApUXH95mFvr0jrl0K4mvZTuY0P5cYmQfAu1/+kyw4/lnicF8u9ojyadyKrv/wx/45YP2H3nVG15xn%0AoloUwD8C2621f1f60e3ArwJ/679+sfT6Hwgh/hV4MTBTSkH2ox9nNI7ufIrb/urPePVv/h6XXud6%0AlTJnj+yr9F525hmoGD963272TDS5+qyFXD05yeKKJg1SjDU8tiGhO3wPq/ZchxQSrEUQ9+6g1JQc%0AmZDPrHwJL396mGTcLQhj6QjKT4Luhoo7XnIeRxZHVBpr6IgBkqEx1u/Yx9GzFCkp0sD/x957h0l2%0Alee+v7XWDpW6Ok1PntHMaIJGM5IG5QAIRBAgTDQIcw4YjOHaBhwIsi0f3+ME1zY++IJtwBgwlk0w%0AJhkJTBIgggDFkUbSaLIm9nT3dKjuijusdf5Ya++qmhGGey2QrdPf8+hpTcW9d1Wtd73f937vZ4xG%0AOXskX/hU05BUgQnIi+5K6z7VYqpSkDFh0j+cMpYSbSR1bdNwMyzpPkeCyABKCNKiTTk+7E8AQ7Sl%0AzI2TdD63rD+16Kdpf3+VgSMHz8KcHODLH3gtX+a1ALzlrb/DHesvYd+5dqaZJKb5cBldt59ZhW7e%0AamDiEtpzA7ABwjhC07Q9XXgcZCPluA0yZUF2GVlvaG2BLGy0Kcj+1GIUBWSt5oIU1aNiGAiaKCf+%0AKNeneNJ972V+DLQTVRjfcJQ1/H36al490c06JToCzznP5w3VyvaRGcvIANLUp9ieyVOLYGtkp4cx%0AEYVYUeooFiJFon1qpojyZvGJeffYN7htagurzZh7DVc3VUPdYZvC9PkyQncTlGlN2sPDHPZKFJqW%0AkQlt8DKDZuVT67pmsW3NFWcc508zfhJGdhXwKmCXEGKnu+1GLIB9SgjxOuAw8HJ335ew0vv9WPn9%0Aax/TI16Mxfj/EKeO2nEqJ/fvgQzI8j4yt4j8BKnF78wssKfZ5oeHZtg3scCRmSab5+uMDQtiHSOE%0AYGZQcIqjrD4ESeUkqhAD/bUY08NOPOMxOn+ccyaOM6XWAGV8oxCuXyyVksiNJondgqODgIerw9xa%0A7vA8keK17yHp7EGWf8E6PACBcYws7A5sBBiRe8EBk0aBSjCyH8gAIgIa2jKZ6Z4RK4kUXSCTMrfH%0ASp3yMeoxt83Aa0E3MGJpfnuQGqRI2LnzUgtiR87mppt+CYBNb/8Brx/7ACd3XsrqVTXu29wPOK1C%0AmYGV1hmjl4EJ7RHPLgfg3PFDpBI8rYkI2Ms5rK+f4vDAIAsutVjm9Dl09hqHjYiwGOXHiU4R7S5w%0ACZOgemTl+4sr8xpZpXGKUmuSlilgnGhHe4aIkD1yO2kP8MYmQrjm4kxAoYyHlilzqWHUNV+nqY/U%0AGi10Plzz0YAs6y9Uws+/XzNuQrMnYiLVoD0cErmNmtfzGkp1wet0oaHJb3GsX5IzwUEWGGxqpMiG%0AbfocHbNmygCiXOFnGT8WyIwx3+XMc8ziGY/yeAO88T94XIuxGI9JJM5oV/X0R2VqxcyiSrkFOE26%0AP+qD99zJg9/6Oj/3lt8F4GX3HWB0PuXpMzGdRNNJNJ6JMXFqkzJuQZrRdkE9efFfs3RIoE/2A1kU%0AdI/DNx5BZJWNpdiJBvAwosOnnjaOLPwyrYp9/Ixzs4jDAt9as51l4S46IuXo0gDZGeyTHxfSIqlj%0AfqZg/148ei1He8alpEiQMansn+kF0CGgYexCNIUFIWG0m0PVZWRGShYKpZx9RT3zRbJJ0nO6u4Ab%0AA+kDZ/GV/S/iAx/4H/ntL3zh5zh42Rjq0hrrZg8QjC9ntraM+fYoPZlBOsMFylU73yvsAzLFuqlT%0APOeBH7B22hoPe6lhlhFmxBKeVL+XYwMVUje/rHgaI8siaCWogsFPYgrGQ5PSMyUGYVKU7i6Zkq6z%0Ah3KN5yvbNY4njpp4xtboZJC3SYBNLXbExcDhHMgqyQBtL2AyMQyKFgpIUzvs1KAxOquRPdpmK7ZO%0ALaKbxq27uqZnQJMQbxmh82DWjN0Lhm5WHApB/2ub05d9k+aOMFfwfbZ/+dUwYl9TKo8jYz2gX+wX%0Ajvy0Y9H9fjGe0JE+CpDFp/WRZYwsjbtNoUcevJ+9P/wexhj2zlphwZMfarFuPOb7Y5oo0SgTY+IO%0Anq7m499nXfpGBwuooExiuhJsgHap+wP3jMeOg1MAjDXcgmgUkhZr0rVsO3ySv11nUzRz0qb6kiDg%0ANfIrvNy/jZetfR8/2HAOXhKz44unkG6RKaeFfKhk6t5uaXEtuucaWIfydp9nXxZ7OSevJ9WFfd8h%0AM0eifCRdNeKRkWV8eftlrJmx5fHKygPMzxc5MrIiV9VFSuTu88nhkA9+dAfwfH7rN3+fjZutYe/k%0AxA7mztrBCYaI4wI4GXvTlHsPi3alRMfJ6XsZGcaDNGLddC2/SaWaGWGF1KvqEwjTFTMsObmNzvIf%0Adh/rMEY528ZCHFEQCm1SdNRVgwpSpDEMzJ3DrRs+yeVtQbFpGWsGZArYVJuwDpIZkEEfkM3H04xK%0Ae24ZkI1Eo8h4s30fmRlLdxmZNrafLNuwXP/tXkmgQeDbec55TdRtOMxaEjGJURCZjJHFJPSzaedx%0A5Z5ja6FSaVvidedmTD7hDpWGlLRAOEamhOJYNwuNOG2Ezk87FoFsMZ6wcSpKcr9D5Rp9p4/X85Ri%0AxswyIIujHrl0xy6UOk345J5PAi8kjA0q1rTjlNJ8gmcSkladi6eu4bvlaeA+anoMIxKMShDKEIvT%0A01jdBS1MPApJC4RH4NKaZ09IfvUz32b82jfx7eGp/LE1YalJ4gcUZYQnUmZcjSrxfBQa6X7OpTQg%0AcwhqDNmF1hM+sd9dXFIUqJj0Udab/1f8Nn6xv7Y3yBx1uTQXs6RS0gwKGCFpBFYu71fn+dTFLyBR%0AyoLXzjL7DyyjebTrvPHGV36azZd9krPXHqdQtQA4ObGDQhzRYICDBy+k4mqEkepfnhZklbYzNw57%0AZpfNNqZpRQV622JVT71zcyPN+72UMazd9Xq++d01rP75T7trESMBGRtWzCYMxgaprAo06a0hmhSp%0AodBeymxhBtP2qNRXuvfLBoyByHyMFUQOeHuBbLp9nBNz93IJPc4ZQjCoI1qBQDhkzRhZKiwj622M%0A3jwew1APmxbKKkSlZJWcY6urzSpTICFFC0nbvZdvEiLHxDsyAGJaqFzsoVFIEgqps+XKzsckuQPM%0AqofezIqyBy/+G1D7UQc/zkLpZ9wF3ROLXouL8YSM6SjhwtsfZG/N7lw932fy8Dyf/OM7qM+7GsRp%0ANbIk6jKyuOPUWHFMJ7H/76cG2X6IHSe/x9bxFGVilIkoJSU6E9cBMKVH0Z5rilaGxDQwwJ+f9Zoz%0AjjFsV/j8k1/AeHWE0C28GyZdCrF1yk7bdZG6xuh/3fhst0D6tIPuIqtkYgUmQEn7eS3j8CY7L8uT%0AAUlvDQuFkfEZU5Tz8z+tdjZkZkmVzlNXWoh8LEzmz9gyIY1dVdr3lvPRKV98/7Nz9/mR9+/hqa/4%0AEFvP2clQNNZ/LZKYVCpaaQXjUl+JUn1efx1RyJliLyO7e99DJGm/EtLryZ5dHK+i7FKChdQgjUfa%0A6k4LyEQOIoI1003WdgqUEkPBuzxX+tmHpblqMZYdMIodhS8CPa74mEyoCpAzMt1rvmtSpgYcI+tx%0AfSkEdT70zArNOVvfSlMfYQxamJyR/cgQHidWXMrRtWt4VrCPy5XNBCgUqYhpeKX8ivk6ppMN8hy2%0AG4O00PXRNMZeKy/zCnWbF627g4HK0QhDnkAs3Qznvxz5M2Zgp8ciI1uMJ2ScihMiY6g5QJLKo7Xg%0A1IAOsPLUohTINGYiSvjYiWn+28pRYsfI0iSh4xZJP4Gk+RUuBJr+U/FIUGiOjm4i6dhaUluX0Mpa%0AU0nPEJkGsfD45sjl3HD4o31Vh5liSOIF1EoVwoZdRAI33kMrj2Zw5s9zsjRGOwzpENDyu64VSmmk%0ASxeVevwPpW/7lzwRkHo9DiNI5tQ83thB4Jx/91p6JmFAziPLHWQ7s2iSJE7s0ZE+nZ1lvv3Idcy9%0Ad1P+vOoNh7ncPMxdG9blrhuqs4D0DH5U7ZPBZP1bjbDIstgNxlQepSSl4XfPZ9L5LvTWyJJWAYr9%0AIgjPUc2KWcA3Hn4OZPb+3vpP1lMmY5A65o37OrSUIJEBzbSQPy6IZxluVNyxddBUOa/wNeAXclcP%0ABBB3XztjZEkPI1MbltI+PsF0udAVCgpBAY/Ilzx06xUMjjUAgdTaMjIj+wdsnhYCj2Orr2JilRsT%0Ag0IYgTKKmBiEYN6BaYHjJG6jIor2b7EYIUyWBlX4QMf4IKDQMniJoawC5rLUYtYv6TaBnvvOrfzC%0AZ0hmf0qT1/+dWASyxXhCRsuleuKOXSC1TkmdoCJOMvm9/WGX7riFp33nI3z0uo/xD3vmed7YYM7I%0AJj/0IaLzI5CWkeWRtgnd1vvY8nUkiXWW8IxP2sPI9jceYn05wDfduVlZZKmzZWc9zFhtBBpXEWhX%0Au1AqH/DYG+XGPHOHE26b3ET70gChNUZKPC9BOWVbAZGTAum1UcJHCJHXzcCJPVSMCX68LVc5beKr%0AmAQP351bKiTzR4u0a2Vaj4ww/1drmWMT1RsO4623j/G3tBjYM4O/pWuD5QeOIcf9qrbQ1TI/dfE1%0AXB1U2Fw7Saw8RloxjZ4MWiY+yRhZGhUBLx9RgtYgJV5ir8UA82AkQWyvZRfI7CRl6XVdKkQMo/V5%0AVizY78cPhQdhd1Fee+LjPOO+X7dvI1OMUbmKMOihgDrpBTLHyHqEFKIIdb/CXetX0KRKSB0jBCE+%0AiRK00jLBdAiDlunpR0ktnh5TgwFnxd338FBIBB6KRMQWYB2QhSyQOEaWqVYrQRuijD26qePGgvCK%0A4zG/fmyOe15xFnc2nIIxy0m771SWDSicfTZRs7vB+lnFIpAtxhMymlmvWLtlm4XjmCRxTCztF3sU%0A7/4yALO1KRhcxkP338vJ/Vbgceqj/0D7XZdaIOtRNcpkNm9ODWXC//2IZvTUS1BlP08tVsKIODxA%0ATQes2r+fWhTSYzRB5Ix1CTXh+m/A7FU5c+gQkVTPXBBWThyl1dI8PDxCKwipthvUSgMs809BZBWT%0ABaHIJCbSb+O7xSrtSSNqFEpFJD/BElBOW3gqJsYnxNpG6UdCvvXebjN1BmAZ88oiLvTvzrNBmPJ0%0AIHOMTEvJ+MhSNixMgRBUI81ETxZwUq8CBX4SgQfTDz4fIY6C640aOTVJqz2PP/Y0e1zUMDLGc4dR%0ATLP0mWD/JzbQWlvj/KeecscEA42uOCeRHl7ZTTAwIHWlj1Fr4xG4el7BzXAzqehLLWYWWWnWL1b/%0APtMr5mj4RVIlOVxexuZGHRCExmd4wQpwpDOhFro3tdjPyL4+H9Oo/yMAke9DT43XN4plepBRM0Bb%0AGPAE1YE6p7CpxVTZ42oFq1CMIymQiz3cd6L3u1HuGAKl8hpZzsjcd0o5dq5OM6H+WcUikC3GEzJa%0AmTKx3STAAZn7oeemwZnoo93AB462rTBj9/27aNfdlGRjaEQp+I6RiQEwC0g9ywcmnsJ2c5glU9Nc%0AVBsk1BvwSxLj7IhKQUzVi5lMz+LapZ/ji9NnU137CIXJQdrtKpGXze8KEc5I13e74fqyPazcUAKe%0A3ndeWQorARLlUW03qZUGWLFwiswfN+gBLOW18ZzsXEvwTYdYhGgkvh8Rc2Yf2elR0i08kzC/c4Ta%0A7auY++x6AK644Wb2rLdKu9MBLIuk0N9km83jUlG/7UOYdBnrqepQXn+rxv1AOCXGECbF1A0P3nI9%0ABXE58BmMYzwCjdeYx3NqlwEW0B54WVotI25CEC341I8MIIQFMjssoIdZIYlD9xkZWCh3m5qFEaQ9%0AAzAzIEs7knIjIfMdiU9LLarW/bT81fng0Uj4zs1D4hmPCx6ZZMX8enT5AfcKBl/7GK3yWlUWDQ3z%0AaY0A+12Ie+pUIR7Piy8EYlIRgRBctGM3X2EjvkmYK1mWrFQ2KUH0iT2A3MQ5+wSUsB6fQLcx3NVd%0AMwB7vIBsUeyxGE/IyFKLaatF2RsijZNuavG0CdFeZBfheQcEJ9sJscpGVgjmXdHbT0BIxyTSSWZb%0ABSbbZX7pU//CaDMmjisMqRNEJavGS42gyB+Q6OcysLpJeFaLwXWPcP4FXwMgcot1m5AksCzOc0Am%0Ai608LSV6xs34KmJ6aIxWwYoFqi3bE3X/plX847nWCS7scdIQfgfPMTItuxZHKQohrI1TFt5p6c/A%0AdDAG2jsr7P3CDqbfdi4zn11P+VUnGXn/HlZcexB/S+tHghhA3EMqPRMjswW9h5GtSIfy1CLAzMAg%0AHScgGYyzhmF73HNy0CoWNei0gJe0QKhcsCEdM/NcirbY1hRrZ+e2h4WckVn+EUTd8xcxmLR7HNb3%0A0J2Hgdnqhu5jjSDFy3uyvGLC6NYF/HNiZI8yPvM3zFWLImXFXJIf72S4FHPeCozn88l1BTw0ItiY%0Aj8tJBBR08QxGlvlm5vZhnt9nQRaa7Lx8XjLvmqNdw7y36Vn84xXvstenuNxd36VdIDPZDDx7Da/Y%0AaJWvdn/kgMtd36xGpoRCCkmvB+/PMhYZ2WI8IWO2aRf1YqvDdavfwP7Zu0gSt4jn8nsLEL5La5WG%0A7D66UzpmrXtSiAtFTrUtWPipIdc1dh5k0CSkoaTYbluwSEKuXf4WJu3aQJxKfLEOXbXHElRcKtKZ%0A5rZU1owa4gfWX9F3i4gMumxpUNSYYxiAXRsuZvfaC3jZLX8PQNWxyFu3XsitwEsemCBVXVGH8jt4%0AwoJeIsEnAsp5n1GMT2A6RCKkQp05hvO+r5JuM3t0hLvfs8O+1w2HKYk65lq72LdMT87PRSWapx5U%0A83+nA10g8kySWyvIHhHFdfFFtCa+nP9bK8VcyS6+YasOlClTJzIhbVG09TEtAIkXNwEvt1ESQiMQ%0AKHdD6ehqZBrmvWI5I8PWDP2kp0/sDEZmckvD2AgU3ZqlQJAYldc+JwPJ0gsWOOYNIXdLKvWIesUj%0Acu9rsrllpEgj8ue9ePAWaqXtMA+Hih5bXH0uMyM+vHyIYlokiorEUff9c8hy59nxQwbCIWbczV0g%0Ag6rRDDfm8Y+XYTMEqy/C68RQO5WP27HTX93vwtXGzlu3jAeOzjNcDqkR4wmRq2GzfsJeIHu82Jg9%0AnsVYjCdgtFK7IBUjhRCC9twh1MGvE4h+RmaMQbv0VyTs4lpevY9soOWJa17Chtpq6yunIUu0ZP0/%0AiZGUIpBSUTzNdPWT5Vfwg1FFMmAZmqr2339fwbpQRIQINw05Y2T4HSLHlgaY73te4vnMDtru04yR%0AZbGnlNBR3d416XUZWSpNngrL0kcxPgValqHs9HjFPR/nyk/fzdxbNnHobZdTf89aLnvjrbzife+m%0A+JxZCs/umvU2ORPIhqPZvn9n/UoFWn1TkWXan9L0o/5+u1kHZPOzD7nnt6liG55DOhhtR9x4SRMh%0AVF4j85I2Ukpidxkrzvfw9BoZ8kxHWxELlN+V8WsDQqRoYxmZZ7rgK40kNV4u9jiCHUrZ8hRGw9i0%0A3UwsMRMAjEaOpglt/SxlNiXBMDx8AoA3PTiVt4JkDdY3/tofAXD4kR08cO913WPLrKAcI2uWKoSq%0AS397eZEn4fq7vsGmKfs+nhAM+fYCtdzl0GmSO3sc7jyJh8duRA2vs+ea6zpE7uyRCYsysYeSCk8+%0AfrxokZEtxhMqWkmL5332eVyw4e3ASoLYLRjax2vOMqwEidYUVItt1c8yPn4fJ98ds+z3fFrS7njb%0AukAxtQvPn276BCVdwE9f497BLjACQyoNNTyGUqdSjLuL8zFW8/nwJUyelfAbs06+39NkrFTUla+7%0AJl8tYoRbYIWniQmRJj3D5BZgdtCme6rt/vseGkoZ7RlpIvwI4cAkFSYXW2T1j9h4pPcVaB4ZYfI9%0AO9jLUwAYvOERrlj3Te4QV7J9dCdDo4fzYxXaYKTIJ0f3xnA8zVG6LhpZenSYGZK4nNfxZNovZDG6%0AXz05U7asruiAukCbgA6TLKdAC60F7cI+lh5RTKwM8eenWTY7TSmdoB2MEfl2ga06dV3Wr5VrT9Qa%0AzogY1jztJFPZ4o7zKsyBrLenDFio45fscTdMme9cPkK0d5CVzRYP3bmNo5UO3xm4ADwwbpEXpCRK%0A5J6IcwOSC9buQoqUix8+h29mjCfNGJyEyKADD5EG6K3XMvHwHb0Xzl7fZtiX1uttL1CuZuqnmm1m%0AjnMrZ7Ovab+zLWNdwPwwQGStFXjMrngJUtlNRC7oEJYFQ6/YI5v2IB9XRrYIZIvxhIrJ5iSnWqc4%0AvmcGVq4kcEVpoT2MjFECok6Ll2/9Vy5ecjvHHxkGH9KKoSMtoBy6cy3na+uq8TvHX8eV9Qu4erlb%0AAbOJwBgwhroQKFe4N53u4vxdrgZg57Akbi7YQYw9gxbL5VlSlQGZEwQUp4mWNPExCGVNb33ifjsm%0AFxmQVdrNXIIPsHtIcvm8BbI0VZhKm5NLnAOIsKpBY+Dwzk3cay5l+sga5t5raz+bb/g+v7Huz2g0%0ABknEOSzdciv3iidROtnKa2taKII0IZIeTcqnHxZLzFTfv1vtISjCK/gnvP1bYJu9fb7VzzJrW4b7%0Az88xspHQelEGHZ/lzSH2jzhXDy2YLzxCGI2CWIVJmkwDs2oAT0g6nv3c5+b3shBvZjJRgI90YpkN%0A8mYePO3YRQzKi3FYjwYaC8O0tZ3lNeQ2Kg2/hkxT5Klp/DWueVt7RIGEQAOC2yaexK27B5m52KVZ%0AHYMXaBLZnQgQewIhoCrnKRSK6EAgdIJywL6kFtNcuIzV2jA3cj/ilf/MJ19zPUExxhDiJ/a7seWk%0Aj+y5hL0jWTIgM0Zwq74NRp7GVJSlhw0VYHT1GEOnpiABg0R4MpfUd5WJ9KQW++X3nvDyxz8esQhk%0Ai/GEiZsP3EzRpVfaQoAx+Jl7h/Ewap7LBv4c+EWGQ5siM7q7oLYdkGU2SABX1i8AYG0jQYULBANN%0AOjVrGLv26pNoTyMOWZsi2fNzuoMrCE2Lplfk4NqTnH3asVarp3oYmT3mA5e8AxkuMLrXQ3gWyAKi%0ARwWyhWVDSJ0SpAmFNKXlgOzAUIm40UYCcVxABR1iX9IwcPzBUeLAo3l0hE+/5818mjcDcOlv3sr+%0ALatZtXk/W9hFrbaUiTu30bh9K89ato+tYj8nekQhJZMS4T0qIxt1CsAsIsdiBlhAzHev6/fHv9TX%0Ahp0EEb/ww69SjiWfveTiHMjO2XYAgLhWYTQqwohlZ0YLWvhIHQNdJqCRCKkoO3ahZh7hK5PjGP0C%0AAL4rZrh3yf2Mie+w4thKxivdFKNI6PGXstizMDOWM7KxyOfDV/wDInkILxGkWiIxvP3o3/Gl+W2w%0AjHyYZiIVo3HCrHMdzqYrI1JmljXRs67x3a39G9QUq377WRy7/d946T//E+Nr7ebjKfeeQpsKKlVI%0AJRBCEPgeYDCiC1hKlpA9jEwiaBUU3+7sYn7wyVA/bP0VHTPcVrGf3epSkQ5WVb9+yyg8aAFPStGd%0Ade6e2bsAACAASURBVJcBGYJULWG4sCRPgWcgJ4V8XFOLizWyxXhc4qHph/jg/R/8iR6bapMLNH5U%0AtJIWN373Rt55xzsBaCs74dd3jgPS+ATePawMbseIlCATRPjOEDWAlgPB2A+5dNU4YDgW2BrH5oWE%0As6/7bba+4t78PcOhiMJADMrNlsrGwSCYYimXczsAD2c0JDvWxhDLlu8nceDTIcSb2oYMbTqzvVIh%0AvZQYH58od7GQPTWmmfISSnELARTSblpuJgyJlX18bW4phw6t5+CJ5VzSOIv7b3wSu9/2tD7LqM3v%0A+y4vu/QW/C2tbv1MW2uo+vwAlx89ipd28pQkQMEJFVqPUiMb8k+vkdnrr0iIm133/fg0Wb2WTQbb%0ATSpxzFAyn7PVim+viUhT5mbus9edDgthwtRwjNQJQvQvoFIonvpQi1+97SbWHdsPIszrP7UUdo/9%0AgMY1mmVvOMbOq3uOIQEpet1PQJAwkwjmUsGyjqJeSIm8tp3Q7dj+GyY+wRvHrPhGVCXaKzBRGmFj%0AJ0K4wZMZgxGktMoppVFb41yo2NtPbnoBolhChh4jcwfzGlkLlQuMlPPK9HwfMHg9De5KlPpmbQoE%0AxzaO8MdmNY3SKsD1hbnPY2ulyF1XnMsLttntxNJ1Z/ewOIFSMred6jIyQaf8FD7y/FvwBrqbEnvf%0A4yv2WGRki/G4xFcf+SoffuDDvP681/9Yye4bP3YP1aLHn//8Bflt7/j6/+T8VTt42skhwk2bqU98%0AlpE05VTL6rY6ShJEHZRb5ITxaSRF/nHqfRQGA4JiitcaISnax2sfIs8CWbAm4bzZo/xQLmfcn2J1%0AtIyNCwnS65eny0xBoOyCLpVdchpU0EKx1hymamqcZHnf86aOXsDac25Dteyi2aFAet8r+UHlHi6/%0A/DM0VhRQKj2DkdnF2LE4UWAEO6+2kMZAkVEzRdOrEss2N+18E7vvu5T7b7oqf9/qDYfZvO4BDoqN%0A+FtajJopfoN3UT9sG5u7QOaGgsYxUSFBIfL+L4DAGdKm4szlYziY6ft37GVAlpJGJXQSIL0InfTv%0AobWIcl5VTrs1vlLmGagNqm5FMwVaTFcS5gbX8MlnXsr6I6cNoJcKpcE/1kEAQoT5dVvSkqhKav85%0AAO3SifxpqVaInvPUBsamTvLh6RADvLRpoGIZZkGn+bBLLQWrwwkW8FGDASef+w5+KDs8M/wWQlsg%0AE+79d1Y3cWhgKaOuvSATd0hXxwykRyFq56rFthEEWcuWS5cq3yeJTD5+CECpfkamMTnw+YH1oFnC%0ALMiux+XqQgDbzucX/+JvGF29lvSz3wVsfU0qgXTnlzGyTLUYSI+lb9pBMtEV6GTy+8crFoFsMX5m%0AsXPnTj7/+c9z44035v6FiU7wVTdtde/XjjA30eTKl63nf33lYSI8jsw0qYT9X9Vfvu3T7K/s5vjH%0A9zJ0/UtZHv0F7w98rl+1AoCOFARxtxlYGo96Z5j5dAWq2MYvJsQHdyA2fAOARrmSuxbIpTCTFpkL%0AB/I96tmtmJt5EQfYxNPFrRjTQvoaowX4lpEZZxNec3O/BpllkDlqdIsXaeJTn14H3IYJLPBFhMzI%0ACeKoRBQVaC9V3F16Ug5kGSMzpyVQRrxTlCvTFEyEMRDs1Jwww3zx3qv454+9DoDX/8qfs337D/lD%0A9U78LS0C08AXFiheyU2czQHua1uBRwZWRivAUGrP06hWKRiR18ggm7A88qif8YDfP7YmAzKPFJME%0A6LiIUBEmEYw+eB0iKBJhiLWyM7iMIHSuFhhDUXSBrOSEHyEdVjZKPGPfK/CHdtOR/Ww99RQSaOPb%0ApK3wc5Xgk1sTpOXud8krdkFTC4+6CrBcTKKBi+6+h/ddZRfysxYizPLQnY8hdYIHLzE9nonGfZ8j%0ARip+zsjmAo1pRHx27EloNU7Z+WjKfFq2BciNQxv4yuVPZVVjFozhmvNXsvu+eYg1nnOCUZ6PiE0O%0AggC+V85rYQCRSLnsGWvw799PEIS8jE+znCnwfv+Mz2zJGivOUdVMzGKBTDhpf3HQJyh6+H7W/Czw%0ABgO8wW5N2JPeYmpxMZ5YkRrD107V8mGTWdx2220ALCwsEKV2sYp0/7iQ8f1zHHt4hltuuYXpB77N%0AvUdmiVJNvZONf2+jdcSgmGWwM4vpdEjbNv23zjUuXzl9CTKFocYC0qU7PBMSpz4ThVkWTs1w9rtr%0A1Hs84WpD3UnIbQrsrK1gqFXP+3E2dx7hTi7jTnE5l228HgDla6Qy4FtGplUGZNahfZAag8wyxxBJ%0AYl8nSXzSpIQBUrejbhNyStpaXadTZvfSrXyk8gb2ck5falGflroZMDW0rtG8z7rN73zrtcy9bTN/%0A97HX5anD8qV1Vm89mDctH6XrTjFkp2Yh2la00Zta1EbjJQmRSDFG9jGyquyvg/VGr8Ky19ldkSCM%0AJI2L6ESBhM7Jqxg99HzaQORUjFLOOwgBP02o1C2bXd6eptSyoBbSppIofB0yFtVol/sFJlpm6eQs%0AKefl42r8OCbpHY7ZkwxIhSTVRchbFPrTuSuaEUa44zSGpbOWkaSq51yFyauJgyuX5UBWVxH1W97E%0AyTBFkXLNEsf+O65W5mqJw+Egf/nKX+bkpotBCJ5/8RquPmcp0pNc/TSbB/X8ADB9mYyLh8psX9lN%0A9d6vDlNdUuTG523leResYgNHKdGGC17Bj4rc/R6BkN3U4rKNJX7pL55M4HWB7PR45Tmv5C0XveVH%0AvvZPOxYZ2WI85vHtmQVetesQt16yJS8qAyi3o4zjOGdkCw8/RLz3KEMvfQkASaxJY02tVqPWMcw2%0AI0Dkzcvfum0bhXgD29LnI8Qevnf+RTwzmYbACjwKSYEV82vpTNRYd2qcmSGrGhtUK7kvPoIc2sXF%0AEx5L9reZuabLMurlbtG/TYGm8RFAmDrp+sAURzkPgN3LB2CfTS0aA3HJpmvOZGRzDDHHyWgzBw9d%0AzOYt36eRVvjLq67mDel9eTNqh5BTssH9q85mY3uQdtnWH+qiyhpzpE/skTUrGwMHd+/gXz/0pvy+%0AZ9/wce5afxGvO/UR/vnKl9ARIXdNXcxGfU+uh8h65cABmZYQ2dtyIDOSFE2YZAMVRV+NrKpOnvGZ%0AP0ffzFpxmOV07/MTQyfIhAIpUqTouIAJSiRDmvmgzaoWtDBErkF6ThTJuqA8nbL+jhu5ZMc4O6YO%0AMp8zsnbeEWxEAqctrFr5YEC4Hi+Eh3aIFSQRcQ+QKaCtoSDtjLXYlIEY4zYw+WsA5UQjj8YwbBnA%0A1uPTcAlEgczHzRgMJXf8g4MDiNhej46r+aVSsnzsGQzGNgU7nFqHk5GKBSHlpjwPyCHmWcAreCgl%0A8APFRRddZB/jpgGIHkY2HCr8oofbm7Ag7cbltVeth3aPQrTcM/3y9LjqN5jZs4cHJp7D0wZ8ZC1L%0ALUqUkjmAqUepBJw3dh7njZ33o1/7pxyLjGwxHvOouQVwIUn7bq8ndkc9szCTM7LpL3yOk3/8x9Rn%0A20wenieJUpJYE0UR90dLmZjvECXa+h26xaLtH6SevgpPx9y941eYcsDREYJA253tiJjivGQNM645%0A2BhD3e36i1k6p2esSb3UlZJ3KNBxe7zQvd6R0SaR243fOeKBMEjfIJWhtsSKOYy0r1czNpVoGdkc%0ANd+yQYA5PULH9zlhVpM65pCIgH2jo9y+8TweEBcQF7qp1oCI5eYE3Kt4yT2fZvBfDHNv2UTtrZvY%0A9aEn8/Yb3sY17/00y973AE++5rv4W1qs3Xgib6beN7aWd8o/yF/PN91zHmIWkfpI53qesS6tFVoY%0AfD8zzJV9gywH6U5izmKJOMXVfLPvNr/n499553MRQqPjIjoJSNISxwPLpFJ0zshaIsynFvtpgkwL%0A/PrD3+fiiQOUmvb7U6SdA0dFd4c9ZpGqDIRcz59QfYws1t3rqwS8c7zI9CdWkApFoFcgSHN/QUFX%0AlGLQ4Ji1ENi0Mta3sTe1OIrk95KDPPWsCsJd75YDn1RKBsvrHauC1WfZ8x4qWUDLGGKQgXng4YUK%0Av9Bl454fIITpY5NI0d8F3RuZe8ePq2GVRqg95a+ITJmBkULO+LK/2fvJH/lGj18sMrLFeMyj7QrV%0A0WlKw0RYAJmpz+SMrNNpUWy3+dK/7WHviTm2xCXSWNPpdOjgkWpDJ0mJEg1/sgyu6jKngobtRyKO%0ALx3gEqBtCgRpgO+32b71DpYtGSHa9SxS02J++yfpHLSAsyQ9Tsv3EIVuGqxZsjti30S0KRCh2LXl%0AQr64Yx033ZGwb8D+VIbNNA9UC5zjaWoMkipJJbAgmDGy9OQ1eMs1ZVFnkDliqWhqu1A13Q481gMg%0AuqnNiaqtOc2aMcpyPGdec3qUI0fOYeK95/F+xwjPfvsPmd0wxMXHHuDaaz7HiDnOuuRJBM4ncMGv%0AYoTkyv27mKwOs3+pdZ34DfMu1psD/Kb4gL1+dEgiHyJ7HMpoEA7I0Oxbv5SgA0ZLKnQNBIucPvWa%0AvtRjFkFia00AOg4QUhO3hlF+C6MHuL10F8+sXcZKPNppCLTRCNrOiSRMI+ZVh0guUBYR5XaDFx/4%0ANFdtuI2i+24Nmg4XVu/kwamV3e+Z8iHpkbzj5Yt4EEXURrsWWgDzWrCiNk0qB2kmb8BQRAOJMn2L%0Av5/G4JhaXMlbCtGyF8jsjVtosLQ8StDZD8AF45aBzZcH8IRA+fZ1xsojtIFqaD//jPUEGfsJPC68%0A9iy2XN4VDCmnWhRKcOHzXohUCo4IkIKtW7eye/duNm3qzoXLz+EnUBUWB5yYpeznqcXsr+JHM7LH%0AOxaBbDEe82i5Raajs5lgKcf3zqLdj7x+6igdYYEsihuEoeHI4E2sWrqT5PZ3cv/Id6l5DxOZtWgM%0AUaIZ8Mdp96gGDZrAWGGH8hZA25RgoAM6ZbhRvJtnjH2FFw9M8p7qN3nKsl2Yo5ug4yNNzHwxQFXm%0AiOMA349oFC2QDeoabVlESxhfupqHhoskYoEDhQGkSdnKg+zzL0X5hl8THwEfviCsmi6rkc14AcNJ%0AjPBhyPmgzwu7eDadP6HWQ0R+d2HJgGzOjHJy5xDNIyPU37OWO9jEHbyQt9/wNtat28/ExAZuf+r5%0A1MUOlsdTJInPJd4drJ6a5eigndU161uwL8QdxhZmcyA7j50URX9PWpIA7UziLqwLhZbWZ7BgoGNT%0Ai71ApkgJTYdODxD3ikGyKDWnmRlwLutGI6Rmcuf1FNQsFXMnB+T9+WM7DsiMEDSUTTOOmCneetYH%0AubZ5jEvlkwC49OhuBjfME7fd64qE0O+vsyZeAB1ol8YotU4i1BJM5m6RdDgZrMofm8GUHAQ13OIf%0Aigu8pDmMArSX5qa8AJ40kGYsmnw+mJZWjGKvwxhR2iYSDZYPrefrB7/L/J5vER7t8JXf+0P2rD6b%0AlwjB6Oq1VEaXUBiAdh2EA+9rRqrMxgm+tjUwGSgGqiEDI92U8Larn8H8F2KkFDz9F18PwPif3gFC%0AcP3115Omab8SODuHpVvP+IxOj+UbBnnVO66gOlpE7nHy+9NSio9WI3u8YxHIFuMxj7arZ0Uu/bP/%0A7gm+cdPDpFs1Ahj43t8RXeq86dbup/07MR53M8ZxpmsdDq25n1pwjA4eycoidSn5rZU3sTfqpv+S%0AcI4gtsIFIRsWyIyPr31EaBfVu7mEFw99nK8VHmRyNuDCnpRI5ClUZYaFhSUMD52k4YZYDpo55hhC%0ASEPb3TYnY475FUbNNFVRo6FUruAC8FVCatI8tTjjBYxECfi2Tgaw4KynmtqeQ9uUiHp2yOPVUTo7%0Ay+x64CJ2f8Qu2tUbDnPZum/zQv1Z1q+aJKyeZGiowU42AlCII1qtKgMD08zNrcAvu/cv2UWvGEcU%0A425K8NEaq3UiSRf2AFfahmDPDlZs6SbKDYs0CIo9tlcWyFI6PeuZehQgU+kCuInO0miENKRxCZG2%0AWCHKFCLNu5ffRGPhSmajAaCGQVDzLGsNdJvREynXBtPURTbvywGJzmT9EbkjsIvIs6DQrK4hKJ3P%0AkvpwjlgijTnGuvyxNZf+bF6nUF6dVbOC6MGEggkoqRpGSt76hSri/F/GCJDufRMj+hiZ0nDB7BZq%0Ay1/H5468h/Xrl8Lo2Sx76WfgXwQL+/6I9mv/EABPCpatPZv/630f5b77Xg91kE5du6NaYke1xC2p%0AT+h5CO/MdOA5V13Nfd+6g7jTk7uVotvvpU5jXl4I/+0zsHLHGa/1aFEddX2Rp6UWA8fMvP+EQLZY%0AI1uM/1AYYzhwzyRp0q0lnJ5a7DQzxaG9vUWBjjNR1WGTdBQ80SAUmk4nIZUxidB2HtSaCtHaMkkY%0A8J7BX8nfIylMg1nC3hUeOrY1mw4+gQ5IAvu+NQYxbp7UfCqoZ0IHqegUJF5plnp9BKN9WqGrVZg5%0A2hSQqgfIaDOvylSSBkVatKSH18OmAhnTTpt5anHWDxiJ7SKTMbKGG//S1paRtU2RNj7m3oD2vWUa%0AN48y95ZNfSBWfM4sy7ccZWzpNM3v/TpJHBIGzVwZWIw7tJpVjIG5ueXQtovsKWkL+oW4w0ijW+h/%0AtOVHRhJdP4kyMcp9hlpbWCo7Kb0Uuu+5Ck3hNG9E/1FSi82g+yypDdIxciViiqLI8ALUvDoFBIdb%0AVjCjhWDOt+zVMxHbDw2xNYoJpAVk7WpUzSwdKmLEaUDWCbKF2GB8Z/8lM6uyhHSi+9i9TjUYVAYw%0AJfA8z05kxiBVhBGSrScKxK21tGQd4WqdeIM9ghPrvbikGeKHDrhdn5ja+nSGnldBL4zjOSDwey6m%0AdqpdKftNlLena3hR51KE/+hLtJQi7+8C17T87+HLpmf++0KPR32Pfkb288uG+cC5Z1FU//lg4z/f%0AES3Gf6mYPdnkyx98gEd2dSXZ2SywLLWYDbTU7vY2IVHspMsiRitBIGKkgLj6ZZbPzXfnN3kCU/b4%0Ag+Kfcbff3VHGxWkQHjdfXOoKEYxk1bhAK8ckhEKpBKklDS2IHQMyQpCusAyhXh/BpB6dwI1MYZY2%0ABYQydEILfLNenXlRZSCOKNK0zy93Uz2BjGkm9W5q0VcMu3OuOgushhzgq+l1HGUNnZ1ljt6/iqmb%0A1zD51nOpvXUT9fesZeRth9j8F/fx9Pd9guJzrPzMJ8ZoxUovQKYBQdgDZFHE+PFzOLn/StI4pDZu%0AU2ZT2BRjGMeUoi4jy+JP7m/xv+60JsCyIxFxnTcf+igbDk2hU0UcFUBIqgV77MKxLT9bdEkpZNO1%0AnWGy18PIxhZso7ZWPebFGKSzNYpSgydCXnVbgd8afxXbG2voOFmlFsJ+bjolxqCcW30GZMYxIh1l%0AUvAkB7L54VGevWIvR1YPcGsxIvKapKKb/gPLyJ7ztc/lx5VBYKFqAeiKKy6lpD2MAeFFGCkxSvEn%0AtDlWPIBw5xCbFBDoFFIlrPgk6SBKtvVCDXdNiYWrh3nqTEajnUtKZuychYeiQsFa1z9KiB4GBtiV%0A/DFmSqczsqWhz4uWDf97T3ncYhHIFuM/FFErcX+7aY62NrbQ3riP+a98lfG/eh8AJrHLRosCdee+%0AbWTCFw8+O5/P5PF9is0tLAxsJ1z+OUzPD7kmuj+iuDDDD0pXMtJICTMlXttj3cEOYdpV1SmvzosP%0Av5jB2ll4biw9UpKOumNpVjHao+1ls7/mSIVP6kvaBcueZgoNagwy2EkJnaBifrDbd3ay6nPEb+eM%0AbMH3qDgLpjBtI1PN7mOb+dtdb+aL338hc2/ZxB2/92Sm3ruZ9W+7i5H372Hk/Xt4+o5HSLZHhBu7%0AYoqACG0kRQJEUqQSRJzLg6yvHSVIY+KFlZw8sY0QH123TGRCW2FAKbbOFltOHuf8Y/vy13zOeML2%0AmqvptAEEy7/vk8wOsucHP8/k5AY6KmCwYK9jxqSK2n5mipSSM0guJR33uXUZ2au/9QFGj/85Wthr%0AKnWKAOLYHl+jM4cnQ8K0wFA6wCYUIEiNQDumu2R2kt3lDeA2P6GrqZps/Iv7uini3ID31NASjp61%0AkbtXbGOyVKcqWyQOPJ671z5/oD6ff9dsZPZLFiDXrFlLqCUKQ3X1XdSWrGF+id0gSOUhUnt8ifsu%0AHd05zPEVBSv2SNpdN3i/Wz8sbN/O0t/+bUrr19tr3gNAK1e+HIByuUecARS32e/Xj3K9kVL0NUSX%0ALlxGcfvooz72/2+czsj+M8dijWwx/kORRGn+d7w+zi9++RfZtOkdnM8uxo68g/3fuYYHt62m0kgR%0ACRxcspK/3foC1h+4AUI77PFkcymXuXlcuiP5/PPfAMDw3NvAl4Q6cmNTuum8qHCKNbOaY2MhBcfI%0AMssg05PSipzj/PmnLmJJWmNKjGCEJC3Yx6Spj0k9Is/HS1MGhE15doJCDmSnih3qokq1oymmCXhw%0AqgfIXna5dUb4ykP7SFDEyqcQJezceSmdTgEOV9j1txfmj6/ecJi1K04yHlZZt3k3D8nzqLSbLD+W%0A0gh8FuKuqs6ng9aKwPgkqYfw2uzgHtLd62hSJtA+bdlBIfG0bVGoqyoqSQhTSAW84Xu3s2+JD12N%0AA2FqQcVrG2SwlbJva3e6VcUEbRpeEeGkeMoBWajbQJUjh59HqermjMUJhP2pxbDWJugcol357/b5%0AGTNvDSIBnRxDFVez88KL2AisQ6KM9ajUof2MX3Pz5/iz1/xaPh07VC1gBO2OWyTZscU4W0JaXoH/%0AueyNzA8M8UvFfbQTTcstwlcfjXjjqZR/i9sUAp/x7zwdWbmfZ7c3c/fZR3K/RiEUoAlIGN36ZQ4d%0A+x9IFfHG5jdR3iB+KkjpNvLXTxRoF2ILZHG7q/TrqVMJpRh97Wvwxq2Tfy8jW7H8RaxY/iJOj5FX%0AnoPppGfcnr/maanF6tMeZSzNfzAWgWwx/o+JLG04164xNzvDeGOckYUDDHV2QgjHh0PaC4Ziu4VM%0AYc+yNRgpWaheCp2b0Z6gFRcJpUs/9k7s9VKQAi9JKSZtamElvy9WTQIBhUhTzCycWq5OF3RZ3Jxy%0Acn2taDhbJV0sM7t+PWUaVmquPSLl4+mUiuccNsIiHdfrc2DY7q6HW5JinEIIU4Nn7n47ssUdO59K%0AmzK77lrJuz7xify+6g2H8dbb4/S3tKAT44UdNpm9FOqacx6YYKRiPQ8nerwZAyLWHDzGbbVTrE39%0A3DVCxhZkQxMyTwPPiaP9NCH2fApRCx9JalKWLEQWyADdtCBZIMBoiewYgvJzWRLej28WqMQeMwEc%0A0cPMP3A969Q4tXlbW1GdGAKIpMknLWcNWh4JQ3+vOLh6kE7DQwtDx8sYWTYCxx1DchTJeuaHRvhX%0A8w0uM/extvF6hOnO6br5qc8EEyMQ/GBmNfXzqgSn/jtIm7aUSYIwKSU5B7FdaBPlUezYa1xIDW0g%0AzdzZ3eFqUn7hj9/FLe/9MLMPLeUFo5fxrjf/NTv3vxHAAloyR5pmgys1CM1Tn3oZleERnvLJD/Ct%0AXvKU9VwbYxlZZnOmzlxafQcI/k8ADEJJROlHJ8zOSC3+FCLvH5P/+RN3i0D2f3h88eAXkULy3PXP%0A/Ykeb4zhB//4MFufuYahlRWiTsIdGxb44MRvcX1srZuiR+5ktPA1COGY55iWjBFaMtSqcxholp9O%0AsX0zWhmaSYGy8YCUuWq3IJ2lFdsyxHgS3ZMJT1SEQjBcjym5tFPclgRLEpJqN60zowbz/29mv/ti%0AlSMDq/gj3sYrva9gtEfke/hpQtmzab1aeSiXXh9aY5840vQpOxusU+Vhdz26Thsfv+sS3vMJew2+%0ADLz9hrcxtmSKL8/+PA8+q3/HXPNsja3CAr9y9KOcW/t9bney8wW/2yvnExM0YxoywmRCg1SikhLI%0AFoEOMR7ELtcWZEDWaeKh8NEMLTSBMj/4/stYN34pWyvg4WFSD9mxIOPJFi/rXMHB5sP8qdpEhORK%0Azxkw14aJfnc1nRvsuXekZE0zk+y55xPjTQrE8ZCvP28SrSByG4Hlc7Z+mvVaGT2HlBZ6G7KB8Cd4%0A6WTAdMnWyAAe2rAZ4VKZ358+i82jKVKNIrRNdwatJkun3o1K9pJeV0A/LNi5/XLOPnGCN37+mwxU%0ACsz1lJ2yNf+yX3g1S9dtyFOASniIwHeMTFogSg/TmTlij1kIlAq47EUvA2DpP/1l3+cociCjL7WY%0Audj0RsbEHgvV3/oLlpCeNkHgsY5FRrYY/2Xid77zOwA/Fsi0Nrz+prt49bYVPHD7ODJOuex129nb%0AifjGeU2GJjXTNeskftaBozxz5VNg5Fa027KmsoNE5TO4GpUxKqcC8FPaaYhyLhsTI93GVuNlbgiK%0AplRgDAZb1dAywhMwupBQcYysA5z70n1M9PgJfrLyXK717qKQdFNfqTCMF5aRCp/ZcAidSjrSx9cJ%0AZaxSr1bp1uOOuzH2S5ohqmMHUx7Yu5F2UCY9ElJ/j32/97CJV7/9L7hlw8/x8r3HuPbazzE3OcZm%0AeZAH6QeyyO3YAzroBAr4DLfPlLAHRIgE2l6cA5nXqRLgAy083VW7rUiHCGJohJAyjjISXygGFyw4%0Ax3GBZtodpTJz18+x5PYvwgZQNCkRot2sMVWISZ3jRyE2/OrTb2DAKQbni2t5xz0d1FTMrqGTHB8e%0AxSNBJFZIc2LMfh6JA+vth21TcEHUmZ/7DGDl5tJYZWHkSwS2qdj0zdSy769TgRdagYtO7KbBa2kw%0A88ycKKGGEr77+ucwKVaw/dAhSi0wjryflwrqWDd4gDXnne/e3wGO9MAPEVLl6cWxX7mO3/v4Nzn0%0A0LP5f15wEaqnThuIflFGuHELQuy2XotxKwcyIc8EMvUYAtkF1zz2qcTT478SkP1YziiE+IgQYlII%0A8UDPbX8ghDguhNjp/ntez32/K4TYL4TYI4S49qd14Ivx2MaHd32Yz+777I+8vx4l3PrwJLv2WFuh%0A1vgMpjHL/B1/x6ceehdr45hiXfCJvX9GUvZZkVog0M4Oqj64DyEh6akdKB3izxm2HT2c12NOlVxo%0AXQAAIABJREFUDvcAmep3YEAImpRIEx+tIpSAgbbOgSyuOFWcWwBvnPkMk3IJP1x/7hnnMxvYBb0Z%0AFNBaEguDr+NcERhv7BqwTrOEzs4yEw8vZc+3LqL5hRF2/+5TcrVhZtD75j95P+c96w4722v1vRgD%0AaQSjjRpBciZIgXVyb0ZNHq6Po1v1M+4PiAgGYpphjHHWSl40TGDsorsQdRfW9XoZjdAt/mYPHhLf%0AeKjYqQdTTdSjVK8duIrwiEbqNkU57T6TNpvFAYprpqlpW49acsoy3sBZjk0VPAJtOP9QB+NMcX0S%0ARCzyGWsAS2cto9t25IB1sg+OYByjEsIj5BQdFXD3yDZiBSqFFeNHeOVX7Zy63C3DCFRoVZzRwkH0%0AiZdS4hLm4xBZs/1cc27CQBh1GDtnIO8BzlJ8tw81OS6nkW4MS3Egk+8LhPIQKFcfg8K553Jk9ZOI%0AzTBbLlvJxot6Ur2iu3FY/rmvsu5jH+eCrX/NqvE2qKDrgvGojMz+9X/KKcHHKgYGBlBKUSgUfvyD%0AH+f4SZKfHwWe8yi3/6UxZof770sAQohzgVdgB5o/B3ifEI/jtLXF+InjC/s/y5cO/CsAu755D8ce%0APkJ73ywHD87S6CS0ohTQfLX9N9QqR9mwAA+89wG85gJXLBzgwvmUkdYAA0Ky/X+z995xcp3l2f/3%0AOW36zO5sL9qilVZdslUsuUjuBVwwBgwGTH0hBAgQwCb8+CUhb4AACS8xEBMcEoqDbYrBGBMsYyxX%0AuUlWtbpWu9qVtpfpc+rz/nHONku2A/gNONnr89FntTPnPHPm7MxzPfdzX/d1t3cxFPajM2tyNRfM%0ASvaMVg8Lxy9h0S+u5MPPTcuhR2O1U/9vz0/3H5tEngS2HUIqfv+q2kxpinxStYv81wyIbHVxgEvc%0A33CgoY1QaPYKdlzziaxkhPA81Y/IpE0sGGtQ1mLujGE9F6F4b5qJjy/kr767gb+/7eOzyCv9zYNE%0Arhj3yWtJlnwQCriW5+ffTIHmeXzgmae4tDfLC5FmFM8R7CvliTgZtBfYehlY/MciHVu18SYjMqsC%0APZCr2+4Mdw2pTrmFqKWdqKhoqEjHJNW3m3j3jAIqhvEUDQFUZ37A0sivAPCkS4MxitRNDqOzeGIV%0A6WMH/fEDMu6LqXwtcoSCBwR2VQYmeL4UfRKf+t4t/O3PbyNm5XGFZHM0NeP1NXThMhCq4nPzP4Ct%0ACuLj1VR37yM16t+nmZ5+QilzzYdrcMpPorsLSDXPwxUq2pjgnjveQGuQCw1bFlc3J6E66GBs+D8H%0Awh6/MnZOEUyyxl+oaGIy6lBRZnw20zGDVGR29AUQmtEpW2uehxqPUVV/GaEL/gbe+Ytp1eJpcmSv%0A5NbifwU6Ojq46aabiMViL3/wHxgvu7UopXxUCNH2nxzvdcBd0l+mHRNCHAHOAp78na9wDq8I+saL%0ADGZN1rSevg4kWzqJcPxV74P/8mVSDYu4PHkFV9lDXLW2kg+cuxqhFunVtvFX+rUoUlCZgXleHqKw%0AdGQp8XALxfQ+FlQOYbr+pFVpZWaYG82OyD5avIxQp+RE4ZcQqN4KoRleijMcGCaRI+nnqVQTVcCm%0A3XsYa2tlu2ilojmK6SmcHF0ItTDgjXORvJ/N4jIS0YVUFwvkRJGsUmZMD4hMD+F5GrYw0DybIzuX%0A+mKNng1MfG06q19x0zH+ZXCIXaMPcetV1021RZmJQT2JKv3rj9sKVimOlfHfr2JlqC6fqkKrYRjb%0AFTy68CFC7jXUmJL+iED1XFxFRceiW1UxlOmtRdVM4Qp/LGUmkc34OqtuHxVeFFdIHM9ClWKqmOrH%0ATV/nxv5uPOVvg3vgYCgZpMhQsCdwtCRIExe4XZb5rHWcC9xujGGX7hZ/QWDqfqF3xcQhWsd3kB4c%0ARx1TcJLTa+N5g/2kF0a5uzmGlB7VkWnZ5AFTQRdyaivR0SBsRlAcm0ggEpmc7vWoTVvbhwir/iJB%0AD4dRDWNKyPH/v+58NteaPDAAHX3dyM5mvKiAcVB0DZBTpsEv9A9MhrYA70EIbVan6c9duwLvBW2I%0AADTtVHID4NyP+td8otcf/zREpv4WYo8/BgghXhXRGPx+ObIPCyHeAWwDPiGlHMcX+D4145g+Zol+%0ATw/Pg1zu5Y56cfw+5/53x+S9+Yt/+wW7MoKtf3U924+PkSlZnLtgmtTKrosuTEaHi3huHjM/ga3b%0AFNHY3tvDyMQqUEsk3Bj1MlhZiywd2jYAknYVSTWFE/INbx21RAhQg67Jul5kxcoHuceZ7lhcVgUg%0A2begnoX4eZRiaHrVPmkbNRN5EthOAWmY5JUS9e+9lYcPb+T5/jZWx58kVIiRLVehei5Zz6VCC7ak%0ANINr7TP5D2MnO6rTjKi+qKSgh9m9dxXD/Y3IwxH+4rbbAcjgKw3ntR2hXzSzKH2Es56LM+EeIrag%0AgIVCVOYpimkl5YBWQRKfyAyvyMDPFzNRzMIiSMooBfNU94tKRhm2KznYtJP1Q2+mpizpj0AqX2As%0AmcTAwpYCRbGRQTGuZqWwFRukZPHBn/FUtS//11F59+Yh7lvhR9abHH9LdUz+DEWb7uisHW1Ei+9C%0ABr9nQgmEcAlHP0RPYQW2thEtkJePiQL7F8/jQqWfY3mNL47dxP3Jq0ip/cAZCJmjmNtG9CcGwnNx%0AZ2wtbl/9Wdqc49jh7ciyhzvDvaIsNcJCTrHVUIVKwvQXB2pAZKqqcPk7PkXV8iXE09XkRwNPS8I4%0AnkYhpDO6pJOmcy5mw/i/8+WH/o21W49SXruOhUuXc+LECcKhBJDF1DUUVcOyDHI5sIMO1cYlryGX%0AA8dVQapT35cwIRCnzi3LL7kWsv5n/nTzTqnkj+u46inP22Ux9fO/85z1h3hvv6uu8ptAB3AG0A98%0A5bcdQAjxfiHENiHEtpGR4Zc/YQ6/FwYGBykLHSkl33nyKF/dcoC8Pf2Jmxi8lOHhNeSG/f5JVnGc%0ATNDColAW2LueI2mPYXg6BSVI5odyjOBP5CVUYrqLE5pgZLiVbCkwxw0F7gCFesK6haMqU7VB5eDT%0AZxjTUVpeixPP+7mVQujU1WCOBJYdAs3iF8YzAKQXPuaPE51gj3kGJSOE6rq4jk402Poa0+GuZpXn%0Aa+t4YOlZlHYlKe+I0bOlg//9d1/kyE3ncvS21dx08ydpvfXZqS3DGxd9m3Xx57h8/04UFBxpYQTt%0AOzoC8gUIyRIDeg0FGUf1XDTpEcrZCA9WjCW41FpJzPLJQZ+xfajj0GRlkImrcdUk1YGKsGHYl5kb%0AWDgSXMVG0fyJXjMrELrNmv07aD7xzPRYUqVpXDK/94lZ98zGYaK1EjW0GsU1MXUFVdggBI6qMx72%0Ac5GPp3x7LEfTWVCedPOwATHVnyvllXiv/CaK7m/BWoEfo+ZOO3NMor3lx6TUftIhjZDi4cxqI6Kh%0AKgIlEGH8aFmI8DIBQqAGIh9VVWjdtJF4OrDcSlYQjidJ1Tf5FlBCUKqpQYTDxKJLWKgfRABqbR3x%0AuP+eJkUdA6lKzrj+PeiBknJKyNC+yf+JOisiezGsuOR1AGyoueC0z0+KPE4Xka2Jx/hQQx2rYtFT%0AnpvD74ffKSKTUk5ttgsh/gW4L/j1BMySZzUHj51ujNuA2wDWrl0rE4nTHfXb4ZUY49UK6Urc8TJa%0A9alRDIAldGyhs7evj2w+R7Zg4hnTOZtFI5dSQlIOlIeuXWACf+ItmoLUX/0ZH25t4tfpJPd5gjcD%0AeBrDbgOwB802GYzmafOOUChUEI74woVg/sNDUh5rR00ZRMpFitF4EJGBHtR92WgUlTD1hT7y8TT5%0AF4nIHCcEioWjTztgCOGSi0j+IfExAKJmCcfV0XHQXJd7mzR6D6XwvBrsW1OU7vZzcRngPe/9Rx5c%0Acx7N+QEuX/MzHuR8ykJHkS7zJ45TOnKQWOAo4XgW+cAsr2KkDL5FIAs4zD5lORmqCNl+5BUplyAC%0ARtklEjVI2P7kX2VKBiLTE77meoyk38yybSP0B44jS7v2U6wxqE0MYktQFQvVCCIWM8VY6CTn9Z9A%0A8Tx018ZW9SBvpqG5LzDRlS7fztzIJzUDvBz5WALh+pHyc2vfzj3nr+I/oucyThXvf+IfqLELLLW3%0AYTgai0e24xlhpGcAJsJTUTQbtMCAWPrvadLu0BNgeBJLEVRVHWSjdR99yYtJp0Z4UHsd8ycN74XG%0AhRV93Ftztj+MJzHiUfRQmOpa/6bqygu/0wYf/PYPEEJw+NgB/94pkkQCEolzqbrpYbxLjxPdsIFK%0A20aIqxndEYhfhKCmLjk1nhF4cKYqDRIJqKjoBJH9T80hu96xi3xOIMSpc44MVmeRqHrKcwkU/jLV%0A8PIv8N8E/5Xz8e9EZEKIBillf/Dr64FJReO9wB1CiP8DNAILgWdOM8QcXmGUdg8z9pNDNH5mPUp0%0Aeh/ffPYE1q5BbMVfwd70s33YIyfJ6pXkrYBsPI1v4Cd0u4/79TNSmowKE6RCoQiq59KUy7Cs6xzS%0ASQUESC/K7lQb6/oM6rcdRKx2WFL/OIer1lOM+St1RZ2uI3PNGJ6qEinkKUbjBH6tdNfOZzudnONt%0ABRVqMw4DdVAwTo3IMjKF62qg2ajq9FZdY+NBBtW6qd81z8NxdHbuPAvXDnPiRIyJr7dNPd/x1u3U%0AbuijR7ZzTuwxftO+nrqMv+aaFHzUuYM8v/tSAHQZkO2MxpTJIXuKyDo4zPNiJcfUNkKmf0ykVIJI%0AhHKwTVdp+2P4ROYTXeX3NHI9BlwBxYhDjekzQuvJo9z4yB3krnKxpYGu2CgBcWtWksHoHpSyH72F%0AZRkbHV1qCCSaO7u+yMYBAXlFEAoFBQyBdftE7SpO1tShuxXYis7JjrVc651EzR8gLqNMuEV0JAUv%0ADphTXocy5EfzDv5iaOKMSmKbBzF1jS/fZ3L0f90IJzZjo5KMlYlUHaF7RmfmFV130XZpJeeHx3gq%0AY6H2l1CrVIxIhFCQlzldu5CpliJB1CZmRLeRSBOc7WcyDMNgzZo13L/dn5o8ZXZuajIi0ww/x9jW%0ANm1I/XJQhPKitoYvJfaYw/87vOzdFkLcCVwAVAsh+oC/Bi4QQpyB77nZDfwJgJTyeSHEj4B9+DXv%0AH5JSvrjPyhxeMbh5C1yJV3JwRssUdw6Rumo+Ttcg1ngfbtCh9v3md/iquIqq+BhPHz4GgGdP58p6%0ADzxP2yV9lMZCDI/ngSTCS6E2riGmHKDKu5xW6RPZuBJDlyV2TSxg82svZ+UJf5WczpqUAk5RFNev%0AD1IcyKUwm1QqykVGgXKQrH+2eTV7WMgq6xhEoLbor6IL4eiU6GESOZnE81SE4qHp04a481r28GDh%0A9ciYX6BcKgkeee4S7r777VPHTLprJJ43+cqlf8JPlOs5FpmH06ViYhBWiiAFcWmCCs3O9GaC4Qk8%0A6eHN+Dinc9MRbQe+l+GQVkNdwZeyu1jADCILXEuqLA9QiZXyRHYqjFcGZQO6N7W1OBYvT7lG1DsO%0AlW4RNSAy1Y4zaIwiTAeJ3yAzRwIdFUVajKQmq+18OKqCIuGg7rLYGCKWz1PUJ7tCBzkdRQehsPWi%0A1bx23+MYhfKUwlRTHJy0AQ54k2rJ2j38bPlXcV2/2HngslpG6grYu1Rq9hqc2/YmvuP18FxukNWN%0A1eTLx9Bn1PI1lo/C63/Dx4B//MwD/vuqVame10plvV+C8VKiCCW4fuGdKsiYCRk87wkxSy046Yqh%0AGcZpz/tdMUVkp5Hfz+H/Hf4zqsUbTvPwv77E8Z8HPv/7XNQcfnvIoAXH2A/uwui8gPwTJ0le3obd%0A1c3ows14PedAGdawD1t5PTd2/hh14jCgIu301DhDxw6xfGOOio4cT/y0F+LLcBDY1R2sXvQke4d1%0AqhCMGYJrzk/yzv3ziIf8JPy4EXycbA01cCtXFBfdkVi6g5NLY6oqkbL/XJc2jiRGPpygTIQJqwYi%0A0DCjT2LULJOL+NFiyp0gQwVe0JPKMEoMylp6dnWiSJens5soZvyGlBNAH6u46eZP8qvG6zgZqppS%0AGi5J7kNVHeJOAakoZJQKpFCJqnmw4lOk32D1T12H5gmcgJDCjqSsCaIzirLa6UJIFylUQsGE/aPX%0AVHHm0w4l12ekyuC6K4Lz5vcdBcAJCm6HdYszch6q5+GKYZ5dCYuBGtvjysI4O3e8lXln/Ai9VM2g%0APoq0/HGjwn9fPpE5jL5gS8dRVRTgmbDDhSeeoGpsjB/VX4gIgRcIMKoKGUbilXiKixqJEi2U2JU+%0AwILjdRyeN59qx99KNOJ+PltXJIOJbsImICWNTa3ks89Tv9tEcz2UeJzBynncnY7wg4pK8icFFxza%0AOXVNIhIG1d85+PoNZ5IZHeTchdXMe8tb/O4Jj+6mLRLixaAGf6PpLtCnhzdJZMrs+q3JXNYrTWSx%0AVAWrX3MNbatWv/zBc3jFMBf/vgqRLdvcuuUof37pQkLBys81/Ult/M6fUP0R37PPLphIW+IaeazA%0AAUKRElvoRPUScdUFVDxrmshcczrKGcl08dXtD/LrlnV85YJ1vCW/D4YhJQRbIw6OIsiEkuQCWbRm%0AW/R4tdiKjqL40YOiunilcXrqlvD9RasxlWk/vP2hYQYX/5R84iqkUOh3/DCuvfM+4CMA1OQluSBV%0A1uicZEivw3VVdu48i+PHW/nc0ZsZ+VrnrPuTvLmH+uoBLu99jMsv/xk7WM6wmG4B02YcRlEcUo4f%0AUfVovjNHXM9COc6I4fsoNpqDhGQjprDBsSkErvrf+s0YVeEQD3vTW7iDj9fTctYIPaE6olYZRzhT%0AvnvloHdXrFhgWU+Ba/trMEWZK3/5z/7Jmj/ZhjxJZ87jrx97gDMfG2TbiuBv4kraQ8+yc+h1jN//%0AGU4kbV43eiFGzRas4WGiShlVwsHsYTzq+fjPw+xe8rapa3NUP+5SgXXbtwPwwBlns2gcUAR/s3sH%0APYVuyhsyrHN2g3E5GpJDCYsFwN7ahbzxqINbqWKEgu3NYGxdjVIWRRKhGLKuzHxzHAEosRi6oiMQ%0ARMKNOFaIeeNDU9ekhKZJ6upVjfiZCB+hgHDS+otHNdFEkqhpk4i/tF7Ncycjstn1W+FYnHAiiXIa%0AB47fB0JRuPBd739Fx5zDy2OOyF6F+Mrmg3zvyR4W1cd5/Zm+fVL39m3U0IAdijDeWyAM7LnrTiqK%0AETytRNnxJw5LNrBQCWMoFtFJo96AyPqX/wvNFdN9xZxKjc7xPg5WtfKPS9pwj7yFc4MJ4aARCEGU%0AGKWIr8LKqgYPuwtoXDCCpgd1TsJFsUzGYkmKQT7CCNpoqJESmaYtTOBv/x0f64AqqIscmrqGhryk%0AqwZ0x0Ps0OgxFvDP+/+UXf+6aeqYZTc/Qn/7tPuCvqhEcmyCdCFLb+8yovOmRSGadFiTfBxDKbOg%0AdAzdddiR8m2L4noGkYmRiBZBgSW5QXplM6aA0WI3W8Z8EoiUPeqRRA0DQ5o4aHjDLl/YkmUiYrNd%0A3UtZLWNoOmDhoXDw5DMcdp/jHb9JsLLpbTxereOq/j0UAZEZQW6raShFvAxGsLUoJaS0AQxRZFBW%0AMJhVeYNyCaGzFVLeLXSJAmEJObUDaeepH09SGF0Cga+xo6ooEnRvOnr52QWX8+l78pgaLM/YDEiP%0Ai/kFFScuIR+JokkYSnicuFjl0fnnc+Pzj3JxpJITkyrFoMA9lawkVywiZSCAufr15Pb/O2o8Tl2s%0AjoZYA/Pb/4xDB1tobMyR2++/fnjpstN9tIPPjEAT0x2JT4dQJMYFB44TO6/lRY/x7900kc3cqlz9%0AmmtYdM6mFzttDq8yzBHZqxAnJvyIZjIaczyHQ8PbSBwpI1UDt2SzRfbxTN9+/lw5B0ctY3lB/yj3%0A7XxLJHhKtYioHggDw/LlzcXKA1Q7xalmg8mKPAoSL+yfezxSydKK5xlmPn3Blkw2lKAU9yOyvBYj%0A4hxHaR7DopLv8lGuE/eglApY2vRHzQgml1Aij+Pq5AJXhsFwHZp0SekDU2a81jHwRmMUu1W23Or3%0AbhplCcmbe3hv4tt8r/rtKJ0ldDG7QFn1XEIyRPex1UTSEYhDa6mfz+7fhnFmFwDtXT10KH0caGjz%0ArwsTLS/4hHE7+5JhqhyVgckBHWtK6FEKtqsavEpClH33jLxHjSZZJFLsDTlkw2V0DAR5otGjyD1P%0AUpiXIGT4pH/1CZdB/BonR/MJplfJArVotT5hJvIST8KIFBSFQsFLY6sOuhe4VmhJDMNlE0/TYq/j%0AKFA2DH5wxXVs6JomLUfzIzJNSj7x0c8QqanGMgweXhmhu1pj/Z4wUlHZvfNiLohcjtKZQe3y36PV%0AHMVTVUrWBMKbXixM2i1dt+gNfG3H10iEKsgBVTfcSPN7PgPAO5e+k+sXXY+qRrnySj9D0bXuTArj%0A4zRedBkvBUNRXjJHFtuwntQb30D1B/70JceZjMikEMwwHUEPh6kI17/IWXN4teGP35//fwA2b95M%0Ad3f31O/S86ZWkqfDRNGfUJ/5j2OYJYf7j/2Kz5/xK0ZO/ppyQpKTmxnu+zwPL7wfVwtRZFqgYGl+%0AvikdKP5KzX9PyPFdLjytiIhPT4Cra1XUqgV4gYosm7IohUbpVocZDohpLBTDDoWRwL62JYiof/5+%0AlrFVbCJj1HD2sjYsdYa1j6qieC6uJhi16pCBi9lwohZle5idO9dN2ULd9/UzGL55IWO3zucNH71t%0Ali1U7ZI+9EWlqY7Ia7oPsKTXF7BorkuF5xNsbMLfsozmPYzitLt+YqxA1fD2qd9DmKgFlSq3yDqe%0AQZMJtKCWTszwSgzEgix2GzGwiFDCKysoQR2S4nmYqonrasyPl6lv7yNs+tuYnvTHaSx5tASRcGUQ%0AzfSKcb4bepj9y3KMv92htQ++fiLFw3qED1S1sjDWjbB+zZi+PxjL/7skKFIjYX5I4anOCE+sOhuB%0Ax9bxPAcO3u5vLUrQkexfuoJMq9/g8ZHFEXqqdWqu9SPS4kgUq95Bj6cmdztRDV8ufuCyehrfdAXR%0ASAcAdbpHWkR5Y+cb2fPOPcR0/16LGUXPuqqTNGb7Zc4/cx0rXobEAMKKmNpiPB2ErtP4uc9hNL+0%0A34KcmSN7lThqzOG3xxyR/YHheR5PPvkkBw/6fnZOqcjHP72Gnf/x/aljXM/l9n23U3L8qGM8ILL+%0AE3mOH9nC1r2fRgrIh2Fs/RiZjXdy+V6HiAlFXaUopsnJQ6dLGcRT/ajugn3PsP7kIBIPTy/hxacn%0A7Paki7nyHRSb/O1LK+ZPBHlRYiJIcQxGA9l+XS2/Xn0BDy57Hd/iQ4wF+1qFFDxxxjFmOCmheY4v%0Aj1cUntyxifKOGOUdMXq31NB78zJu+uSdU36GN331M3T809Ms+aeHufriH6IvKqEvKqFIl2KQZ5ls%0At9I+2k9NMRc8Jkg5SVrdGupK/mQaKUjU8rRC85FlK1miPzT1ewgTkVdQguK3kJtCD6SDwp1BZMEk%0An5ARQpQJU0Z6AjUg5MrxHD3RLiZslfCFRWJVOkqwMHECIlOASMgnvkYnx1WP3M+8weM4wqWgxSid%0A46GagrLrFwm7hsfnO3+C5wwQHfJ9ESXThbUSj7TmkI3bJAoeipCMOzbj5gC2qvoVZlJiKAoxdfbX%0APpz2/4ZGzGLJxgtQQwnUIC6vCteSHL6FjpVVJNrbaZ//ZwDMMyR3Jz5KZdi/n7pegaIYaGqcVwJf%0AWNjMu5uqX/7Al8F51y+kcn6Sc5fVUGu8iL3UHF71mNta/APDCtwe7KCIdnigiweXOrSffJwzeScA%0AB8YO8OVnv0xvrpePr/4EwxmfhCwB+f33U1AdFBnC1CE6vwtPgJUIkyw6PKrmSCvTk7DhRHko9Bzn%0AqCYqcPkzPyc03oRXtyY4YDp6k1oZPV5LrtkXgExQiQTyokzMHQUqmQiHMSZGCbf4H6UtVX7dVU1Q%0AM/8oF7JNbCAd962ipISRA7VY+SgHe1fxo3+6aNb96PjIc3x88f/mL8WX0BeVOFNu4SHOIkaBJrrR%0APQtbMfCEyrheMevcsGUSdv37mRRJqh2PBCHGHP/aQjKFLi0cKRBCsrNjHbds/Se+PXlvMAmPgxmI%0AOCJuBQZlQEe409Lx0gyhXAgTNYh4lUCaHspCZTZBY2ExLNmJ7iUQ0o/IJg2NAbxIGAXQQw43/upH%0APLF2LVaigpLwCUqUISw0wKIc0RnwxrCpZVKe4DGjYFy4gMW3jv0Vb172NYxkjPGyzQOXXo2rqmjH%0APTTAUMQpRKYFllDhpEmyuhbFbgHCCASVRiWh0jYimu9oIT3/PujHBJHlC6bGqKu7mlRqNZr2yhDZ%0AtXWn9wT9bVEzL8Fbb17LW1+R0ebwx4o5IvsDwwxUgpNEVsj59kyZGfZRGTND2+hKfrjvhyywV5Iz%0A8e2FtBL2WA/QyesHVlOI/hxDyaIA2875BOn8LQxqR4gEq2sBhKWOqWnk1AQVTFBKqWS1GvqMvlOu%0AzVNNYoqgWBE41wu/q3BelDEDdwtXUXGKWaIvcOGYbII5JGsxd8UY8MJ4QsU9HmLzN3wF4SDLuPTD%0AP2L7smmX+5bqYyxK75nKeVUySj0DRCjg2CGWjBxjNJHiRKKe49rsRH/YtjCcwAZKRBFkKRsDJGx/%0AK01aJoodxbZDGEaZNx7J4MxwPA9hokyoKF7QfdmNEmICn8hmbi1OE8FCDk0T2WSjh9jVXHgcXEAo%0A/44eCpOr9qNaFD/6EUIwYDTSyF4IK7SeN8rWfCCgCYjMaV2KHh+HQhHV04hrBsUb/hfNWz7PhDFE%0A2pouGBcIFBVq9S666yNoUSh7gj/96Q8QUvLpsz+JrioY4nREFkSgIX9hEE20cM7Zv+B9aYs1FWHY%0A/w2MYMswlVpDONzM4rM+TWzFWVNjKIpBNNrOHObwh8Ackf0X47nNPSSrIyxY4+d1JonMcRzMw4fJ%0Aj/mRTNaZ7k01dqLIFYfeS9N5X+euHV2klQXc7IU5FHsM4/4uIusuxBUKO5as4zzxEGGITUoAAAAg%0AAElEQVQkql5ieeYs5kVSFIN9vRqtyHDTo2xvWMlj3Mzf8P/hxqC3qo6xyG5mVr54noanlRFCYEam%0AvTCTjRlOltJkItPbWkUjjAxyY5MijWFPwxIhunpWzHKRB/jA+37GI2emSTNCU103uyun5fPhk7P7%0Aduk4/Blf4flHatmbuIjzJroYbZD8cOlrOSbmTx1n2Baa9NCCiMFUwVYcJip2EXc2+NdmmzyXi9BS%0AjmMYZXQPTMUg5hQpaFGfyMYVhOfnroQbIkwJvNhUJ2QAZ0ax8duPfp+CYdBFC2qQIxMwlZUUqo3i%0AhXEWrYfhLThS45hl027o2IFgxlV1wloRJag/KwRk553/WtTMHQDUxxv43jV3ckvvBO36CZ49/FNK%0AJ5bzweB1FP0g0coIxbxPboqmUBcxaBoeROg6169ppSYZRm+roiVicP9Ilogq+EhLHVogGqqqWu/f%0Ac0UghUJNvIOaiIMiFGqj/uc1Gm3l3HMeYQ5z+GPCHJH9F2PPw33UtiY5VLmNtlQbCdNX7NnFIsfe%0A+CZGrj8XmiEjQpR7xwjPS1OcKAExXDNOJDXA4qqzOXd3GcY24fT8hsgyhb0tLTy+8SpWm9sJM4Gi%0Alzgnt45Fagd32w+QdgXvW3Qv2datmKyaEkg8teJG+qwUl2S2zLpOxUxiq75s3YlNb/PkO8e5i7fi%0ACZW4VSZvhAmvKmEmo5g7Y9jdIQpfmx0pTTpqTGJj013sjr2BKAUmMhVoroMz2TE5sHcKyRKmiKAX%0Aa9A8weGsQoNXieoKYmU/WhsS06qzcNm3lVKC5H5ZFdjCRa0b5VcHfw7cgO74Tht2EMmEHAdT0Xl7%0A/y/41rw3E6GEktGRgSpQcUOcyRF2j3vMlAnM7Jir3pOiK14z63HVb3Xsj6HYDHoq/dpEcLLG02aZ%0AdkOnVvpE7Bo6zeE8a5u7eLS6hcGwH72F01VoWX+cupp6InoEQ/Fr2SrqjvCwdy4fDFxPjVVLSTp7%0AcXsTPHrWYnZs3Y3hKgjDQIRCfPItK2f9TXRF8NrqCj7cWsfEhH9tuu7fF2NGu5H6aAMPvekh0uE0%0Ac5jDHyvmiOy/GGbRwTYd/u6pv+Wilot4d/27iWXbGX4ugzRNRieGoRlyqsfgLx6i9YNvRD5znPLE%0AI4wfVhleXkuz7UcHUbdM2BzHcFXGYkmkUDhhzCMdEFmcOoQQKIU0Z9smTRF/2zJPgixJPATPVnUi%0ARJGO6m2zrjNsJsmqRT61XOHh8JnEZY68SLCDtXhCRUqI7yowolXRJZdy7N7FsyKvmeT1wt5dQh7H%0AwMIkRFGroLJUZCIcwdZ0QpYflXydPyH8/PVUua+nZOcZrvw1LQULiBMu2ajSwRXa1M9oySfdkO0T%0AYU1ZYgsbA0F/1TBVIxapiRyQwrb9CDUsRrGEwV93fZMlpVbq6lKoozkIPAEVN0Qzx7DNF5dpxztU%0AmLTQNspY2RwhR1JUgvyd4vKcq5AI6uoEKpbwuMsyOVeNEgFcw/fum9feTahRsENdzfbhTVzbvGxK%0A5j65tXdFdYr+LkgmR6jduWjqOtSz3gnHfowqJZ2xMLtUBUXxEJEI4jQiB2OGZZMa9IjTAiVqXUjn%0AonSC1XE/MqyKVL3o+5/DHP4YMEdkrwD6++9mdPRRli+/5SWP81wP23T5Qa3DiL6KTE+GATlEtNDE%0AOU9+Aw94quxv4+XVIs5wiX976wf5/tlPc04iDcdCeB0uy4b6gFoaxp9HSAdLNygm/T9lVgT9vMIT%0AhNXAj65QQzKWQ4/4q/kCcaRQycsEI3qchHCJBY0SJ6FZlXy/6kq2JP3JrMk5yZ69Z/Kk3IQlQrjH%0AQ+y6xc913c5fAC9NXjOhYxPCJEOKUaOKlaMKu1QLW9OJBEQUo4DMJEnlziQFZKvvR8uYuAJwNRZw%0AiIMsxZAWJaERCSKyVLnIRft38Jn+BexVbFyhYCvDvPuhHCdSvuBifLiR6oajVJdMSoqOgmTIC7Pq%0A70JQ6EcNiEy4IUpqCVs71cbosZzD6op/neUWIfUyh40Y0bhkfMxXJkoEUc/FVvB7CwsNW0gOui7n%0ARGtREg0YVf69korAUCOYIsK+ofW8ORSZqn0yVJ98l8YjjIfnUS730jYoIfC0VI0wbPz41LWoqsBV%0AFZRQCBE61eppUSxMR9R/XJtqmxKIVRSFO1Z1/LfumTWH/16YI7JXAGNjWxke+c2sx0Z2fBnPHKN2%0AwxenHrOCDsHPpAXezksZzA3x4OEHqBadaK6Nrar8ZuMHsLyfUi6c5JfP/xRbDjOatBhImyieoFf/%0AHrW5jwC1CK1Mf0UcqSpko37OaiSwYzdTR8mYC5CV23kouYFjHS1cpk/gArmgh9gJmrEUnbz0f++j%0AmTBlnuRcOkUljynnIXYolIjQdWQZ49+cbQV17s0/p7uljQ0jGjlRZtfGl7b7WSZ3UyJKyrYJKZKs%0AmiJrJFmQz3HUKJGLxIhY0xZZj5h5FgMnil04qsegfIa0fQPSNXkft/JJvsGCUhd7YsuJlgrgqaC4%0AtIyNkLIX4OkWricZivfQ3XQ37cUksJS+7gUYBwdZnW5mT40fToU9jxP1Z9GU6Z7qvVU0JTe2fI6O%0AkadOeS9jruQRpY2IVwv4TiRjbfdzX89bubIyDWNjKICVDdOaL3JAV30iQ8MWHotC+2gQa9Av/hu0%0Aii9BGaxcigp9GTgQVyGdTk/J4HV1mkzXrLmLsfFtHJ5hTKuFZpOtogkUVSDCYZTQqUT889XT0fML%0AI7I5zOHVhrlP7isA2xnH80p4noMSqOCMrbdhZS2e6H0nq5pTxM9u5NmDR5kIFSirKS7JHMQm5PcP%0AoIpfn30DLX2PMVSziGhmMStGwPXKTESSGI5FLuowlkhy1v4ycdPku0sMVrprMPMP4grBmOLnMEaC%0A3NfTlav5y461NMgGkhmVgZiKKW1yxRrcmD+lduHLp00RxpIGN3ML1q4YmmfTYBfJPFlL/hY/35UB%0AXnvz93iqfQNrR2zCY0fY0LCFnzZfj1cTIu5awEs3DNzAVi7i14TzC4hEVUY1n3Trn3+K2NqFQA0R%0Ae5rI7um4g4m9IzTnoKJgsHlVjqv2C8JSpYF+viHfy6FDm9hzxjIi5QIxqVPAxQ5UeVKxsTyBFJLD%0A9Q/R2e0X4kpsvLEYXmWCL7TczM7Ez8jaS9jQuZ/y2/KQD3JkE+NsX7qCxdbsRpWTuLXjHr71DZWh%0ADr8FX2beFg6Pv4NQ3L+/qoADd7WSamhAThr5CpV0QuUasRXd8T0x0fz7JgsVnNt8Ju1bn+Oma68h%0AkUhMWUEZynRUFQ7V01h/Fdd9Mgvf8R9TX2CwG44ZCGG/aEQ2E5qmEQ6HSfxPbug3h1c15ojsFYBt%0A+TVS7vBelDp/u001SwhTIHePUDhZIn52Iw9++x/IGpXozhu43fgSwzLJN70/xRM6X37b5cDlAOhU%0A8eeFD7Ij+RDClLzn2Qs4FP86Lf1lJEl2nFHBNzpD0NnArW4GZ781VRQ8GZENhfxi0n7RRDnubylO%0AUMl4qYGg9RhHvAWYe2JICU/KTRR701PENem4+KabbyUWtgnnXS69/N/ZwxIuNYtUHjlAb7KS2rLH%0AQERQberUZce4YvtzPH5eG0f16RqjSUSCPl+ZEY9wLRCox9v2P01iie8gEbFMovuqebBlAhD87JI3%0A8P7NRdL5g0AeSymTtPzt00omsLJJLt71OO37t5GqW02BMkVN5XDZ5USqj5qgm3NRRlADSb+UFqoi%0ASGp3YCkX8IX57+em/WUWR37No4cvI9noT/z66CBu7Xqs0mxHiM2d/4pAoUqKWf6FAMmwTig+2YUY%0AQODaFigCqWgIJcn6hWmajo4xGpzjqauAzWTdZs5rb+fJ9mkZu6YE0njt1EVCbeu0a4aqzyar82/o%0AxPMkQ0+EEaeJyGZCURQ+/OEPE4mcvinrHObwx445Ivs90ZXp4mShnzgwcfd7eHbjL9mxd4iPl0ok%0ApSTumIyM5vjJseNEMqPYcYsbd24FoEZkiZeXUzJmT5SqUoElXPY0KBj9BVRnkJZCko4rd4AhuKM4%0AnX/qUdpRm32iSssRhqnF9jQy2vTqelzzJ/5xWcG2nedRrvKZ7Jnui5j4ur/F9Ld8CzhVYXhZ508p%0A72ilEE2SIsO3hr/JoiNXsmckj0ysZ7xkcF+lQsyFpKUQUfKEvenzZ70vEwgBvRWomVFY55sB75nX%0AS6ycQ3VdNM+l+qjOjxJBR2YjhuFZ1NgbgR9Q1sokx1YzfnQT5snjgGDJ8UOo2SyD7WEwoaks2Ff2%0AMI0MI0oBPBgTYR5JCM4fBomJotroSh9x5yCwmqgjEdjkBpYxv7qN0GGVnY1nsmLCoahFEJZfWgAw%0Amu4mS5Y1noIuZrfbS4Q1wslJIgtq7WwbhMKqt32Ig78QGBEdwXSZQan6Ir6TOYZIrea8F9yzmsr1%0AMHovqfhCXhIvsF+KBPcvvvE8hP7yjhbx+CtTyDyHOfwhMEdkvwWePDrKVx44yB3v24AR9JC6Y/8d%0ArHTzIOCf0xvp3nac2gMTEFqOruwiLmz+rvZ2tm8N8w4vyuPLD/CBrN+E8bA3j7PdFPdHrFmvI0SS%0AnChjKxJFy2KN/YBEu06i2Y9o7GmDek7mm3GT/rUsdg+wVTuPD4tvE9bK1HiD9O2ePzUB39/zJu79%0A2nunzs0wTVxvkD/kbvHmU0QaVXKUgbHFqKN9sA7qChFUx6JgFDHtGPZIjkJrNYNhQeegLxiJeCan%0Ag5uLQAiUQZ3agq+gvPLZIj/eWGJpqJuqwiIE0KvP9pk0HMmeVt8T0Qkc4we2v4X5B78EmyTCczG1%0AEDlzhATQZOoUgVSozIgIrkVq2Grwf8/CM/z3GbX8nxEXFFGiVHqQSOazGGPX4JUdrhiSPK/oqIZK%0A0/JRoj06Ghqa1Ph7J8nIVFzl49ozmwgHIgk1kBy6lsVnP/tZHNulZ8sTpGrDCDFNZF5Yp4dmlqRP%0AVQeGdT/qMrSX3h58MdR85CO/03lzmMOrCXNE9lvgya5RtvWMM5w3aarwt2HGSyPEgi2rZ2OrifYW%0AOFvoRJRdbHFXMcGzmJlRzsq04dSfRSa+lxUZfxJPuSabR+7CWtIKXDH1Op6S5O+X6VSdTNCo+P7r%0AemScvazgKAvIhmOk7Bx5LUK5eB5j8WPEZI7O/BG2dF9OWfoRV3tPzyxJ/L0s5OIbnmHHptTUY5GF%0ARRxFgLRPcZDXpUmCLKMT3YhxidvTQXz4TI5XWuyMlmgtQGxsDKhmKKyw1vQjQ922memepNsmth6C%0Aou8Mop8QXN/7SxpEJ13h40gheW3/D1iU9U+6raEZv8l4cL4LNwxeyRfTB7CVSTLyaB8c5oCpYJUK%0AWLpGU18X2eZ57JcmTWo/DclhjpTjoI8jPQNrksikDUG0FAtycrHEfaiZUc647FLwfYfJexIlopGJ%0A1NDUHuLad7wJrZzn/zzyWTSpUWMkGBeziezqVY0c2e733dIS/tfLCWzINF3lXV88F9XOYD0yo4Nz%0A0HXaOE2TRz3YWpz8OYc5zOFUzBHZb4HhnD/pnciM0lc6wfqG9RTMISbt8xbtq6TquMSoKWPLFO+2%0APgUC/ryngeK8I3hVPQjp0uaVsHTBeJNJ3NiNm5692h6PpvlNFNbajbSf7GdefBlHa7r5qvg0ACLu%0A0WL1ossIe/Z1MHEiRQiH/j3zmfjeNHHtZCF1nziEvcCPcDZ6D1NV6mTvoukJ85whh0drdQbNFVM5%0Aq7AsURYRqhhFAKW0hBFB5tn1RJOLGYsd5XhxLa2AXp7OEUXNXuLZHNbEIkiC5lo4qkFVtpfhijaK%0AJ2s5euRjLJt4iLBtUZO3uKf1R4AgKj1auxrIJRuIpI8SL8J49YWorkSRcFlbJ18ENu0pU0iDIgHP%0A4axcLU9nnsUNRQlHY2SBrHBIaVvZ13UG5ZojoPci3QjZ0AgeLp6cwNH9exB1/L9pTUpCHyzddAnW%0Aee3su3UXpoQ1ndUU6q7hja9dMvU+tUc0NDS4+K9RvjMteZ9EKOZ/rfSoTz7eDHsrTVdBTyNuuB2+%0A49uC1Tc1UDtSy8aNG08ZS5sUDykvkud696+g9+nTPzeHOfwPwRyR/SchpZwisjsPfYct/Xfz9Q2/%0AYGi0j4fs89g5vIL1BUFIyfKLagt58G18zA7TG/K4Or2AY+d+EcfSmb/No1Al2NNWQSmiMq9jgMOc%0APqfk1JmkKw02hF/Dc7X3AL5TUvGntTjNg5j9VTzy9TVTx+/nQq675l4euaITKQRvkD9kd8M6ulMN%0AqNJBMV0Kh2ZPiJ84YPJorU6/64szWmQ3i0v7eSD6GqoYQUpB1A5jYVJS/IitpEqGNb+AKa9NO5RH%0AZZG6oUF0248wYnaGjFrDdXu6SZy8l0zTfMzxNnTN33trzf+QkFEFjBH1JEUbNCdO0gtTLyCbeBeG%0AI1Fck+r3Xwi3QypvUUgz1fol4fjbqrptEo75C4I6maUYiqADDYkWkLtwi+0sdqr57tq/4LVbq2lM%0A+OKJSSKLTgZIqoFRH8eqDBMbM9mwpI7z0tOehgBRI0rJLsG8dYhw7JS/Wyjif6200It/vUSqFvCJ%0ALBQN88EPfvC0x+lB+xtDfREiaz3H/zeHOfwPxhyRvQTKhTw7N/+S3MbL+OD+XlaNF7hK6OQH7uWa%0AVIkP//t93Ft3mNti7ewbXcT5tkIx3kN6LMtRcyW6IrhBM5gw+gHQDJuqc+B5/LxH/e73Ma4fJrdk%0AWpihug5uYNc0Fk6RaDjB5ocN9qSWUT4eQzwVovDjZp7DtzGq+cQxvA6TC/g1i/pOUKEkONaR5KRe%0AwXK5ne6+hYhkPc0cZ7Awj2rdxJAqN7lfoHLPp2kqSeKWw/EgivhU6SuIgSyPN59PrT6IYxtMGkPE%0Ape+eYQmPdnMUiJK2JOn8KGPxKtS8xqqdu3hy1UpgOdXlAplwDYeqBrBjgywqtiM8HfOcKG3WEIX9%0AcdSCBVHYVmykOigLeN/QdRzdsIPPORJdEaw7fitCeQ0fW/0xcvfu8S9G0YisPovi+AkQYKaqiSaT%0A4IBUFcaiVdTZJuFQEsogvSgb17+d9w138FjhLio6KsCGuBds602aUAUR0IJ5cRqHiwj91E5HjbWN%0ABAJMOE3tVSgaRGTGS3y9gkrnyPJqwkte3P5pbmtxDnN4ecwR2Uvg6AN38cQP76Er2kIuFOG6gqDY%0A2UV7k5/jujdWYGfDPC6qeJyj4wuJH1nDcCyP6nkgouw2HM5XVIbT+2aNezvvosXrZaGzhqbxFQw3%0A7MVImbxF3M7hgRU8PHwRUkKXXMTm59dx253r4c71U+fHbuznyvU/Jl9Os331chRgpdxGNR72yeW0%0AWFlO6hWkGaUpO4Yz0EU5ZJDV4kS1PHHpsdg+SOegja24KGYOjEqEJ9FyCRyR5aoDP2HTikexnRA5%0ArxIYQBd+JGXh0hneD/Y8lghBbWbIJzJTojsOzVmfuOtLJY5WwLaaLhK5fpadbKGkudyeuJjQ0wNE%0Ae8rolgsIjBpJOJfEsVV+U5NigR4hYnnoUmHZLf8AwHtXvJf3bXyAMw7492Hebf9C6XNP8UOznUvP%0AWkSqsB36RhmMV6KavulyWA2iKS9EWYVojR9JxiMCbLgsqfLo/m0s7Ai2dyfdUAICOx2RvWvZu8ha%0AvkuI0DQ6bYfceYNTz4eCLUVVV7jwXX9C0+Klp4yhRDRQBdE1tSjhF/8aThLYi0Zkc5jDHOaI7HSw%0Ah4sMf3sPfT0TVOZL9Bw7AotXoIYs6sIPTB0n22r4WMVX+Rbv4j1L70LPL+CIbpAsOxQTo6TtPMUq%0AcFfcMWU666HwGy6n3enh386oZNHgICPbzsZNRqjVR9m5t4qJ707nuW5jKW+65l5OXOGQsVtYXOzi%0A8fWdLJE7GRpuYzvLAainn7LdgnQdFmY0no56ZI610DoyTOvIMI8tWMmJmijxcIaEm8F1o1hSomkl%0AhJsFKolaksJjH6dp49eot49RyTgTdg2jIkGUAULSJ7K8XuZY+2HeeUQlqkMyEDMMxvwato7xXi4Y%0Ae4bFY3meaFiC4mW4fOj1VJXbuX/xMEWng4Fcgk4vQz5aCeSo7bBoMhbTf3iCZy5tIH1CI+p6WFIh%0AsnjaU/C1HQ2cPODbeClRnSgwFKolmqygJt5E6NFH2XzDx7ju8V+CbhBRfQGJ9EKMFWzUQBpvBEXC%0AKztX8Ot1b4Ct3/BfYIrI1ODnqUS2tn7t1P+FprFc6HSdMTb1mBFsLaq6wurXXH3az5gaN2j41Fko%0AiZeOtOYisjnM4eUxR2R2GXvURauN0j/exze+/whvffZhjqXO5TirWTtwH7fU+Kax3ZVbuZBnyOFP%0Agk48SUnEeGJsA5viO/jyWR571ItY232AVKlA++gYg8vuJSqk359Lejyy61JyVPK8l8RVVPYfTNB/%0Amz9R38SdgC+JT7WNUBBx3uJ+n8NVKxmurWdxfpTzJ07yOJ1UMUJ8XGOldYR0RYHWWA977YWUrBEy%0ASh/ve/5JhkenLaXiZhHTCDFcWclC+yCeG8aSAk14uN6TwGIKYYX5YQ1j/3VUzv+h35LFNsiLKEnh%0AYoX8yb0sxpiwodlQ+FeytA8O8Ez7KmpOmAzUriUZnuCuPTfxuPNuurW9iEIzlxYHeDZ7J8Ppy6jI%0AxpkQ/j3sq52HZu9jYcu7qIxUEorqvGt5O1t3ZblmIgvatMISYHFjFSfxiUwogtp3Lef9+09y2bJ6%0AYn1DGGaJD33vS9gV1Vj1LTQajVzV8nbuPDiflc0ptJJPOMaaN1MuLsbpvNYfuH0jLH0dRH0JvFYV%0ARk0ZCPWlm6gLTQNNo6b6UsIRf7tXUQRGWEXVXvrcSVJ9KUzmyCZ/zmEOczgV/+OIbN/oPuan5mN4%0ACt97/CBXPf56jnhvZd6aczkQ/SCWWs8Da1fi9ISxY7sYqm5nsMqPNEZcyBUimGMKoaSLFfJzG/tz%0AZ7Fpoo2d7YuQQuWpDj9KumXgzzh4aDFjo83cE3kdEyMp+r+2fNb1ZID5HzpARe0E7+keY3DVfdy2%0A8v2sl4/ymLiQY7KN3cInukRunAvGLMaab2Ex+zjQrXK+vpfLG0tkFjk4ToiJZJFEoofF3d0cYjqy%0AS5T9/FY+niJ2Ikc+ewauWkJ1woQKT5FPvxuAqC4wJ3S8rotwG45hOQYqHvPPHyQ7eiXkQdDAur48%0Av1QtvoPgNWaem//5L5EiynNLr+eiyJcAiHg6S/qPs0YMY4d7EW4rtmbQubyWwWeXU8wO4aohNBva%0Am9/yf9u77yirqnuB49/frXPb1Du9MDNOYWAYBhi6IIjYQMUeYosp5mW5XnRFY4wxLy8viS15STQa%0AjV2XL9ZYCKZYMTxUQJogxaENA9N7n9v2++McYEYY4FkYLrM/a7HuPXvOvez53Tnnd885+/w2WSWZ%0AB/qb1DORBbXdOLyDE5kvbnCFC9foRG4bbXwOe7qMR4uKYLNaCAAOm4M75/6Imyb34/c62bVuHwAO%0AXyLBsTccfKP08XDZ0wcWPVPT8VQMXfV+v5jxZYjVRm7ZLYPaJ52TS/KoL17yKdYRiyD47Lp8lKYN%0AZUQlso5AB5cvvZxZqTMovW8H95TdwK6kJBz7/sW8bbXIRCjIa6XQ8wabI056uuLZWHwwGfQ55qFs%0Ar+AMxtLYE6YzztjJJgb9vOXIJIKVeX/fzLbERHY4TuGfVefxxH2Dd3CfrZwB0FPUy/S9Icr7+tiS%0AUEu8amVC5CNWMpNPLaMPvramE3fvKGaHnqL902wCuwK4k9wkWcezy72d3l4vofhWxiwv5vTI0zyZ%0A14gz7GRS8yR8fQfvEXNWx1HVOJXSrE30hJ1YVA/elqfx7FnIWypCctsHBCPzqPx0GnUdfipDSeyp%0AvoIz+uz8dKIDW4uNea0h8AsglM25Bqmroru1hffkUzLJYgLb6K5fRW/2XArYzTZzAEvQ7uC80nTO%0AeOyX3P7xdtSOXwPgsg0uj1T8nUeov38dKji4BJTLNfSfrCfh4LxpNotx9Li/IK7faxwBZpaMZfL5%0AF5NeOJrew9+3DRhHe/vvNTuStNtuO2z7xLNGHfW1x2JezjyeW/gcye7kL+X9NO1kNKIS2bKVy7i2%0AMomeql4+nNHPg+//B/8quYSVkTHkJD1MJpBvVtlwxtZBVxy15caOMEb1UhXbTthhJb49g/eVMZGk%0AUvBxwyiaXQ6ca+HZ+75+4P97glv45i13kldp4XdnLiJLVVE/OuWQfimE5IgDu7LT1pjJA1nfpr4x%0AH5+3h2Zv/IH1Nqbm8XDPi0x6ZRFVrMCCsDbcx6V9flq2zwZrK86eVILtWYTSY6j11GKNWM1E1nPg%0AfRJDxYSsW6gtewgQJuwQKtu2cH7NfHx9nZR85+u8/2wrTU25xPd1s5oSSqSecH81N2xu5RVHNdZg%0APwkYp84S3A4sGVl0t7YQsthpwjgycvUZmcJJAF/SZKCZgM1OmtOO2GxYfT5EjFNmn01kYF6n+kzp%0AJbtz6Ar7viQ/VruDcDCA1TY4ke3niHEx+wrj6JMjJLIThc1iY0zSoYNFNE07aMQkss1bt/Hxex8w%0AbW41ydsn07xhAvWlQk96BWfu7iUx0bjuYrUYNw+73e2kpO7kk9yJxEY6yGAPlZWjWC8lSHMR/2id%0ARNsjxtHaBwNO4f3wlpvJzt3Jf8qdAKwqqiBVPsJe3Mt1PQ/wC35+YN2szj72+oxRdWVr11JjHUVX%0AZxKVlVOpbh9HXE6IZi94VSdT27dRFy7FVthFU/9fmbU9hhV4abB5qCOCzUwq6SEf7SkfsCR5Lqd3%0Av807Hjd2ZcEV7EciAZTFQVxPBIkRsBhHO3fVxvBS5BwmvXMH1d5kxv/+JfJGt/KH+1cTTvAT19ZL%0AvrSQ7Hfj7LcggC0cIg8L52TEM+MUP5sOlFdSxgzJQGxTO0UVkNTeSmvqDOCvBBwx+M1h6dPjPaxw%0AeWjsFmJsg+/VAoidk4UKDy5XZXMMncgcMS6uvuc+nrn1RspOP5Nla9Yfksg0TfWI350AABC3SURB%0AVDv5nPSJ7N1fvIK9KUi1fQ3ujE5EoN+7j7BvHMuTW3i53Mvi8S9TTis9uNjEeCaqVWzfmUeLSmJ1%0A90zSmhRNXblsfeBUbuVg9YXUm7aS793HtjTjIv+CnSs4e97fsfclkezsps1hoZFklkydRlZ9DS17%0AsxmfvoXczb18MHM85TUd5PZ+TFpqIyUfrmD3lB8AgmXfdN4cO5XkznZIhUyqOauymrfcGYzp2ElD%0A93z+V7oQ2umIiScCNNrbIQI93fUEXIn0RWz8bd/d/MzhpkFtIig9WEMthBxpxHVHyJ+cRbhjDq7Q%0ALuqkjDRnPn0oInYrdqsFX6xxTcbpdHKhcxMTi4s4a94iqn9rzM2VsvhSnMuF38wqxJPkZreZyM5P%0A7CXOYhzVOroDXDJ/Ho6N28ifezFz/cWUlYwj3azGfk5yPOv9fl5tc2GRQwdGxBQfen/VkY7IABIz%0Asvj+0y+xa9cu0IlM00aEkzKR9YX66O5X3PvQS3yQVUSFPYinvZ4kt7ETbvBV0j62i86gUd9wC2OZ%0AFl7ODRufoFc5Kf5gF6v/cuaB96syH2NvqcKb20afGEcPE1wbKK6rZmexsRMv3biJgmX3gSgecvXS%0A6BRunuCiKT6BS996n7r4TNKq9vJeXBHZdY1897Ff0uZx0HzZKFrPa6azRri8fwbvSw8dbiuFdUZp%0AI2u78GJXOXPrmqlsOo3Rah2/ci5mTPwWOpwexB4hMeSlxtJGUnMPtVmJZFkCjMbJqhgfGZ12cIBb%0AuugNKVwBxZkL5uJwzQel+O/O9eCwsq1gGhG/cepz/ySL6enpZGRkUFRWhsPvIq4klUWjFlI0ZQzW%0AkiCOHCPhlc45g9WvvcTM+fNY8k4/70VmYrvxGvJKZ0HpLGKAibPmHPJZXV58OeUp5cf82doOMxz+%0AcOxmxXedyDTt5HfURCYijwMLgQalVKnZlgg8D+QCu4HLlFKtIiLAvcC5QA/wDaXU2q+m64cKBjvY%0Au/YfbHj9QTa3Z7J21iI2Jjmp9lsJu8o5LdBBEp+y03MKaruTmqCfvnYP6yMzuHPdWOr/bIwoXE0h%0AY65aQd0Mo/zSRZs/ZZc/yKZZ+YSBkp56trtjKV5dQ3xvF3ktHexKjMXVsheLOX1GbmeAgi4bl1d1%0A866nHV9MCs+XjsUmQRY7nuSRyPXEdLcRTs1guuUNPp3hYuk7dXwcTMZl30ybN5d6c8BesMMo2aQi%0A5txUoW7sDgsrE6aQGtvJRrUKX3cCWNrAXoSvLZucSeO5uynEozEWmkMxuFQrWVKDdW82ArjjHFjN%0AoeVtM9LwWC2saV1Ent8ouWSxWLDb7bjdbs477+C9UMnXjOXAsIP8g7FPzMjipueXAtDvdrJ0qZ3F%0A446eoPLj88mPzz/qevvJMQzAAJ3ING0kOZYjsieB+4GnB7TdCrytlLpLRG41l38EnAMUmv+mAg+a%0Aj18ppRQPvHwfL3pS8Ld28Y2Wy3FlVzEu4W0+ooBWj43AhjReiVzMy1xMsNp9YAJJMIbA1wPZN25l%0AXtHLvLzn6zSf6WFC9xYyd9aRkVjHqGAMvsg+LpQXcW+5gt3u8Vi7grRb4OoP9lK64iE+yo4lrMJY%0Axcqb4S7OscXz/UqFO2Y1Cb4iQnYnCZYmRlFF2GrjgUuvZlLHViaE1mGRGC4e9xi/WftvjPOsI65v%0AFi2xVkQp/KEAp+dmULfOrKqeGMYbsNPSDr4YK/fHPccPd50FxKAS84hpTiIlexyeqr38YG8XPy7J%0A5EJfKp225RSsNJK1dcD9UfcUGzMc11yZSIz94I5/9uzZZGdn/78/j0mTJpGamvq5Xvtl2Z/IbIcp%0AIaVp2snlqFu5UupfIpL7meYLgDnm86eAZRiJ7ALgaaWUAj4UkXgRSVdK1X5ZHT6czo42WhuaqJl8%0AGvuS4PpuD/mh7TjW92NFEdjjHTSdCUDcLbuw5gXI79/JLnseyiKcxmbKez7hn2e0EMHC/Oo0Uhr3%0AUWWFppitXNi6mszEPoLtAb7WFOSvdgft9ECPhaTWRuJyMukLdeGxx/GAPcAoWz3d7iroB++KB8ke%0AfTMp1FO2rwEK4dXT5lOwvB5H0BwcEWjlNtca9m3opSGzj8ZYC4tXvUmFK4XSibk0rwyQ7RzHuTf+%0AlEf+uIw97X3kJmRyx6l/pLl5CXSB02nMxWV3WrGYAyP+feospoxOoH9rP5WnbeCC1EsOG8eM+MEj%0ABw9Xjf1YiMhXmsRScmPJGTN0fUKAhIQE5s+fT1FR0RHX0zQt+n3er6upA5JTHZBqPs8Eqgest9ds%0AO2Iii0Sgs/Nz9gTYsW0rHWMdBNa5Kd79KR/+YSFrGZy4vnHF44yb+U+srT7643p5vPB62uxuTqms%0AZkL3dt4vnEjxe2spjNRynqzg/cJJzK2PIMEc6qSJ5ekbKa1NgvhamsLGNbFA0A5WSN27BgGynDmE%0AVZhQJIzT287NQScXBdpAWZl486+RdT/BF+7ljZYFUAhxAuXTzsW+4QkAQv2KcASmXfpNAknZPNNV%0AR2xfD6nZGSgcCEKKr4ieHitepxfow+fwUJIynpWJy6CrH4fdSQ8QDFuxm6fVMq0eOjthYeZi49Pg%0Ai8V7uJ19vVEi6si/g1BWNvOIf1vRHIPjQcdnaDo2QxuO2Hzh8y5KKSUi6uhrDiYi1wHXAWRn5xxl%0A7SMLW1y8s+VsWn9YxIcUcfVVT/L2pPHEBSIsanuBQMBDsvRS2hJmR/3ZZHR/zJ8f/S5vTF2MS+2h%0ANT2Nq976E4zfSeqOUyla9SYz1m0iI+NKbrNZaY6sJ2ANIBvLKay7nRWyh17pxt7RhTeSisX7IY2j%0APOQ78nDa4ui0dGILO1HWfkIo4n0+CsZNw3vKMzgsDprv+gSATLebqRUTIHAt8CrhPiuh/n7KzrqI%0AuN4+HlnXgcXiIG1UDoGAUaV9//Bzr9M4deaLMa8FxWUCO3F6vEAQu9OK7B/hd5RSSZqmadHs8yay%0A+v2nDEUkHWgw2/cBA88pZZlth1BKPQw8DFBRUaF8X6ACT0VFOd/7yzfZcdVKkr2jycuoJSncQrHj%0AY8q3r2F9bgkrfWUs6myjMpBIQnciLcWXkE88/VTTCpySWUNnwMvdoTmcZWugqX8fd0aWYMmbQ1d9%0AGrCdjC2rqLH46a8o5l73Dq59bTnSBEy7nY3bevA3vY61r5eW0yu4MLOIP617hq5IFzmxOfh84POl%0AA7DwunHcU7uHDJcdnw8iC+6CZUsJ9dqIhPrx+aDUF8Oy2ePJOnMyFhE2r6gBwJdgvCbRa3x0ST5j%0A2ZVZBBt34ovzUE8bcYlWwh4rQcCXaOWLxPdkp2NzZDo+Q9OxGdrxjM3n/aq+BLjGfH4N8NqA9qvF%0AMA1o/6qvj+337TsfJ+2yuTRMaKG2cArEv05r+k4st1/BdMdFfK3iebZPqSPB3UB6wThO+/3NnP3L%0Aa2lX8xid/RbxE3dT4gszrmoJ4jWmAKlJTmd6mp0pES+za9PJbgpResV5TDn/QgIZFWwoqcCZkEhs%0AchwOl43ejo/pWvsoM689lZvPKia/YBV70vZwxhlnDOprVnECWS4nBW6jbJLFYic//R4aNyUQ7D9Y%0AvirH5cRiVrYonpLGxLNymLIwDwCfOfVHrFmyqaCggMmTJxMbZ/z1OJw2LF4HxNiOeaSfpmlaNDqW%0A4ffPYgzs8IvIXuBnwF3ACyLyLYzbrC4zV/8bxtD77RjD76/9Cvo8pNsXjgXGAnDH39Ipz0lgcmk6%0Am/wbmeR7gwR3MpaLDv7KduDqOxYQDI9hT83dFJR/nzGRm1hvm8rqVz7h13NnkjFmHOsTvIz6u4sO%0AVY01IYELUhJY15HFQ6ct4r4ZY7B0himsSEW9OJu+NWsQM/ksvXApyOGn4Hh1YgEuy8HvEf7UmYT7%0AHyHkOHzdJKvdwvQLCw4s7z+lGGs++v1+FixYwM71jSSkNeNwWXHMykTl+w/7fpqmaSeLYxm1uHiI%0AH807zLoKuP6LdurLcNu5B+vTlaaPG3K9WL8LGENS6lNGw5XLmN7Xh8v9Onnlk7DabMyYMYOmTcZ1%0ALWu8UftwYXI8Coh3OsBpvI+6/fZB732kqTcS7YND7/Ias0bnlk86pt/P6zRe7/vMpIz55cnkl5t3%0AelktWFP08HNN005uei93GPaYGCaff/Ggtrjzz4NwCHtmBgAVcR4q4jyD1hH5/KfwbA4H37n/cdzx%0ACUdfmYGnFvU8VZqmjWw6kR0je1oa/u997yv9P2KTD62MP5RRSR4sApnxh1aN1zRNG0l0IotSU/IS%0AWf2TM0gy59nSNE0bqfQNRlFMJzFN0zSdyDRN07QopxOZpmmaFtV0ItM0TdOimk5kmqZpWlTTiUzT%0ANE2LajqRaZqmaVFNJzJN0zQtqulEpmmapkU1ncg0TdO0qKYTmaZpmhbVxJh5ZZg7IdKIMa/ZF+EH%0Amr6E7pyMdGyGpmNzZDo+Q9OxGdqXFZtRSqnko610QiSyL4OIfKSUqhjufpyIdGyGpmNzZDo+Q9Ox%0AGdrxjo0+tahpmqZFNZ3INE3TtKh2MiWyh4e7AycwHZuh6dgcmY7P0HRshnZcY3PSXCPTNE3TRqaT%0A6YhM0zRNG4GiPpGJyNkisk1EtovIrcPdn+EmIo+LSIOIbBrQligib4pIpfmYMJx9HC4iki0i74rI%0AZhH5RERuMNtHfHxEJEZEVonIBjM2Pzfb80Rkpbl9PS8ijuHu63AREauIrBORpeayjo1JRHaLyEYR%0AWS8iH5ltx227iupEJiJW4AHgHGAMsFhExgxvr4bdk8DZn2m7FXhbKVUIvG0uj0Qh4Cal1BhgGnC9%0A+fei4wP9wOlKqfFAOXC2iEwD7gZ+p5QqAFqBbw1jH4fbDcCWAcs6NoPNVUqVDxh2f9y2q6hOZMAU%0AYLtSaqdSKgA8B1wwzH0aVkqpfwEtn2m+AHjKfP4UsOi4duoEoZSqVUqtNZ93YuyUMtHxQRm6zEW7%0A+U8BpwMvme0jMjYAIpIFLAAeNZcFHZujOW7bVbQnskygesDyXrNNGyxVKVVrPq8DUoezMycCEckF%0AJgAr0fEBDpw6Ww80AG8CO4A2pVTIXGUkb1+/B24BIuZyEjo2AyngDRFZIyLXmW3HbbuyfVVvrJ2Y%0AlFJKREb0UFUR8QJ/AW5USnUYX64NIzk+SqkwUC4i8cArwOhh7tIJQUQWAg1KqTUiMme4+3OCOlUp%0AtU9EUoA3RWTrwB9+1dtVtB+R7QOyByxnmW3aYPUikg5gPjYMc3+GjYjYMZLY/yilXjabdXwGUEq1%0AAe8C04F4Edn/hXekbl8zgfNFZDfG5YvTgXvRsTlAKbXPfGzA+BI0heO4XUV7IlsNFJqjhxzA14Al%0Aw9ynE9ES4Brz+TXAa8PYl2FjXtd4DNiilPrtgB+N+PiISLJ5JIaIuID5GNcQ3wUuMVcbkbFRSv1Y%0AKZWllMrF2Me8o5S6Ah0bAETEIyK+/c+BM4FNHMftKupviBaRczHOX1uBx5VSvxrmLg0rEXkWmINR%0Afboe+BnwKvACkIMxy8BlSqnPDgg56YnIqcByYCMHr3XchnGdbETHR0TKMC7IWzG+4L6glPovEcnH%0AOApJBNYBVyql+oevp8PLPLV4s1JqoY6NwYzDK+aiDfizUupXIpLEcdquoj6RaZqmaSNbtJ9a1DRN%0A00Y4ncg0TdO0qKYTmaZpmhbVdCLTNE3ToppOZJqmaVpU04lM0zRNi2o6kWmapmlRTScyTdM0Lar9%0AH1vgLxHl/9/GAAAAAElFTkSuQmCC"/>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sp>
        <p:nvSpPr>
          <p:cNvPr id="7" name="AutoShape 11" descr="data:image/png;base64,iVBORw0KGgoAAAANSUhEUgAAAbIAAAE/CAYAAAAjXUYaAAAABHNCSVQICAgIfAhkiAAAAAlwSFlz%0AAAALEgAACxIB0t1+/AAAADl0RVh0U29mdHdhcmUAbWF0cGxvdGxpYiB2ZXJzaW9uIDMuMC4zLCBo%0AdHRwOi8vbWF0cGxvdGxpYi5vcmcvnQurowAAIABJREFUeJzsvXmYZVV5t30/a59TY1fP3UwNNDSK%0ALREhIuAQJKhR0ShJHDCaaDSfiYn6+WpizJfXKQkZ3i8mShIVRzQqOM8TIJPM0EI3NDTQ0FP13NVV%0A1VV16gx7r+f9Y609nKpTUw/VA+u+rrrqnD2svfaqU/t3nmE9S1SVQCAQCASOVszh7kAgEAgEAgdC%0AELJAIBAIHNUEIQsEAoHAUU0QskAgEAgc1QQhCwQCgcBRTRCyQCAQCBzVBCGbISLyJhG57hC1fbWI%0A/OMBtvFbIvJoi+2LReQBETn3QNof0+ZGEXnJwWrvSEdEhkXk9P08d62IXHyQu3TMICKfEZEPHe5+%0AHCmIyOtE5HoR6ZjheS3//491gpC1QEReKCJ3iMigiOwVkdtF5LkAqvo1Vf2dw93HiVDVX6nqmcVt%0AIlIGvgz8haref3h6dvSjqnNU9cn9PPcsVb35QPsgIh8Vka8ewPlXi0jdi/KQiKwSkRcdaL8OFFX9%0Ac1X9h9m+rjjeJSJrRKQiIjtE5GYRuXy2+1Lo07nAnwKXqWq1sF1F5IzJzm31//9UIAjZGERkLvBj%0A4D+BhcBJwMeA2uHs14Ggqg1VfaWq3nG4+xI4Ivg/qjoHmAt8GviuiEStDhSR0qz2bPa5Engv8H5g%0AEe7//X8DLz9cHVLV+1X1Zao6MpPzngJ/q4lR1fBT+AHOAwYm2f9W4LbCewX+AngcGAL+AVgB3AHs%0AA74JtLU6t3D+Gf711cA/+tcLcIK6G+j3r5cVzlsIfAnY5vd/32+/GOgtHLcSuBkYANYCry7suxr4%0Ab+Anvu93Aysmufc/AjYBfcDfARuBl/h9Bvgg8ITf/01g4XTGcIJxmFa/gOX+3D8Btvix+HPgucAa%0Af9//VTje4B5Um4BdwFeAeX7fz4B3jWl/NfD7E/TxU/6cYeB24HjgE74P64BzC+1Ma6wK9/MWYDOw%0AB/g7v+/lQB1o+Guu9ttPBH4I7AXWA//PJH/Dq/GfMf++y1/vxMLf5nbgP3zf/nGKMfsy8H7/+iTf%0A1l/69yt8nwz+c4kTjF3AduBPWvWLqT/7N+P+z27HfT6uAxYX9r8a91kf8MeunGAsng4kwHlTPBPm%0AAV/wfd7qxySaxucp/VtO67Ppz3kb8Ig/9hfAqX77rb6tEf+3f0NhTP8G2AH8D+P//08GvuvHsi+9%0A3mT9Php/gkU2nseARES+LCKvEJEF0zjnZcBzgAuBDwCfBd6M+xD9BvDG/eiHwQnVqcApwCjwX4X9%0A/4N7CJ0FLMU9eJrwLsUf4f7RlwLvBr4mIkXXw+U4i3MB7iF4RavOiMgzcd/e/wj34FwELCsc8m7g%0AMuBFfn8/Toz2l2n1q8AFwNNw/+CfwAntS3Dj8/qC++yt/ue3gdOBOeTjeg2Fv5W/51NxgtqK1+Me%0ABotxFvudwK/9+28D/z7BedMZqxcCZwIvBj4sIitV9efAPwHfUOfmfLY/9lrcA+1E4LXAP4nIJRNc%0AO8NbYX8MbAB2FnZdADwJHIcb97cy8Zjdgnt44u/nSeCiwvtfqar174/HicJJwNuB/57g/2uqzz7A%0AH+IEYinQBvyVv6en4/6O7wWWAD8FfiQibS2ucwmwRVXva7GvyNVADJwBnAv8Ds71B5OPTcq0Ppsi%0A8hrg/wN+3/f9V/5eUNV0TJ/t//bf8O+Px32pPRV4R/Gi/u/7Y5xYLceN+7Uz6PfRw+FW0iPxB2fF%0AXI17OMS4b7vH+X1vZbxF9oLC+1XA3xTefxz4RKtzC+ePs8ha9OkcoN+/PgGwwIIWx12M/0YG/Bbu%0Am5op7L8G+Gjhep8v7LsUWDfB9T8MXFt4342zDlIr4xHgxYX9J+Ash1KLtqYzDtPt13J/7kmFbX3A%0AGwrvvwO817/+JS5WmO47M+0n0IP7xnuq33cF8MVJ+vi5wr53A48U3j+LgmVPs0U24VgV7qdogdwD%0AXO5ffxT4amHfyTiroqew7Z+BqycYr6uBKs4aGPWv3zTmb7N5zDmTjdkKnBAb4DPAn5F//r4MvK/w%0AuRwtfh5wlsCFM/ns+/c3A/+78P4vgJ/71x8CvlnYZ3BW1MUt2v3fwF1jtvX6sanixOE43JeUzsIx%0AbwRumsbYpH/L6X42fwa8fUzfK+Sfx+zzVxjTOtAxwf//83CWWKv/wQn73epvcKT/BIusBar6iKq+%0AVVWX4SyqE3HfpCai+G12tMX7OTPtg4h0ichVIrJJRPbhXAvz/besk4G9qto/RTMn4r5x2sK2Tbhv%0AZik7Cq8rk/T1RJx7BAB1/vu+wv5Tge+JyICIDOAe1gnuQbA/TLdfKdP9G5yIG4OUTbiHznGqOoSz%0AvtJA/xuBrx2Ea45lOmM1k7/LXt/3lLF/47H8m6rOx1n05wH/v4i8orB/y5jjJxuzJ3Difw7ui9OP%0AgW3e6n8RzmJL6VPVeKr7muKznzLR+DT11X/2t9B6PPpwXyIoHL8MZ1G3A4L7W5WB7YW/11U4S3DS%0AsSlsm+7n5FTgk4Xr7PV9mOxvuVsLCSFjOBnYNGbMU6bT76OGIGRToKrrcN8Wf+MgNDeCe3gAICLH%0AT3Ls+3Hfki5Q1bnk7hrB/WMuFJH5U1xvG3CyiBT/zqfgvqHOlO24fwzXCZEunHsxZQvwClWdX/jp%0AUNVW15rJOBxstuEeGCmn4Kzu9OFyDfBGEXke0AHcdAj6MJOxGouOeb8N91noKWyb1t9YHQ/hYk2v%0AnOIak43ZLTiXZpu/h1twMb4FwANT9aMFk332p6KpryIiuM9tq/G4EVgmIudN0t4WnEW2uPC3mquq%0AZ7W6HuPHZiZsAf5szOeiUydP0hr7txrb3ikTJIEczH4fdoKQjUFEniEi7xeRZf79ybhv5ncdhOZX%0AA2eJyDl+fshHJzm2B/dtbUBEFgIfSXeo6nacG+JTIrJARMoiclGLNu7GfVv9gD/mYuB3yf3kM+Hb%0AwKv81IQ24O9p/vx8BrhCRE4FEJEl3uffipmMw8HmGuB/ichpIjKHPOaUfmv9Ke4f/O/9djtBOwfC%0ATMZqLDuB5emXE1Xdgkss+mcR6RCRs3Hxp2ml6IvIM3DxuLWTHDbVmN0CvAtnOYFz/b0L5z5Opnlf%0ARSb87E+DbwKvFJEX+xjx+3FCNE4MVPVRnHV1rYi8VEQ6vdX3/MIx23Ex5o+LyFwRMSKyohBznWps%0AZsJngL8VkbMARGSeiLyusH8nLp41Xe7BfQH9FxHp9p+PFxyCfh92gpCNZwgXnL1bREZwAvYQ7h/i%0AgFDVx3APyBtwWY63TXL4J4BOXNbaXcDPx+z/I5xPex0u1vDeFter44TrFb6dTwF/7K3MmfZ9LfCX%0AwNdx/xz9uHhCyidxscTrRGTI9/mCCdqayTgcbL6IS5S5FZfkUMXFt9K+1XBZXi/B3euhYNpj1YJv%0A+d99IvJr//qNuHjMNuB7wEdU9YZJ2viAuHlkI7iH9JdwD/SJmHTMcELWQy5kt+Es7lvZP6b67E+I%0AF6c346bP7MF9/n/X/y+04i9xKfj/jnPl9eIyIt+AyxoFlxDTBjyM+9x/m9wlOdXYTBtV/R7wrzhh%0A3Yd77hRdvh8Fvuxdj6+fRnsJ7v7P8PfS6+/roPb7SEB8oC8QCAQCgaOSYJEFAoFA4KgmCFkgEAgE%0AjmqCkAUCgUDgqCYIWSAQCASOaoKQBQKBQOCo5oiolrx48WJdvnz5fp9v/UwfE2R5HGFsJiaMzeSE%0A8ZmYMDYTczDHZtWqVXtUdclUxx0RQrZ8+XLuu2+qup0TM+SL8/T0TH7cU5EwNhMTxmZywvhMTBib%0AiTmYYyMim6Y+KrgWA4FAIHCUE4QsEAgEAkc1QcgCgUAgcFRzRMTIWtFoNOjt7aVanWiFgpxjNfDa%0A0dHBsmXLKJfLh7srgUAgcMRyxApZb28vPT09LF++HLcSw8Qkvr52FE162FGFqtLX10dvby+nnXba%0A4e5OIBAIHLEcsTZMtVpl0aJFU4rYsYqIsGjRomlZpIFAIPBU5ogVMuApK2IpT/X7DwQCgelwRAvZ%0A4UZEePOb35y9j+OYJUuW8KpXvWpG7Vx88cXZPLlLL72UgYGBg9rPQCAQeCpzxMbIjgS6u7t56KGH%0AGB0dpbOzk+uvv56TTjrpgNr86U9/epB6FwgEAgEIFtmUXHrppfzkJz8B4JprruGNb3xjtm9kZIS3%0Ave1tnH/++Zx77rn84Ac/AGB0dJTLL7+clStX8nu/93uMjo5m5yxfvpw9e/YAcNlll/Gc5zyHs846%0Ai89+9rOzeFeBQCBwYIyMjLBt27bD3Q0gCNmUXH755Vx77bVUq1XWrFnDBRfkK9JfccUVXHLJJdxz%0Azz3cdNNN/PVf/zUjIyN8+tOfpquri0ceeYSPfexjrFq1qmXbX/ziF1m1ahX33XcfV155JX19fbN1%0AW4FAIHBA3HnnnXzta1873N0AjjEhU4VbbnG/DxZnn302Gzdu5JprruHSSy9t2nfdddfxL//yL5xz%0AzjlcfPHFVKtVNm/ezK233prF1s4++2zOPvvslm1feeWVPPvZz+bCCy9ky5YtPP744wev44FAIHAI%0Aqdfr1Ov1w90N4BiLkd1zD1x8Mdx9N5x//sFr99WvfjV/9Vd/xc0339xkNakq3/nOdzjzzDNn3ObN%0AN9/MDTfcwJ133klXV1cmhIFAIHA0oKrowbQaDoBjyiK74AK4996DK2IAb3vb2/jIRz7Cs571rKbt%0AL3vZy/jP//zP7I95//33A3DRRRfx9a9/HYCHHnqINWvWjGtzcHCQBQsW0NXVxbp167jrrrsObqcD%0AgUDgEBKE7BBy3nkHv81ly5bxnve8Z9z2D33oQzQaDc4++2zOOussPvShDwHwzne+k+HhYVauXMmH%0AP/xhnvOc54w79+UvfzlxHLNy5Uo++MEPcuGFFx78jgcCgcAhQlWxaX3Aw8wx5Vo82AwPD4/bdvHF%0AF3PxxRcD0NnZyVVXXTXumM7OTq699tqWbW7cuDF7/bOf/eyg9DMQCARmm2CRBQKBQOCoJhWxI0HM%0AgpAFAoFAYMakAnYkuBeDkAUCgUBgxhyVFpmIRCJyv4j82L8/TUTuFpH1IvINEWnz29v9+/V+//L9%0A7dyRMECHk6f6/QcCgSOXo1LIgP8XeKTw/l+B/1DVM4B+4O1++9uBfr/9P/xxM6ajo4O+vr4jYpAO%0AB+l6ZB0dHYe7K4FAIDCOI8m1OK2sRRFZBrwSuAJ4n7j1RS4B/tAf8mXgo8Cngdf41wDfBv5LRERn%0AqEjLli2jt7eX3bt3T3nssb5CdCAQCBxpHEkW2XTT7z8BfADo8e8XAQOqGvv3vUBaFv4kYAuAqsYi%0AMuiP3zNR49bC0NDYrWUWL57eysjpuT09kx93NFKtup/9Zfy4BlLC2ExOGJ+JCWMD9brlrPhk+j7/%0ACHPfcm62/XCMzZQ2jIi8Ctilqq0r3+4nIvIOEblPRO7bs2dqqysQCAQCs8fA9i387BMfIa7XWu5X%0AVeZrN7pntOX+2WQ6FtkLgFeLyKVABzAX+CQwX0RK3ipbBmz1x28FTgZ6RaQEzAPGlXVX1c8CnwU4%0A77zz9GBYU8eiRXawCGMzMWFsJieMz8Qcy2Oz+dePseWhVdDoo2fRieP2R5FiEITW4zCbYzOlRaaq%0Af6uqy1R1OXA5cKOqvgm4CXitP+wtwA/86x/69/j9N840PhYIBAKBw4v65AOdIJlDVRE9MmJkB5Ie%0A8Te4xI/1uBjYF/z2LwCL/Pb3AR88sC4GAoFAYLbJkjlsa6FSdRYZh1/HZlZrUVVvBm72r58ExtWZ%0AV9Uq8LqD0LdAIBAIHCYyi0xbW2RtbeuwZz4J6/98NrvVkmMsYT0QCAQCB4NUwCZyLba1rUdP+PUR%0AYZEFIQsEAoFjhFU7V7F53+Z8wwPXwJ71+9VW6lKcKAamqYIFIQsEAoHATBn84Q/p/9a3xm3/8O0f%0A5vMPfj7f8P0/h8+8YL+uMZVFBhbEwlGe7BEIBAKBw8DA977H4Le/M257LalRt3X3JhWYeP8qKuTJ%0AHhMJmbqfw69jQcgCgUDgqCOxuWuvgKpi0+QMmxzQJfJkjwmUShWXf+/ebnxgFWt++YsDuub+EoQs%0AEAgEjjLUJtAiLT7RpCBk8bj9M7vGmKzFuAb9GwtHWFIVU6s8eNP13Pej7x7QNfeXIGSBQCBwtGE1%0Ar5ZeQClaZI2ZN2sTHnjiDi795K+o1GO/zbf3wNfgU8+DuJ5drXBhbJJM4oY8tMxoHlkgEAgEjgCS%0ApOX8Lqs2dwUmMxOyvt4tfOUD70IvOJOHt7+IgQX1tFH3u7IXGhVIalBqwyV7pJmLik3iw7akSxCy%0AQCAQOMpQayd0LSbqY2MzjJEN7dnFkvLJxNtfDoyS+PMzwSy4LDdt2kS9XgNRF6tTZ7kdLossuBYD%0AgUDgaCNJMtfiml/+gsfuvh1wiRmZRTZD16JVS2RKJN5lmMSu/czKyoTM8uijjxLHafvums61eGAJ%0AJvtLELJAIBA4ylDVTFgeuO4nrL35BmCMRZa6FiWausEdD3L6D17CorY+UilKvID99FOrqY/GuYWn%0AiRM3aY6RaZIcNtdiELJAIBA42kiSvPKGtU2rNVvGZC3KNB7z634KwKmlx8cJWaMeUx1pQOayjP31%0AvJD5SdHWHr5kjyBkgUAgcJTh0u/zyhupkCVasIpmImTeulu4cwsdA73u9CQVJe+utHnszVqLSLYX%0ArB7WrMUgZIFAIHC0UUi/10KSRZNFlrkWpy9kqGBit+JzksXGwCaaW2SauLXIMotMcTpnJ548fYgJ%0AQhYIBAJHG0nS5E5MX1vs+AnR0xKyNEMR1L+2WeKGxVplVX83766/K0+z9zEydatrYm2IkQUCgUBg%0Amrj0+0JRXy9mVlsImZlGsocWrK9UFIuuRQu/2JDwI/t8BocrTTEy69PvNUyIDgQCgcC0SfI0d/WT%0AoNPai3n6fWqRydTtZRmJ+byxzLWIolapjDqX4759+5piZNvihFMUtsxZwK6o84Bua38JQhYIBAJH%0AGcVYlLUWVZul3Y9Pv59+jExVcossm3CtLkZmXDujlZGmGNmaSkz7TVu4ZcWz2TpnPlcc4L3tD8G1%0AGAgEAkcbhQnRqs5iKsbMgHxC9HTmkRVci3mMLLfIVldH+eWicwAYqVSa55GJ8uBt22iYiDg6PLZR%0AELJAIBA4Qrhh0w287kevy+NcEzA2Rqaq4yyy3Q1LVdqmZ5Gl5ajIhbAYI7t/tMqWtiXAeIsMlHq9%0AQd0qiSkdljhZELJAIBA4Qnh84HHW7V1HPNUSLMWsxUKyB5CJ4LO2L+YPz/4/M06/T2NkmZiq0ijU%0AdawM7sEObMksMhEliS2JCEkUBSELBAKBpzLFic2TMs4iy7MVi9bcHfPPnTBrcf369cSxF0wtJHv4%0AeWhJPRVTJXZ5+QCM7tqA3Xo/eQqJoiokxpCYaEpr8lAQhCwQCASOEFIBOxDXYjYhOqWFRTYwMMBX%0Av/pV1q1blzbofml+beuLBitKbPOVoEcbiiKZRVYvVVzavomCRRYIBAJPdVIRmdIiGzshulWyR0qL%0A9Pt6vd70uzn9Ps1aTPugNAptVmOLRbIY2UDPJlBIjMFGpcJ5s0cQskAgEDhCyKyhKawaV/uweOz4%0AZI+MFlmLaftJOh+tkH6fvk4KK0EXLbJqjLfI3PvTO+qAYL0Ls54EiywQCASesmRCNtY9OJam9Hvr%0ALLKxE6JTWrgWUwFL0naa0u9TIauSbhzor2YxsloiWAypsqlXtCQTsmCRBQKBwFOWVgkbrWhauiWd%0AEG0nssjyx3yjMeASQ1JrrjKAXnEcex7d6Nqi4FrMsuuVXVuHszZixbkW03lk6oQstciuvvPR6d/w%0AQSIIWSAQCBwhZDGyqeJMRYvMx8dSi8zqmCr0XsiSZJTb77iInTt/nLsWRweRpE5930B2eDohupp1%0AQbFC5lpUICnEyMZaZNc+0DvT2z5ggpAFAoHAEcJkFtloPWFwtOFXhx6/jEvx3KToXcyEbIQkGaFe%0A35O7Fh/6njvEuzIFMhdi1NfnG1CSJqUQRujO55FlFpk/6DCoypSXFJEOEblHRFaLyFoR+ZjffrWI%0AbBCRB/zPOX67iMiVIrJeRNaIyG8e6psIBAKBY4EJEzaAf/7ZI/zJl+5pLk2lmse0Cqn7llzJVCJu%0A+fqj7NzU796TL7fSGB4EILI+sUMoxMsKtRZFsvd1FXbaBdk8sswii5xFJtMpUnyQmU5hrBpwiaoO%0Ai0gZuE1Efub3/bWqfnvM8a8AnuZ/LgA+7X8HAoFAYBIms8j2DNfYPVzLK9/7ih7QHDNzS7nk5yWU%0AeejWrXTM74QOl8yRWmRxXIIIIlvLjs+SRgpbbJ7bQZ/tZrMs5QJpTipJY2SvabsD+P39G4D9ZEqL%0ATB1ppK/sfyZbBvQ1wFf8eXcB80XkhAPvaiAQCBzbFIVs7dq1fOc738n2xYkSJ/l8MWyetNE0IVqb%0Acx6tOoFRm1fxyGJk6iQgdS261Z7TidBZCwx0QXzGXFRAVCmT0BQ0I4+RvbDjgQMbhP1gWqWKRSQC%0AVgFnAP+tqneLyDuBK0Tkw8AvgQ+qag04CdhSOL3Xb9s+UfvWwtDQft4BB3busU4Ym4kJYzM5YXwm%0A5lCNTa3uRGRo2LLhic2sW7cuu1atrtRjZWgwnfulDO3zJa0Sy/BwWt5K2TeUy1CciD8/hi6o1iwj%0AI17ISN2BPt4FuWtRxKcxwmh7Ah3tUDI8Tx+C6Ik8a9HbQ2mMLCnFs/7ZmVZYTlUTVT0HWAacLyK/%0AAfwt8AzgucBC4G9mcmEReYeI3Cci9+3Zs3uG3Q4EAoFjj2JlD2u1aWJ0okpsLRQmHNsktbKKMbKk%0A2SJLQ142Bmtov3UZ8UDF7WOsRUY+OTpvgcRotn+ujNAh9bzWooIVUC9kOp0VqQ8yM1o8RlUHROQm%0A4OWq+m9+c01EvgT8lX+/FTi5cNoyv21sW58FPgtw3nnnaU/PTLs+noPRxrFKGJuJCWMzOWF8JuZg%0Aj01UciLS2WUpl50bMb2GGCWxypyuPBGk278WsXR2pZU+6tQadwDuRPGSE5VipD6X8hOLYMEIAImv%0A+iHFaJHmogVQklHetOsH/Hf3G0HAaHOtRUWashotZaQroadn9gRtOlmLS0Rkvn/dCbwUWJfGvcSl%0AqFwGPORP+SHwxz578UJgUFUndCsGAoFAwJFGt2740qexhRgYuBhZI7FNRXk19uuIFeaRxckoa9d+%0AIG8zS0KMwcfENJs8nVpk6ZIsZJXw02zEBdEWPrTlKhY3+kHc/DG3L3VHiptnll7PRPzTnd894LGY%0ACdNxLZ4A3CQia4B7getV9cfA10TkQeBBYDHwj/74nwJPAuuBzwF/cdB7HQgEAscgqXD1Pro2r76R%0AJWY4i4yikPnsQ7XF6vcQp8WAySt0WNtAvHAladupRSYFZ6Q2Zy2m+0qauGQPLFqo7KFAYnIlS0yJ%0Adz3y8f0eg/1hSteiqq4Bzm2x/ZIJjlfgLw+8a4FAIPDUIhMjIbO8rLUYY0isK96bWmEASdwAfL3F%0ANP0eRRN1+eUUp4UlpLZLKmRJZsuk7sRCVqTXJhONAhCpBREMikWICiWqiq7FhFLmspwtQmWPQCAQ%0A2A/ibUMkw/WpD5wBmtlBhRWfvejE3rTKFsMkt8gopN+rQlKYlHxdlB4SI1kq/pisxdQtGRm0bTtt%0AhXllUZuLpzkho+BaTJEmiyw2ZRKZUfrFAROELBAIBPaDyjfWMvyr5jw2jS27rlpNbfO+GbdnrSWp%0AezESSHxGYi5oqZC1cC1qYT0y8gxCgK2+RJUyTL17O3tP/dk4iyx1E1bLJYhGWVDvz6/hRc6QNAmZ%0AFCZE22Kyh5SCkAUCgcDRgDYSbL25lJStxNQ37KNRqBY/FdvWD/CNK+7h/vsfYN498xAV71psbZE1%0AvDsR4Ks7B3ngmc9FVbPUfSdkhZiVr4WIuHJUA8tuzha/tGOzFo1SSiyXrb+dLJlD8xhZ6losJnu4%0ARTXz+4mlTGkwL0I8GwQhCwQCgf3BTxZu3pZmVkxW/KiZPVuG2bNlmIG+QUxsiDRCRZtiZJDHteJG%0ALp4/HxjhsdPPQq3NXYsItrB0i6YJHuoEUNSQJBPEyBAWDVe4bP2dtCWNpn1jXYu5VDa7FuumjKlV%0AmU2CkAUCgcD+YHWcYKU6NnZty0mb8aISezehqKCSL3CZC5mv3FEQMmtdBmHRtQhumZW8m81CBoZd%0Am56kr3sucZqUYfIJ0anHMG/Buxa9kEW2TKJzmuaRFV2LDVPO0vpniyBkgUAgsD+oZu6/4ram37j4%0A1Q9XbyMuVOQoksa+bCpkOCGzhfgX5ELWKCR7JIlFfWX6YsV8W3i0W+9a1IJFtslEfOu8S7hxxXOp%0AdBiS+S65Q0WRQtX74r1E3rU4R59H1Z7dNIm6mFxSk3LT9WeDIGSBQCCwP7R0LfrfBc1au20f77nm%0Afu58so9W2CSvlwipkOm4eWRpjCwpCJm1Tsgmt8gi36W0nJUw0tEOwJb5J1BvM5C45Iyk1JmdOdYi%0Ai/AWmXZgiXLTbUyMrGFKbOrrbnmvh4ogZIFAIDBDdKJYWJo5WBCVqncF1hqtLbLUqkuKrkUYFyPL%0AshYLrsUkEzLbbJHp+BgZmZAZyr4rsYn8tZzYJVFbwSLLWgCca1FFSKNkOc2uxbqUGay1t7zXQ8Xs%0A5kgGAoHAsUDmdWsdIyu6FjNLaoLAWWqR2SaLrJh2P2YeWdJCyKw2iUvRIts49wzK7YLiXYsYyr7t%0A2JRc2ak81yN/PcbcTJM9jHcqStOE6OZkj0hai/ahIlhkgUAgMFOmsMiKrsXUkqoN7OVrf/c+Rgb6%0Am07JXYvFZI9WWYvjkz1W7FvPilovipLYYowsF5afPP0N/HpFO8MNP8lZ84zD2BhfdirN8JBxrkUV%0AS+8JHT5GlhYh1kzIbl22jGsvyqsnN6RMw4R5ZIFAIHBkMyYfYvz28RZZ372/ZMf6x3jo5huaTkkt%0AsVSwsmQPOybZI7WiGnmM7J2CAYpsAAAgAElEQVRPfon37r4WrBLbQuys8GhfvsvSiCRLEhE1WXp+%0AbCKnxbGfNO0XzizeTKPN8ujT5jBH9vmqwsZbf27/T1ec0XQ/NVPOy1fNEkHIAoFAYKZ4cZooa7Ho%0ARUzGTGw2pvmxa8fEyMAJyjiLbExSCEA5qdNOzMjiE5piZNkkaGD5rgZqQFMzUQ3WuwJjY9iZLOWR%0A5GkkCNKUft9cPLikcWaRNbkWC4haGqbcct+hJAhZIBAIzJQJXYuM255kouctrkKqOuSuxaZ5ZOiE%0AlT0eXbcuO1dsQomE+vwlYyyywnRlVRIjlJNh/97gF40mMRF77CJ+Yn6bDZzsJzprdl7xnkrE/G7V%0A0K4vHBcbTOlKqtSljJGWuw8ZQcgCgUBgpkzgWswstML2OBMkLxBjVlBOt+8a2eX2+/W9ep7c4Pfn%0Ay7gAbN+2LTvXqGXnnjLLhzvo2FEo3Ft8tFto1xGOG9mSnoX1YpoYQ1R5GQANymMmRDdbZGWNeedQ%0AhGDoJm5pdXUno9RNCZllZQlCFggEAjMkK9A7gUVWtFhs/REgT94Q09oia8Sukr44/x3Lr7/O7beW%0A9f3rswnVmuRtR6ps3tnNeaykZ1WeYGHJxVIEnrP2NuxQWgZfCkIWEdVWAlC3pawEletH0y1RosFe%0A38TvyvcYHyB0QtaQMkLIWgwEAoEjm8zymryyR6WygfaBP2Xlwseoxm45lOFGc0HhVJhSUXRFgwsL%0AuqjyxYe+lF0yrbkIYKwFVQyGDbsqefcKrsUojnnN9ddy3Pf7ffu5RaYiDDT2ArCrNgdE6IpcBmKW%0AyZi5FhMGjPrXHUgL92F3MkrNlJFodn2LQcgCgUAAYN822LVu6uOgZSysebv7dd+GXgC6yhVG4yEA%0A+uvNleHTrMXUinOuRfGTj51FVk8ahRPyaxqf4CEiRMVqHoXXJq1eP5Img0gWIwOI/UTpmDLt5W7O%0AmPPspptpxIZNN5xA17a99EcuhT/RRWNHBIBuOxqSPQKBQOCwceMV8O23Te/YzLU4dnOeBHLXk318%0A9IerAZ+wni6d4lWubi239w9lrsXMIkPy2oXqSlU1CnPEtJC1GKmCunOOl1wgi+n3UWrBpXWB1WBN%0A3kaMa7uhBmOi7KZSi6xeK9H/xHwW/moDlWgtAAkLs/NLhb51JaPUpYyECdGBQCBwGKgPu5/p0GK+%0AWHG7qrJjcJQVZg/33nMZHTbBeuspSYQHb+7lljXbKV25mqFazGhZsqay6vdey6y1NAqLadrCNY1N%0AQMFg6CFf1fkXg+XstWSWXtpHg2kfzfanafvrqhcxoosyIUsjbpHt4fSesxEgshFleRJrNmTnlwuu%0Azs6kRt2UiEKyRyAQCBwGNBlvYk147BSVPRT2bX6cp5s9VKs91HmS09etx1ilureLW699jPoT+zhp%0AVLm/0/LJV89n1CtXmrWoCNLCImtyLVoXSxMMgqFnpER73dAX58keUSEtv9Lo4A2r38Iu8lqIiaTr%0AmCmjzMvGwKSxMTuHOaUFri0t0xXdwrzSnfktF26/pDGJRE2V8WeDIGSBQCAAbButMtSot9z3yB3b%0A2fjgnnzDBLkeqfuuUhlk9zX/DkPOSlrUt5lzHtzAgpHR7JzEW1l7S0qjJFR8pmG2QrSvsqGqxAWr%0Ap5gpGal1FpkIosIlq5Zw7mPz0cKjvS3J76l3+EQANpNXp09diyoWxWTroOU3abLVpyMFIbfmABqF%0A6QRPdC6jISVMiJEFAoHA7LO7VqOWxC333X/9Zh6+LZ+/lYnJuIU1fYJErerWK/Pxr7L11pZCGuLq%0Arwy6Y9N4m2/DlagS+ro7ad+xCWtt01pmWrAajVpUXbKHENFRj2hvmCxRBKCdPFFkNO7kzOHHaNfc%0ADZkme4DFmDm0nXYxlLubelT1bkujishonoiCISlUKtnYcRKxlDAhRhYIBAKzj2iSZfiNxca2ec7Y%0ABK7FZKDmN6dVOtz+yHsGDUrssxdrvohvgzRr0ffDuxYHuzqIhgaw1lJO8tT6RXs3Zq/TrEWDAQyR%0AFYwVksKjvVTIeKzuaeN3dv+S46u92bZaNr3MUjaLMN2LMXOWFmJqwkbjJmsnNsYULLI6eSzO3bdh%0AICrznZOrzCZhGZdAIBDAiY4p1CsEeP2PXs/yucs5K3kNtqhxLZI9bC2h/7uPu9dJs3uulOa7K8Te%0A6ks1M63Ykc7tSqvfu3qILkZ2ptnOfbUR2pM6HfXcVWhUURVfkT7yQkaTa7FUiJE1Bku0Q5PFVE0n%0AaIuSSoKIyfquSF6nEYswmiWiNMYJmRBHJXZ1NI/joSYIWSAQCOAssqhgkY3Gozyy9xEe2fsIK5NX%0AN9cXbJF+r40EslT6ZstuTq0H2E5kFmXuxvSQOJ2cnPYjTfYQAYW2DXVe+Pjv8fJf/ANtNmbN8pVZ%0Au8Y6iREMFe0iskJk3eKXKVGxmHAlXUAzF6CaTzF0LXnzrCBkqBCpIQHEWiTKra06bU33WUos1XJE%0AcxGuQ09wLQYCgQCuAG/RIrt/1/3Zaxtrk2tx6CufId75UHO2R9MaZO7NfOuSKspZs5LVVkzdkplF%0AVrTuBL/UitJzV5VT+86izabLsIyJkSEYiTLxjKzQUStMiC50TL2H0pZyqaml5owoRSHL1yUTIt81%0Ak0Cld4Qtt7l5ZA2f/fi79wzz8U/9kihJUCJMofr+bBCELBAIBHACUYyR3bX9LgCesfAZJInNJi4D%0AjPz4m8TbV6P1hGTExaCKQpcmZHRYZ/lEPtnDaH5cI1aeMDvyKhu+0m4+j8w5DO04v1mxsodFU9Hw%0AQmis8JLVResxvycZ9XPKCjqzq23Et6oguZBp03Uku68dd1gqfc4SSy2ytoZSts6NqeIKC88mQcgC%0AgcBTmmpiGWzE3rWYW2QP73kYgLaoDZtos2sxcXPOkn11hu/YhrXKTz7/ELsbaWFfv5aYt4bSZI+T%0A+4Ywo0742gd6ualtbZYzmGYCCkIj0ixmtquzuaRVUZgiaxFvRSULHqVjYdW5Fws1qIpzukpVH58r%0ACFmlzfdAlEqagSiG3qUn8IU3vIdaqS2bU/Zo13ok0kw50hhZOQGViFLsLLLgWgwEAoFZ5N837uD3%0A7l+PqG2KkTWsE5xkeNe4rEVNYicoClpPiGsJvesH6U9jZJoKmc9a9KdGCu17nTB1NCr+GEfRlbfh%0A1D2ZkG3WdPkVx5LBvjF34GSj9swfcNw5fRiFanuuVMVlxdqrLlOyKGSRKfttygNzvOKKYc/C49m7%0AYClDnV2ZdXb7wnvSyWRAbpGVEnVClsQg5shzLYpIh4jcIyKrRWStiHzMbz9NRO4WkfUi8g0RafPb%0A2/379X7/8kN7C4FAILD/bK832FmPMZpwT0eZHz/xYyAv3ZRU9qJKc9aiTfL5XFbzeolAzVSwfpHM%0A9JhSIUYm1VG/zy+lkiYNerdeybrf1hffMHGzb7G7WpiQrK5NAC3VMCWLscK+ztwmst5lWS2X8rqI%0AxaLBxidsiFLSgmvRW2eJ5PchKkikmRDmQuauU4qddRfJ7Npk07HIasAlqvps4Bzg5SJyIfCvwH+o%0A6hlAP/B2f/zbgX6//T/8cYFAIHBEUrdKooqo8o25PXzuwc8BZNUsUvdg0zwy71rc3bCMVBokaQV7%0A4GHZQW9llz/XW2Re85Q8o9Cqe/zatKait8DK6oQrXuJjb5WTm/prVGlbeRnJc97ExvoClnSeBsCN%0A25/Lw6NnEllhuKOwyKZ/ube7I2+kIGSJpFmLUNI0/V4yAbSSp9+L4lyLWfp90SIzlP3UggUyu+n3%0AUwqZOtJKmmX/o8AlwLf99i8Dl/nXr/Hv8ftfLGPX9g4EAoEjhLpV6kkdTUZJAOutlthnCcZpVqEt%0ApNarAsrdIwmPbxrORE69hVRNXIp6mokYpSIooN7qUVKLzP0udVQ45ZQ1eWKFV7iStaif1LxjAQiW%0AaOEKWLSC1dXjef7SP0CxfO2x3+fzvW/BWKFRztPrq1EXAH1zOqmaNkZNR5OQaZapCCX/WsWgvvRU%0A9Jt9VEoj6SFIabxrsexdi+XYx/90dmd2Tetq4mzeVcAZwH8DTwADqprGKXuBk/zrk4AtAKoai8gg%0AsAjYwwRYC0ND+9V/4MDOPdYJYzMxYWwm56kyPsO1hMRPhk5EqCcxQ0NkZaFSMUpiZWgItOEeeyPq%0AhK9es/QPeOsJF+OK4yR7D3myh1Myb+moMFAeoNreDxxPz7xdnHriatoefhYAa5eO0r+0wnFrv05l%0Aq4uLXXuR4c9+oj49XrJ1xzSq40smElkhLswTq5fcFIC9czrZ1nEix1d3NltkJheySPNkD+tdi4tO%0A3YxN+hm6/oTMtZiaQJmQNWJUDG3etWhom9XPz7SSPVQ1UdVzgGXA+cAzDvTCIvIOEblPRO7bs2f3%0AgTYXCAQC+8WegX5idansCZD47+dZjCytcJFaXT7+tcev/5UkCe/+pYusOCHL3ZI6ziIrCBlCHNVJ%0AUr+jfxqXvMr0d8bMHymzMxpER90qztWyr3doIhfH8tabjfLaicbCziX5I9oKxEaotJfZW1rIwuoQ%0AXcXsfEmtMIgKMbLMtYhhxekDmJL1U81aWWQu7X7RPr8KdaG6/mwwI/tPVQdE5CbgecB8ESl5q2wZ%0AsNUfthU4GegVkRIwDxibZoOqfhb4LMB5552nPT37fxMpB6ONY5UwNhMTxmZyjvXxqWtCIh2oWKII%0ALIm7Z8kzD0/d9HOikcX09FyYLXuSpgMm/TXObX86SWMD1dJSNm74AfOPf3p2LuRLojicQLT37GDx%0Akk2ZYKQJFOlD2VKYv+UzTZLIp9ObCBEhbvjEkKgGuBhYZIVK9/HZ1azJ42/tNDjt8k08TF6do7gI%0AZ+ZaNLlFtp6n803exEvnfi+rYpXOUkjT79saDVQM5619kJue83yE9ln93Ewna3GJiMz3rzuBlwKP%0AADcBr/WHvQX4gX/9Q/8ev/9GbZqAEQgEAkcODW9e7FlmedFJSmITdl95JUsfXcaZu84nAY7beS/z%0AtvpKH959JqmVpcrSfqUx/H2+vfRB4qRKo+ZLaLTVOO+536fTOOFwa4y567V17wVrMpFJhWyOF6dE%0AfLENgRhL29Mv5fLG2/22CDA0Gk72UotskYygpfamxS4HdSt9czoB6CqP0r6kjunO6zVak1pkkllk%0ApnMhJ8w5E4C7eT4PybO55TdflvV9rEXW1migJiLy8UWRvFDxbDAd1+IJwE0isga4F7heVX8M/A3w%0APhFZj4uBfcEf/wVgkd/+PuCDB7/bgUAgMDn9O0b44Sfvp1GfPIMurXVYGzYsqrkkj8r997Ns57k8%0AY9eFJLiMRvHicOfttwNeZACbJFzw8x/jJpU5kUvnoEWdw3R2DtFRcP11ZTUMXeZibpG5fjxtRxdi%0AwYpifMJHXSzRwtM4VVdgNLfI8FaT+vqHF5WfoL7kBMrFGpDax455Lk5W0rjpWgBWCskeatjS3uB9%0Ab34x5S5n1fWwD4Bfn/E8lBKq3lVJJw3aMWq9a9FQ8m5XMUdY9XtVXQOc22L7k7h42djtVeB1B6V3%0AgUDgKc+PfvQjnrlyJaeffjpiJv7urarcu7Gf5y5fgIiw48l9bHmkn+G9VRYc393ynP5rroG2JbBw%0AMbtLcyjTj6mXIU4wRIhaX5TXIt7auO3GG7jUmGyJFmyDyKedG5/pmE4gFh//KhVWeM6sGhXURr7K%0AfW6RRQLHGb/yc+bLUu44ZSm9S+fzSlVEDCL5umOpRVYWi5qItsbe7HrWGOLI0Hv8Kc7PCBRLb9is%0AmocQWcO/ndvPvfNWsKHHiVFcqHBvo07UCt994Sv5Hi/jfO6iZBOMjbHphGjyOXGzRajsEQgEjlhU%0AlVWrVvHdz/wnD91yw6TH/nrzAK+/6k4e3OoWrEyXUplgiTEAdnzs77Oivd9vi/hcpYOLH/4j1FrE%0ARpi06rtasAnWWko7NvH48QvcwplYsHEmKKlFktgYVJkz4lyMJouuCKn9oIh3LTZbZGKUk8qWRDSL%0AkY1Gwo9WLOUby7udV89E4BfgHEyUfX5CtkFRE1EurEGmErGvu5trLnsHd17w225smiyygpBhaJTr%0A/q2fftBk75RQC7vmL6ZPllCnjbLG1BoPMFy/ichbrfaJ5rlvh5ogZIFA4IglDa/XazWGpshuHq65%0AB++wryc4tNdZFJXROk/uHp7wvHrJWRwjqgwptDe6IY4RDIIhEQVVxCbU63VIYupRhJBQ6e4FG2eT%0AmlPLbNAocxOhZ9T1oVjDkTQzUIUuIwUhcb9MBCSCmjzZ484XPJ8zN9zsBBZAoswiW11JWDxwFh+n%0AC4NiJcrT6IHEGIY65wAwMM9VrS/sLgipoaRCIzPXfHHjgkWm0kZNylQ6XcytQhdlm1CxDxPbXqK0%0AookJFlkgEAgA+XIoiIxb42ssid8f+ySMgV2ulNOvVu/kZZ+4lcFKcwLCo3fvYPWz/pxG2SdM4Nx7%0Aou5aRkuImsy1iFqq1SqoW/RSVLGmjiYNl8QRHZfNF2sYYetvPIe9SxcA0BU32LXkXNrbRgpTuAyR%0A5sketmCRoeJjZO7Iyty57gzrkzRMhCAoQqxKWQwXUPIWmSEqXMVGEaPtLh0+nbDs+m+JNCHJYmRC%0ApEKcTZD2XyK0kEpvStxx9kXsPM7Fz0bozuJuQOZaTKR5nbJDTRCyQCBwxFIUMjuFkDWSMet7xe74%0AoUqDRqIM1+Om43dt2kf//DNpeIvMihMzUdA4xqjBqCHGPfTFJlQqFbdesjghQxSxMXHUTvvcN3H2%0A4ArXXd/npD11DZ7MQ2f9KfvmnJruxZ1uxllkYtTVdjS5azGNx2mS0HNyxcWgxC33UhwVg2V4znyQ%0ArnwMoxJVL2RtsRNCFcFgm5eBMa7YbzzWItNclFTK7J27KCtrNcIcygUhy1yLcXAtBgKBAJC7Fqdn%0Akblj40bCxjX3E/slVRIvaGmljqztxMWTUteixT26I6NokiDeIotVMPEw2ITKsCtXkXiLzKUeNvIU%0Adpa57mbJHl5Uca64ens3PS++CdM2gnv8mkKyhxetCDR1LaZd9vcuSYNyl/UWmUERslkAKEagZ7QC%0AktdVTExEtW2MkGEwWEokeWUPwCA0vIXW8GLV0IJrkTIdtSqJTxCp0E2bxiQdXTTmzM8sMluoLDIb%0ABCELBAJHLKkVpkxtkaUuxcEn1vKdKz5Edd8OADbX1jTtz9t29QGzzD9c2SgjFk1ijEYYDHF5Mf1z%0A5yFqGfF1l1KLTEXBxuztakftKJo+UtNLlVIhc0ISd3QgJ+yic9EToG5OWbE4L4AxNnctjl00M6m7%0Al+LS71VclqO7ZL5oZppcYjQhKZWoeyFr90JmMQiKUZtnLeIsv9jfQ1188eJCjKxEJ+21atbnYW+R%0AVU57JtWTz8B4q9hGs1trMQhZIBA4YknFK567kO2DLYr3bbwN0riMP7bhlzlp1N3vexvfREqD1KoJ%0A/TtGCm3nlenN7iq7dz8fBYw4i8xohKjhxbX3ceer3u1ci4/9yp2bxsikxh2nJqw7sYek/iCMXVKy%0A5F1tPmY02NXNXXe+npu1g7pvP58QncfI1DqRSueRiU+9NEniRDKzyPIrZqW0ROjyiS9lbRBHZerl%0AVMhcmr7NLDKbuzY9mSXmhaxRyFosSyft1WoWVxthTlOMLLUgrQkWWSAQCACFGJkxPN43ZqXkvRvg%0A6lfC478AIE5jZL7yRuIz6IxGYOr03r+bb1xxL3HDZ9alKesWou0V+vvOxwIlktwiU8NrdvRwbrwQ%0A0YTRR29xbYswp2svjY4BtG2Hc31qTPpIzVyLmUXmXH2jbR2A8HBtPqsGVtDofW7L9HtsGiPz9+ot%0ArLa4jlU3h0z8VVKLLFtuxggLh51gtWndWWReyDpiX5XfC1mkSZNFhihxKmRejGLJhSySTkAy16KV%0AiA7Nk2iuO9evYRaFrMVAIHCMUrOWSjK5i7BIsbqdFEu2A9RHmn6nrsNUyGxaSkoNIgmVfaMkDUsS%0ANy/LEqlCoqgtYRUiE2OTxE1cVqFsoYRB1DKa+NqGWYwMOuO03JM6v14RPyE6ESckjcgJmhFl7tBS%0AVEuZkGTVn6LUtZhbZFu6NgGuFFRqg6WuxVLmGvUpk8agPu7WhrPIGmVnEXZ4i0x97XxDwtwlu+jo%0A8LG/FhZaUrAyjbSTGJNnOgId5BbZvi533TiKsqSb2SAIWSAQOCTcNzjCJzbuaNr20fXb+KM1T067%0AjWJcLJUIbVh2f24NjZ1+bpif/JsKmU0TDooWmST073KLXdaq3r1WcC2iimqEAotkGzaxDCy5j+qC%0AhylboazGWWSpkInJVsTMKnx4999wR5xtMyZ1LToBi40XMpR9RICd0LVYzFrc3rkVRWmr14CIas8m%0AanM3uW2ZRZaXhYpL7tHuLLKCa9GPVWaRRTWi9gannLIagLrETSIFkBQsMiPtWDFZ1iLQ5FqM/Dpk%0AaiKiWVyGMghZIBA4JPxw1wCf3LSzadu2Wp3ttekXlG1K8PDPxWS4Tu2JQRo79vmDUldimqXoBMwm%0AMRLVObVrGEiy7MUf/Ptql+hRcC2SuAUvTaK8sevfSOIENTFqYvp0jxcySyV2lo01ed77ULaIpduw%0A6YSKX1UZjPGLdHohaxSErJ6tDD3WtWh9rcWsAD+RFapRlbb6PpQSu5/2TfpWfgOrStmfl8QFIfP+%0AxjJ1kqhMvd1fv9P33wuZwZIQZf2smfo4iyw2uZCJdGBN1JTpWC64Fo2mUxmCazEQCBwD1FVJxniX%0AGlZpzMDl1Oxa9KTZh17A0t+ZRZbGyOI6C8+8jteteIxnzN+Qlazat7tKXE8KFpki1llkib9KXHBj%0AbmALZRXEJuytL3ZtiyDWZQrevfj6tGMAjLa38enXvYsHT1qRCUTiBSzxcScnZIqVPGswz1pUVAUt%0AZC1GVnjclNg1UmWflLGlKjaqg0DZT1yO67mQJamQaYMkKlFrc9e3Ub4WmsESETsh80vTVKXR5EpM%0AaVfXtpE2t8RLYXyKQhb5Wo7pdWaLIGSBQOCQ0LCWeIxoNVTHbWvF4zuH2DtSb+1azIQsafqdziNL%0AvGtxuJ4vSv+bix/DFlS1XouzdozixdHQMK64cK3JK6ZOyNRmwmyNMBILW7u2YvFLtnghq3Q4q+fx%0ApctyIcvmdfkkEJQYXPp+tiedmKxg0xiZ32SFR7o7GZj3a1YtfC0a1VHjBKScZejnbcWRIJpQpkEc%0ARZlFpmk8zqffRyRNFllDkia3YUqb+jigtNOIoib3Y5lcyErpoqGhRFUgEDgWqKv6uVn5A7Zhlbqd%0AWsje+qV7+fTN61sKWWaRJalFNjZGli58CUnN1Rh85oLNmSsR4KrPfJbKiIuxRYlmbe5d9H4Aqu2F%0AEkuqtKkThjhd+VmEuoUdXTvGzfVqSzpcGSsRJHUtmg5QmwmX8YKWmFwxi65F0mVcChZZ5fiTGF72%0ACmxpqSuNFbn7zmJkhbaSyF2jjLPI6t4iS7MJsxgZFluwyOqMj5FBbnWJaaPW1tbkWiwVLLKSzes2%0AziZByAKBwCGhkVpIBd2ajkV24403MlipMVSNabUmb1bNPrPImosFN+r+oWsV8Q/o4zoHgdGsjZGh%0AChu2PApAlFlkYGUuCtQ6i9UslLK6eotaLKWvQt00Cqs/u32/tfXPOGtLHUqKEcu83hehpoP22mB2%0AjEEpkeWL+ObG1Fo08Ovf+C2+/po/JbJC0jWPxpwViJQzi0yQ3CIrJFckxiXnl2mQmChL9kgy16LJ%0AXItxU4ystWuxpAmRJjyNZ9LetbTJaiu6Fsupa3GS5XYOBUHIAoHAIWGfT7oopmE3dOoY2apVq2gk%0ACY1EJ7XINMljZMlQnSfu2equW0kXsdTigl6IqeSv1WSCePqmx+kY9SLniwTXO3OLzGLpsIJozEIz%0AnzmlBVmPGqaRpcirF6lIy8wbsRApc6pLOf7hP2FBx1w6anuz/hhRIhWS4rpgTRaZYFFufd4r2HrC%0AcpdZGRk06kQlwmZCZrJkj6J4qLi6i25CdETdp9+nllRW2SOzyLxbVOotLTJRS4kGDWNIsE3HlLSR%0AVdsvJc4w3fXEccxi9n0QskAgcGh40gtKMsa1OLZU1FistW4VYmvHlKVKA1Q+zpQJWUK8u0Jt1L2v%0Apwqlmrn2AJK4IGQYxC+ncsKubZg4PcdQI6LS3Zn3x1/3j3/nQ1zY/lucNf/5WStFISuW7+1oKIkY%0ASumcr6idjmpfVkbKoLjVWgquRQpCpjQJgbGCRiUQw0hHO2q8kIkQn3g3w4tXN1l3iLMgy9IgKQhZ%0AlliSVfaIm2JkI6bR0i2YuinrBqzYMVmLdSIvJVFiGP3RQm781Iu5995xzRwygpAFAoFDQmp5FV2J%0AI3GNumqTy3Dz5s1s3749e58kCVZdpY4miyybruUtMu9aHL5jC8N7NvLaF32Q+YuH+cJFL2agZ4Ev%0AL5+fr9YJa7fZw2+PXs9i7xKLrOYWhhq+xmt5ZPnK7LxUyPo659FOibJJlzXxQjam+gZAe12xYrAj%0AS92GqExHtT/rTypkrV2LFrGSJ38AXbUeInrc/XaW0aiBRi63srLiZwyc/EuqZ9zC4sUb8/EquBbT%0ACv+pa1F91mKefu/nwJVaf8kQzYUswRKPSfYQFTZsOJU197+IoU+cwnPfeDfnn9+yqUNCELJAIHBI%0AiDMhy7ftrbm5X8W42Re/+EWuuuqq7L211gmZta3T79PFNuMG1/Bq+kfqVAY30tW+jzlzK6gxDM2Z%0A51brkqJr0p13atuveMHcu9B5flXnopBZYSsnNt1HIrlV1yYRJZO6HSe2yNobSoLBJE5AIoRyPIJ4%0A8ax3tXH7C+ZTK+eCYNPyVj793hTG6PS+cynhMir3lTdn200EahqoJMTLfs3ixW6fcy0qZerExhSW%0AqsktMsESkTjXYpq1OEG2oROyOnUjNNDMalOF3odO5p77fpOvfOVPuO6mNzPvrzew/IKNLds5VMxu%0AieJAIPCUIRWrRsGqSpWPyBsAACAASURBVFRAnLVWQnzyhFKQKWeRIeMsstS1mGYfPjk0wqOsQM0I%0AL0wSiNwSKOCz89Q2WWRZK43H3W+NMOUKJ/ZUsBX/nd4Kx7GDnRyfHZ9aZBFQloiyFzJFiE0Dox3Z%0AkSnP2LyZ+1f0YLxrMRKI4iqCS2PvPXMZg4va6O1fmPdrTNZilg0JxJFSb3P9GOqqZ9tNCZe9aCxq%0ArDsXMtdiG/VMxGC8azEiISYijoRVJz+N5XubJ7Bn11GlRIO6UepGUIX66m7iTe38zyffCcBrXvM9%0AlnY9xk9+58WMPjl7VT0gCFkgEDhEpLGxesGqSq2O1Fp7aO17edrT1/H4Yy7upKrZROWGHSNkaTtp%0ANqR3LUZY1GcuGknT2ksuRlYQMoNfODNbasWw6Bk/49Tlt8OvzgOgrQFRGovz+poW403lKnctGlTi%0AfM0w8vtcPDDM//rqt9CXrsyurWIw3iJLvCVWsnl5p3SSsTEWawXIE05qpYhYnCBVuvNFM6MI8BYZ%0AkmT3q+KzFiUXvXS762la2cNZZL8oXcq9p5/Fvs5uWiGqtNGgaixPbjyVSv9Chj95CgB/8Bdf5oR6%0AwqKTNmMG+zBWaZRn19kXhCwQCBwSUiGr2vFCls4lq1a3EnWPsmOus0z2fGtd9kCPk4lci759m8eb%0A0LRgrndnRhFilfml4vnS9FutwbRViEq17Ji/vM2yq+dMOkvbsXtiakvnZRZZhz+vJLlF5i4p9B5/%0ACkv3lTLpSUodRAjV2D1iIwETV+gwsA+Iy36tr2Kauu+7GItaAZmb7RrtzF1+Q525kJlS6lqMwSRI%0AGkj0rsU2xggZaYFh4+N0bkL0HrMEgPauEVohqkTa4LFfLuWhqy8EYO4HNlE6rcoFC39FvHY5NQAR%0At+r02ALPh5ggZIFA4JCQRpbqBatqrEWmmjDY3c33z72Ic+58kkuf6M/smrGuxXRidZrskfhK7iUS%0ArBeyNOEu8e60npLNZo9l1lmaKagRIjZ/+ANdDaihlEho+DZTIetMhSx1LWbtlLjmsndw4s4dvP1m%0A3/dSJyaKwLp+LNn7MB0dbWzrmMMuhmj4+oyNQimnurSzgxPoFCdkagpC1p0/qkcKQhaVxAuZc6Pm%0AFplzLZakua6llVzI0hhZQsQ+5gHNVTpSVGHf6kXEO0us/9zpvOwPfsK9LzmD8pluZMu769SzRT0N%0ARrVgm84OIdkjEAgcEmxmkRWFzD1IGwUhK/llQG7ZO0RiLfc0nMvqbd+4gn033zy+4XQVYp9+X3Qt%0AikldixGQNMXIpPCwBWeRiXfHfaj0P3n7opRJspnXuUXmKBeFTJUXrHXbty9ZmjURR53EpRJYJ0Ad%0A8QhS7iZJXZ8lv2hlKbe0bpEX87d83K31pYI1c7J9o115nGuosyN7XSpHaBSjxt1rOh/MFdyytJFb%0Am1mfaY6ROSFzojkq+bQDVag90E3lhwtZ93cvYP2VF3Dmex5j5XkPZyIGUNJ6NkYYL2Q6uxZZELJA%0AIHBISCWkVnAtqk9+2LjFCUcqZG2VXzPUWIe1lk3WTTg+fk8v9R35MjC2YWnsGMliZU0xsporN1Wa%0A4xI54qgNiY6DQsZh4kUjdXsl9ZJ3x1leHd1e6KNLNZe0cog4MessuMtK0oYVIbLwjF4vjAU3YVzq%0AoBGVaCQlFEVMCa0PZ/G2lMaYBSjr0k49KmEs2Ci3yGrdTrzadZThjtwi89PDsJJ4Mctdi2NjZKKa%0A3Xuafj/WIqtFbU0CNvC+pzH8yVNY8e5VPP9T32XhS3dli2pmY+HyGF27UemwuBaDkAUCgf1GVRkd%0Aqo/bvmNkBzZ24pK6ERPVzPe3o+82AKyN/y977x1l2VWd+/7WWnvvc07l6pyDWlIro2QhkSzASCLY%0A4Gywec74OgdhGePne/Fl8IbHfRf7IgziAuYibBmbjEACZCEshJAQCq1WB7XUOYfqSifvvdda74+1%0AdjhVDUhC3X4DnTlGj+o6dXY8Vevb35zf/CYKzeDMp5lo34kxOnegl8YUvolA0Grx9s/9Cffd+yUA%0A4smT7hxEipi+x20TOJd2G60kqFxEo2QpZWWx2LqDK3ZXl3OneAMBverISKRYWwLBfMYzvOnlg9x/%0A5asxUlCNIVVF2u8rlw8wMaq4diSiOriSx7tNDssphFSQdjDYniboOJgvd9dCIq3oAbLxBWcDsJgT%0AtMKCkXUXZOwwzRnZ2TsaLNLDCCxRCcgGkvSUjMygqDOCtXBi67IeABu5aR8LbtnB0mv3s2jjEWIl%0AqAy6IZzC35+QLsYDqAki5Jm09PDRB7J+9KMfzzn2PXGSW//y27QbvWD2qR2fwqZukGUm9iibBRc1%0AshQlUrApxiZoa9B+WZJGo0tAtvzIfu4ZfJCtBx4BYH/kjvlIrU4t8YzK6+9T5aXqptg+Sy3K3RJr%0AnXLvoaEL+Zz4RRTF+xCWGl1ESVHYxlBD0FZwcEDyzSteyq51r+Oio9eSlljVw+dU+eQrhhlVgvXj%0AlwDQFB2kdK4cBkM7rOTvT9R8mUKqFMKCUUVqsV512yxkglZQAFky5BmWF3oIaZgauw4pQ2dRVap5%0ADSZpnto1JdViSkATx8Cefsc1NN63hmV//iQLbtlB7YYpwo1thHH1s1gIzj7/QQBqvvpY9lokyBjZ%0AmY0+kPWjH/14ztGc6aJTQ6fRKxLo6m6eRszEHmWHj9TXUKzVKDTCplhStNbYrDHYWpLUgLX81Be+%0AyILJabeNX/ybHkA6wlCUZNxrmct7uUam/P/FSYnVIIwkEYqOqPV4MlosB8U4EyON/LWGcqrFPYMZ%0AyBriaIDLjv4MZk56sOux6b6VYyRSkWIcI3O2wzQrJSBSp2BkUjlLKlG8b9rL2Rdxgraq5qIZGbn7%0AbqUDdSEsws8yE7jeryyGYpMLXSwCgUFazdTjS2jdXsjpR27ax/Lr9vfUwYRx6dZEQuo1gjmQ+WNI%0AP+9NWkt8CoA+ndEHsn704wUaR49+kUbjqWf8/uToUXb/9M+QHDuev2Zy4UXvM7i2OmdHiceSMiNL%0AspYwk3qxh1Medj3oCWuQWJpPPUWl26XW6bD6kLOxEt59InNgl4gCyEQGZH4hlWWxR6bok04ViMyt%0AljpBwZIQlhZjPL1yOn+pKQ01YPeQO+aCej2X/CdzhkjGSvDUsOTmy1Zw77mXkkbT7P3pW0gWdTFY%0A2lEZyOYv+PdFL+P+l7yTsqh8yvedLeIEAC1cnUyGDsCscqIOIbywPquRlYCsmpocAA0SYS1Pf+my%0AnjTi4g9upXbDFDXby7CF9hZVClKc8GSAFqGNcxFo6E2ipTWcGBqbd12nM34gkAkhVgshviGE2CaE%0A2CqE+GP/+ruEEIeEEJv8v9eVtvlLIcROIcQOIcT1p/MC+tGPfjzzuH+qztNNV0d6csd/5dDhTz7j%0AbbtP76S7fTvx7l35axmA6bRXxJCa1A8qKUx8p+//Vv7zDNx6GVlCx2aLoe8HM5pay5n9WiG45tg1%0ARMI17XZExtwEJkOyDMg82PU0RIteIHODNN37mmGNoqHZN2TLIrXYUlCzsGvIvX+s1fKjMelJLYKb%0Azpwd9ejoQpKBE+jBOq0lMbOR6ukdyxiZKNXj9qs1NIaWs7BZAN5UGKBsyhhT7ny9XVUQeKBSGSMz%0ABMJ5OM5NLQbW3UNrYWrTEg7efi7fft9P5nWw2g1TyPPc+6tmPpAFJKRC5ozsYjZxhX4oT9mGSfYQ%0AYnu8GM9EPBNGlgI3WmsvAK4Gfl8IcYH/2d9bay/1/+4E8D/7JeBC4Abgg0Kc4avqRz/6ccp4+44D%0AvH+/syGyNsaY7g/YogibxBwbGOen75nmRN072/t0kk56gSzWCQi34E1NTgIw+e935z/PGJk2CYoE%0ArMbalNjvRnnw00JSbXsBh5CsaK1goVnNMQwzPo0oEaRxtpRlNbIstVgAhPTwMrTkXI7b/+MYmX9/%0APRxCZYwtG3qpimuaCi01NLs8I7MqIH3xAVi+07mIzInsdBrVASbVDACPr1jJe1/2Mk4OjRb3wTOy%0AcuNySzi2tYSV+WvTQUSNNoO4dGcrB7JscrP/IgyhEOickZXsrIxg+vFF3H77m9l+47U8efNLeeVN%0An8rrYFkENiUsAau7jQ4UY0ISD2Qv5Zu8rfPBPC1b8aaa0ppTTpk+nfEDE5nW2iPAEf//uhBiO5Tu%0A8Px4I/Cv1tousEcIsRO4CnjgeTjffvSjHz9ExMbyrV0n+ciJlLPMswSyOGbX2BKeqhv2TtSp2B0Y%0A7ZR1cxlZYlKsB7KHvvIlfvfCPyMt9ZPFnkG1dYMAjcDVyLreF+rVXcmRpZdjZMyAnxWWTUCWCNq4%0AWhCAtBKt/cIpemtk5WbnDMgWrX8JRlSJ6JB6RjYbDBBkgg+/TerTkk8uXcOHzlvMZfsaTAy44yQq%0A4H+f98u8eOlOXvLE/Of0riqUiYlXDk4MOvf6eqWQzydBAWRdXA9X23/tVCKqtk1H1GirkMV2mkGc%0A80YTJwTJgSy7RuEqk1kfWUiS+yIe3DLCzo+dxfu5mnU3PcKKdfu4YOPDbOPcnn04qOpNFUtrUUZj%0AlSK2lfx9jjh7RqYtGI00tmda9ZmIZ1WRE0KsAy4DvgO8FPgDIcT/BTyMY21TOJB7sLTZQb4/8GEM%0A1OvP5kx644fZ9kc9+vfme8cL8d4kxjLbTnhiZpazlkPcjb/nfZj7+oG9h5henLKoe4LZ4x/nu3tu%0AgWnXD9ao2573t7opgggLtOOY2VlLOy4Wx9gI935rCKUFm2Jtgu7MQHWMZSPbePL8cxib3J4Pvcy2%0AFgg0mWeiYc2Kg2hH+nKBSRoqTi5+kBUiBR2ASvPUYiepMxRUGVRFjWw2GMpZiAo6CJmwce8gDMMT%0AK89y1zgQ0PGYlQYBDQaZqVTRav6i3S0Rkkbg9hv7Ole5LtYNnHy+Rpu67+Vqe0Z2siao0qbjgW3A%0AdhgQDshaZgTkfCBzqUXh5PDW8vTjF9La74Qc08DqG5/gHRv+mo9t/A0WcLwAb9yAzFSERDbJGXG+%0AX6OdL6SCmXQMQlxt04q8Y0wAMomRxqBkekb/vp4x/xNCDAGfBf7EWjsL3AJsAC7FMbb3PpsDCyHe%0AJoR4WAjx8MTEiWezaT/60Y/nGKl1jcpZM7Gx83vAvlfEbbeI1nQHm2x3+0tcqmseI7MpyrvCaylI%0AphokcVFz6hZ9uwAoNNbEjG27EwCrYpJQYITk5ELnw5iVwSSCFJBIBgenWbt6P63hLJXolZIVN0XZ%0ABB2Et4nK6mXtxK2wg4o8TXbQLODaI+75e+MF93L1Sz7DJR4ksnrboIHUs7VWFGCFpKki0lOkFo+H%0AxX2dqDomFoeZm0fx/syNvkYx9DNjZM1I5spAcECWpxZ907jyNbL7+HE+zO+xQ56HAo5tWcCJ29fw%0Anhs/mAs5XvnuJxh/zRE2bnwCk88jK4BsWLtzCEkI5gCZNIbIy+xn0oWAb4Q2gLCsP+th1rzqLgLd%0AQBnLgnBq3j05nfGMGJkQIsSB2G3W2s8BWGuPlX7+EeDL/ttDwOrS5qv8az1hrf0w8GGAK6+80g4P%0AP5fT743nYx8/qtG/N987Xkj3xmBdDcjPn5Ky+wOvP/u58vUWhUYq1yukfAopCk3PfqxM8yUyWpwy%0A9bXP0p0qFuVDR9cyPFy41SsBidWIuO3EA8Kw+MQhZNylOezmgxWmFS4RKZD5HK2DtcUMMI3NxR5Z%0AqlHnNlHZNXdTB8iDkpyRPZ0u46z2DuTotSxYcBiAFVcc5ci2Yl9aQuLBtFHNWgCqhdS/FA8MHAOc%0Acm+m4m5MN+hlZGFiSEKJtLqnRqZFZigcMFQCMlcjc2DTsiNYHeSM7LP8IsdZys4nzueKLSu4/4Mb%0AAfjDm/6a29b/CuHGNosOd5nI7LlKXotZDJkOU4y6ic9zGsGk0UTaA5lx1xWQYo1AqZRly3YSBAln%0ArX2I1963jsUX3M/w8Bvm3ZfTFc9EtSiAfwS2W2v/rvT68tLbfhrY4v9/O/BLQoiKEGI9cA7w0PN3%0Ayv3oRz+ea6Te0DX1jcbGPHNGphMPZFbnrhfWeDn3HEbWNUleJ1FDkLZmc39FgHrbLe7SJwzd0q3B%0AOKHByMgxzj/0AIumppBmTpoLp0CzVvGt5ZfTYIjt0vVAZanFDHyE1BgPZLmhrj/moITEg0YzdOm8%0AwWVPuO8bY4QDSc++tBSk/pqykSoNVaMTzecDM5ViBEsGXHHmr5gJPBIHUhXivH5XjkQFVEpeiVXb%0AokIHZVNmbY3USIIgxlo4tmkVrdsX8OjbX8dHvrmRS/70IS764Ne5/vrP5UKOAOY1RJeBLPIsPToF%0AIxPG5EDW8L6MGZCNjR0jCBLS1gCjq+qMz6YMqZPzrud0xjNhZC8F3go8IYTY5F97J/BmIcSluNT1%0AXuB3AKy1W4UQnwK24X7fft/aORKYfvSjH/8pkVqLgVx48WzEHiZ2C5myOu+hMn46si6NgT55qMHC%0AHec63TJAW3B0YiIHASh6wLJXpABsilJVxjCcf/59tKdjzLdEDmQZIwtUik5hZmCMB5ZfwWX2UoaE%0AS2VlQGYyobQwGBO6V4W/Vn/sASlJfRNUKxwAYRlcto0krjAxsZa16x5HCJ2fq5aQznn0b4ghTg7P%0An+E1Uy360jIFZWYQHOeMrAMMUrHdvH5XjliGBKSEtksiKtRoI4BBmkzZIZ7gEvZtPQezL+DEze5m%0Aj960h3ev+Gu+fPGrqDPc0xCtrDiFRVVxXD+3k5CYYI7NlDKa0DudNHz7Q0hKYj04JxHdIyuprdoF%0AQiFUypmMZ6Ja/Bbl8a1F3Pl9tnkP8J4f4rz60Y9+nIbQflikzhnZ9weyxCT87UPv5feWXYtOCiCz%0A1j3bWy0A21Mj2/nIcZY/eUkOZMFEly17tzJGkcRJhcRaS4ZtgbCApn7Z9bwhOYFUKYSALAFZpo6T%0AmhagpR+FQkQkM5Caz8iEZ2S6822sfVXufj+oJKlf2lpBDQsEtWnanWG6XcfQoqid17G0ED0+iQBd%0AUe2ZwJxFveTekSkjMyaWqgBlNIF376/QOTUjy4CMlIRKXker2SZ7HtvI146/sceN4+x12zh03nLG%0A48PeucPNG7vQbuaiozuZtW/IXVPcGBeL8r1wSlsq/hRC4nmqRWEMoWdkTQ9kASmxrz+maQUbV5GR%0AH116hoGs7+zRj36cwdBac+utt3LgwIH/lOOn1mKFKDGy759a3D27k28//nH41OvRs86JXlmTpxYL%0ARlYsxDox6BL7slZijelhM1ooTMnLMPOlv2/kAGbksKt9SesMdOcwMmkVCQbjgSwl5GrlxCcmY2QZ%0AtgiD1f4bmYKNcyCLhCDxKcJ2WHPDKIM2WockXbdYR2EzF3skyjGaiu303KP20HxG1qgU41AyMUhm%0ALpyowCn7/MNEhS7iFEBmhSAgJbDuPlVtk02brmL29qU8+lfX5SKOd3zwj6jdMMUVG78NwPFgQc64%0ABPBO/oYr0kfz1GJKUPJadMcNtaXiP8tQdOcxMmk0YeoZmRpE2cRtmzu0KGwSIQTISCPFmU3C9Qdr%0A9qMfZzDa7TZ79uzh0KFDrF69+gdv8DyG8fUxIXpTi8ePf5WRkUuoVlfM2yY1CRdXUr57+Rhm+jAg%0A59TI3PsyIKvffTeTX9iMXnhZvg9lBLuXTDKxeFH+mhayB0SDOTkfIQwoiZUqBzIrBMs4zlXJFHew%0ALmddCWGOcpnYIxxpUK3Wvdij4vdpAZOnFqUQuWqxHTrgkWGbNI5KjKyZM7Kut6Kq0qZLwbhap0gt%0AtqMqkTakomBk2VcrBKGM8zrU92Jk4IQ1ymi6mwd5cs+lfOD9/w8Aq/5wK60LAsKNbUbtBAAbeRKA%0Ao2JZPqYlv78yQRkHQr8q/s3dD2NRHnBCDZG3EItEF2WK63PvNbkFVT0cYgTX5J3hndEKEnefVZQw%0AlvaC/emOPiPrRz/OYJgcQE69cJ3OyO0QhUCXgGzL1j/m0OF/63lvmmju+djj1E90WOiLJ3Hg0nfK%0AauKuExB0OzHWamZPHASgs2MHyUy9h5EZIdm7pMPmtSXWhuQf7tmWf794dk4qS4BVrtY15BuSJhYt%0ApLl9P9tn6sToHBhiwnzysbUeNAiIojZCmtxFxM3B1IjcOLcQbbQDB2QqdIws9oxMVQqw7fh+sbIk%0AHqA1WLjU11INnvVG2hCY4jyTkkw/EjFVv++KODWQWQuTm5Yw86VlTP/ZOXz9/b/ATW9/B9f+3dcY%0AvG4yF3Hsx6UXV7OXqm1zkNV56jALFaQoC6kozkHYIrUYGkuUMbJTNEQrrQnSwuIrawMoMzISB35B%0AlHD1sTPbUtUHsn704wxGBmDl8SSnI6bv3MPU557ueS13nxcw0Zr05xNjbYo1Cd+crDOd+PTRZJeD%0A20/SOBhTyTAps/WzmqTjQK3VaGPip3j0jv9Ba3YGtMaIAF1aWY7H4xyrjvc0AidC8fW9n8+/f/HO%0AUwC7tFgklz+6CS0C3z0Gj02eJBG6SPkR0ZVZLtGn7whdelJo2sLXgaqagSVPIz0jS0ossGBkHXQa%0AopMIkwpEtRBLdHMgK3q+oBfIQm2IUrdNYBybytKXZY9FRZo3I1fnMLLyYMtv3fhzHHn/BYzctI/f%0A+4f/mzef2+GsBUO5AhJgP+sBGGWWS3mE+3glR1jZC2QqRVd7wcXVyLLUIlS0b6UgRpk5DxZWo3Rx%0AjsP4bufcaiyA2DEyWUnonGLO2umMPpD1ox9nME4XI0vjmE6zGDuSHG4QH+i1VtAlIGslXX8e7mvH%0AWt68eRefPOIBztO3VGsq2dDE1C2emdijM7kGoy3WtsEadh/ewabDj2Bl0MPItjTWMRUN56o9gOna%0AGBMDO/PvH90ouaB1VnGu3UGsUFihUEYzsegS5yyBc9a3dPLUYkpYqPGyeWQeyIQwaOOMcheeN83a%0AV34UG7j9xKW11jEyiwq7pDpCAWkryMekALmrx1xG1qwVQIZJiHQmoNAEumBkZTYUkBKK3tTiqSYz%0AX/Xnd3DezfdRu2GKc8/fggYqxhCXBCZ7Wc+grROQ8iv8HySGaTHeA47VaoP24k2Uo8zIImOJdImR%0Aze0j05q4PURk3e/LeMunU0uMTGSpxTChUZ0vgDmd0QeyfvTjDMbpArL7P/XPfPq//1XpQBare49R%0AMDKB8U/cGZB1jUs9NnI1Y8Ech7KWKC+aUGgau69h791/TfPEIHhmce9TX+exw9/FyF5G5hqcde69%0ACHBg0QaOLfrF/HsdWv7wyFvy75/+4v9i/8k3Y6RLVyXhYGEkbA2XBf9cpOwI2VI5nyYDudgjIciB%0AzOBEKSoyCGlAOXCKsz43m9IJa15xBzoNUdaQtAJExS30QVpMV54LZJ3RwjtRmZSKZ2TKpARGk2Tq%0AyhIjC0lyZ/rIdpncdOrJzBtes43Rcyb9cVscEFMctkd6plJPiCWM+prVONOMM1ncdx9RpTkvfSlL%0AjCzSEPkPrSy/V763rBL9GCeOr0f5PO3i6RXs+LcPFzUyoxCpY7UrLn6Yk0vPrPyiL/boRz/OYFib%0AAcjzC2TNqUnqJ4vUkTUWm/Y+VuffCigyR+4/s409AHQzgMsKamIzi0d8E3DXeRsqa0hml7n3JSrv%0AKXtw89e51IARAaYEZFUVg0xyaXwWSTCe/9+EULFRz8+bnQ3Iqqu9Kd1l5Oyfh+Z/oK1kodyVpxZj%0AQg6GK9nJ2WhdA1UwMoTFWEGPCC9w9z5zqB9hhulgHBn6AaDaTVfWicQO+nRbkpD6dF6VslN8Qjso%0AA5kh9IxMmpTAClJvTTWXkQUkdDcNsmfvhXzn5te7c7lpH8H6Tl7/UrHJVYs12jRJEHp+y0Qmviif%0AX2+NLJlfh7PFjLaKsaXUYpLdIpQxaKlQOgUEoda0gWoaO2DvYWQOyIKFB4gbo5zJ6DOyfvTjDMbp%0AYmQ6TUnjkpTeWJjjtqFLjMzGvaAxMfMIUAy/1F6htvXI7vw9iV/5pdWMc4Q3L/wjKqKB9YxsOqij%0ANBgZkJaMdCsyRZQZmWdWqRotnCYUKNu7HIUDxzm60ru86y7heOHSboXNa04JEQEpo0yTxmP+tRAp%0AU4SwdG3ANi7KtxWZiW8JyKyQ6AHfb5ZGKGswqczTl8O6uJ6sRhbYhIguCcW9VEbnNTJltGdkvm7n%0AgdxaqG8a58BXNzD9Z+fwnZtfz+U3/Xs+E2zuZOaMFdVo0bFpnrosxznsKJ2fB7K57hxzgExY6xSf%0AeNVi6hWfJUaWu6rozOHeHfueoXvyvYIDslAXKdZqfSN2Tp3tdEafkfWjH2cwni+xR7seM3WsxYqz%0A3cKt05Q0KYDMniK1ONt0HoMIsEml52fZsMTJ6Sne9a6PUD02zTA/Nc9xYnZwlAevew1/vPNvWWAO%0AsDLczA7PGMJEEhh8jazY5jfFHXxVHuBJLvEnF4OoglA07DAjzKIkBLZgbOHIIYyt5otvYGJsaWFO%0ACXJGluIah433qgBXKxNCIITl0yM/z2PhFfy9/V2WcNz1k+nCoT5LyyUDDpBSHaKsxqQC4wF52ARk%0A5rKDLQODENFFWUOHam4ZERhN1T8EBEZjhKAla3yC32BGDtPdNEi6r8K2910KOAb22nWfp70x5JBY%0AzNyQxjonFRxATSJyoCzHT1EIZyo46bvwze/5vr4PkFWMJUrn18gCD6LSGDA2b4ruipNooXMnZ6MD%0AFoUrmPX73qf28eIzOMqlz8j60Y8zGM+JkSVt2HNfz0tP/MdBvnRzUbw3aYI1Bu2bVjlFavGW//1h%0AwK091vQuMhmQHTt+HIB43DOhEpBZYZlYuJTpxYs5UHOLbt0sJquRRalkeUP4Glmx/zXiOIhiPpmw%0ABaOY9sa6SoC0xTYiaGNNhPKgIHWCKS3ECWFPH1lIQkKELi1pVgYILIfCVe6a8P1kGSPzzrhZWq42%0A6qZNZTUym8ocLAdKjGyw6QdJ0sV0FYksMzLDgD9npZ1q8Ui4gq/yenbc+aK8Bnb+Td/ide+7ldoN%0AU6zZuDMH4LkhbOszywAAIABJREFUDARWI6ymQhdrRQ8je7P9BO+xb2egpKSs5UA2tyY2F8hEfk8i%0AA2FaVi36bbLfU5MirCX0D2DCNDDCWTeDY2TDwVi+70dP9M44O93RB7J+9OMMxnMCsi2fg1t/EpoT%0A+UtJbEhjg7WW249P89SsY1tZerETdzBpL+vLxAoIwVzjhQzIsp6r7L09jMxaTO476OtmNsprZFEq%0AWFdJ58nvI5uSCooamSgUbdP4cSQCRCm1aFWMNYpV2jnRG9WlWXLUiE3Q00cWkNC1ztApC6Nc75jx%0Ay1w+skRpEhPT9at1BmTLFr3IXZsOUdZiUlFYXeni2EOzmblujJrzOQYmpZZmLFKjUp0rEct2Uquv%0Af4rl57u6ZIVufo5zQ2qXosx8FrEiZ0UA57OFdezp2eZUNTJ3/fNrZGfhlKNvPJoS+gcfl1r0tyrv%0AeNeOkaVZ/a+JFinZr5QxClmifydaq055Pacr+kDWj36cwXhOQNatAxbiZrEfnza0xvIfk7NM+L6u%0ANHZfJ9uTCF2IS4C8aRhRuKBnoT2QxX7xs1JghUbNYWS55F1mTcUqr5GFiYTAzmNki8zFvO3ob2MJ%0A3ABNWaQ1Z8hGgoAopRaFSrAm4BXpd9wtCGPuDbYRiohfXP8XTOore/rIQhPz9MH1uVMHuIZqgUXP%0AZTuBRtuEWPYysoZXLaZphEQzIpflx6jb6XzzQQ9kFdtFzmE9VdlmQLvJybNbxjh+1+p5SsTaDVOE%0AJFSkA8cKne8JZELDmvYhLsPVMK2VRGnByDY89jukD/9E7zl4IJuvUpzDyOrDrOQQXzrwPl55UntB%0AR29qMQdqaxCWnA0K3cBIjVSZeEkhSr9T7c7SU17P6Yp+jawf/TiDkQHLs6qRZSq10pN4pio0xhIb%0Ay4BfYDJGluFPvT2LDBRD0VAPI5sLZKlf7Dsm63qWdKon8nlh9cMXk9gI64EsB0VEiZFJhBYYoTAU%0Ai+3y9KdZ3gC4D2wKJfVellp0uFfyZxQJGIXy7EZpTdemDCsvx+fintRidbrJ4eNLsAtLt01KhLB5%0Ab1kOaFKTmoSucoA64is7jTCrX4ZIm7Cich6bpRulGJbSedW2+zwiG88DssFwGjs7Q+v2q3m8VAcr%0AKxHBNUSHwjt70EXEY9BbtnR311gum9nCOUscoIcm6kktjtaXMt1d0LPN3PaALOYC2ZCvk2YPEIEu%0AmOZ4kiCspeb7Da1xjCzQZUamESUgkwhIIghjqvRaXJ3u6ANZP/pxBuM5MTLtRRymBGQlmXxsLYO+%0AKJ8BWVZv+pv73gUVyXuvfW+eFjwVI8tScl1TZmCpG2cPxLMr0GaYbugWvzTblzN6AqDWrUAKXbOb%0Addu/ANf8BWH3SdxsXQip0kH3JLxmfGrxgiAkreazerEyRZgA42tT0jhGIMiaoKN8PEpKSCBS2t0K%0ARggiGxOLyKcWC0aWsU6ChNQmeY1sFMe2jlVCltmFaB2gjEGaan5fKiUFaBnIAutUiPHjg1gLR3av%0A5csfuA6Ai37zOyxZ2WHrtfOl6JmrPTggU+2lpwQytMxnvgEENmAgKc5lILVMGdvzaWaMLBa9O5wL%0AZKl2cnlh/ARsn7oNibmicZLfue8bfPNs5xpimMPITB0j0hzItAmQSNRXfo0lQytZGvbd7/vRjx/Z%0AeE5Alnog04UqMWNknWaCmEmQWnMyXMC3v/JPHJhsccATvsnmSR55cjG3fnsvYTcbdVJmVH7XWWpR%0AKMYWeGd+YXKxhzWKmlrErrXnAdAMskXS5oxsKAmZsVU66TbCpIEymkrrwfwYFVtzjMyHsDpnZJeM%0ANDnxiv9WnJBMsCbsAbK7z78SlbErYfI5YTEhgdSowGIlVKy/T1I4Zw+/zGVfhTQcjSzfWOyuIVMt%0A/uOiK3kv7ySDS6EjYi+tD8qMrOXuY2gSWpvH8kbmmRvP4ZEPXMcv3XQzC27ZwbqX7GJgRW/9Kgub%0AKA7vdYKIaim1ONcaSqYunZh/bxUjpTECAxrMHHJf9WKPWPS2WMwDMutYU8bIho0DwJAEaSVjnRbC%0AZxAOV4cRxrJm8hjrDj2CsB20THtSixJB3BFE3UWM2FOLV05X9BlZP/pxBuO5MbIstVgsptYD2eZ7%0ADrLxwcNM6wE+seoG/mUXvO4r29mZwscAnaQkR8a5O97Km+6/n0++9AafWoTG4UuIRo5w79Dl+SJ3%0AcHgx9fXAJFhhCrGHlYBiyfQUu4DEsxwnKHAr6WhsmZE1rK8nKZ0iTcLemuVELSCyNYQtGNlAOsNk%0AUMoFlsJKDTrAeiWdSlP+8FOfYHqpc9BPMT01skCmWJwis0aXOkNoJUAYtOhlZFalvO1V62iFnonQ%0AQFqDEZIJ4fa/Zfm5HBsdIfWi+7A0t010DPqxCod3b2DXB5zLf5Y+fKW9i2s33sk3xCsIdmmEni+V%0AByei0F2nDK3QJfH3fyA11KMCBKSWmBKQdVOQaUyYJggREFjQxvYs5Bkj64oKWx57LQRdLrr4nnlA%0A1s7EN37/K5t1ApuwmONgFdLoHMi2/dhirrnbsGx2kounvs6DZ4MR2jml4NzvJYJYd5AoBuyZ5Uh9%0AIOtHP85gPKc+smwx7GFkbj+dZkLY1iwURcG/3klpebRIk5RaDPXje3MGIwX8BBGHv/MbjKx7gFsv%0A+zmu5DtIrfml2z9K8+IaVTIg8+IPKwnbMVdv280Dl72E2GQzvdr5SBepwZQk9IFOuejpaf5pXcC3%0Al1QZbFehXDurT3NgfC0GgZyjsLNCQzfkyNYRHnjZDSw7sp+hmWlmxVKs0NQ23oEN/gvg6mwfGfgD%0A0kqIkYKK9wPUKquRZYzMLdwzkcxBDFxNaECnNIKIFgMY4LbLXgrAL1snsqjSyVOId29+BRMfOp8J%0Azmfd729l9iI3TiWwCWezPZfCB1pDeuoUmzKaZbMnuXhmG0tGjtKIZ4BhatpSdsiUSW9qMdaWeGIX%0AUdwl8N6VcxuPM/l9lyozk6uJhl1LxdyG6K4HsklhWQKsb0xzx8mfYWJhhLBOg5gpH42SWL+99ibM%0AWqY9NTKBIDZtpEip2TPrtdgHsn704wzGc0stejZg5os9dOpqF4oCJOLU5APur3qowecHA1Kr0b6m%0AZKTgchFQsQKbDGOFJLUB1W6blccOMLVqlX9f19k84eaDCSPRfiaX9eAwHBzLj4umR31X2T7Jslk4%0AtqZDW9UYxTGyLC45Ztm5YJBjdhnLOdJzyVZoEAFGhRxeNcrhVRdz0UOPo4SiM7KX2srHUdoBRiIq%0A7AguYGTgCEYWqTWE9anFXrHHN8fW9hwrJMmFMFZIukGRktvKRVgLUzvGaW12Evp/4hxed9MnOHfh%0AXh4462raC5cgrOWPDn2Ii1feD8D57adZOjvJ5CmmR4NjZGPtJm/52uNcOP4B9CXunGtzcE+lqoeR%0AYRThzDTVbptIOGssMwfI8hoZbtBlZcaZMc9lZFHoUqpdmflMdVH+90pYhcAiy95eXtiSSHeSRmhk%0A1nDmp3B3TRslOn0g60c/fpTjOXkt6lPUyMqeiBbcn7JbYBJdANma4ysYW13DyibNWpHGk8DVA1V2%0Ad90iF3YEQeYYkXgGE7QJvMEuUgMK7c1qM/WiKNXIjBakZKpGSXisyZKBc9kcNInlOIoK2CJFt6ru%0A1IK72TAPyLAGKxSzw4XbxcmlCxk0KhcnJHNrQDZAC6hYt5BrJRHS5KCbAdmmwWWMt7tM1VyNLCSh%0AqYqFtxtGLGq3OFEd4DuP/zjpvgr/XlIg/vG2T/Hj13+I+vFz+I69CgBlLSOtNpG/83944lY2N69k%0AZvDUnoPSGJaYEZbbAaSJSKW7LzXfyBfZLrGooLTqYWTWBiAkUdylFmS/A72/S5lq0Q3/tFRmzsYa%0AhZS9gDccOUVmV2WMup0DGUYirc1Ti+41//DUw8h8DVV7INNthGgzYIdPed2nK/pij368IGOmdera%0AxfMd3f2z6EYZgJ4dIzsZp7w/uNBh1ank99op1qLm4fxnU7P7qeJ6zjoLf5nr6sv48b13sXvda/P3%0AKCkIhCWTymkbEGT7T7ORKClhkHCcpfzxBb/FroUjRR+ZELRORF4t54EsCDm5wLG5Ry96MSev3eBe%0Al5JYCQQVhE1414f/nj+97aMs6dQJbZc9nD3vurP7s2v1BpKsFhZGSKHymk7ZhBdgTLZcalF0/HHn%0ACloUBsHW6jIuOTqZvx5Q3FdrYde+9TQ3jfa40b/mtz6X94CtWHYMYyRChwh/nsJa4k5hHizyycun%0A/j1brAf4qfjHGFSuTpY1kFc9I8v9HNMoHxbqbzIWwUC7wYI4Uwz2AlQlTy1WXN3QhBz6j7czdPK8%0Anvd1RaZAzdw65jIyeoBMZMrYEiMTOZvzA0pNjBBtamdY7NEHsn684GLTgWkue/ddHJxu/eA3/5Ax%0A8bEtNO4vQObZAtnXTs7wnoFr2FtdiU0Tkm42ZsWrFnftBWDVzmLC8x91b+W94f8C3B943PgSAElY%0AyLFDIUCI3GsvJUBYS6oChAcy0Z0gpMWjXAnAd89eXrhpNEMef2Al2489gTUONNurzubE2o0kYYX6%0A4Ci6FmEhr1ElKkLYhGs2P8RPfevrBKSsZj/7KVJ9Y+OHGRiYQhinHHz3r/46m1edDRaSKESWwCuh%0AN311werHAah4ENBqPpAdZhV1VeXc4yfz1yW2ZxbYl2/5Wfb+1YV5E/PiD2zlsmsfzPvAumFIklQQ%0A6UCeKpXWorqFm7/KUrJzPufQM9LQ1xJrgWMumYq06jOvRZ0txJRHCXhG9pr7bue/bXGApb8HI0tE%0A5A0XoTVxNkHa29v1CBv9sd2Dlu0BMgnY3tqlcdOvs9SiFikyyFSt7nNpmy6IFsNnGFr6QNaPF1wc%0AnelgLJxszh+H8XzE8Q89zuzd+wCwXY2Ni7rQPLFHZxY+/gaY3D1vPwDtTNQhI55+Em79y/vRicnT%0ASd1DDiQbUZFmW2RnWSSmsVikAKOPOXspVZpQLByPavnqwklbY3J8MZvPu4KBGX9frKZm0gIwbI1t%0AZ7/Rnb9VTNcqjIZL+MnVv0UoB7E+7bhn9bkYX4+ziHyR7qqIwBgmF7gF38qERZxgkiLlefHFX+eK%0AK7/MUHctZ9ckzVqNdhgRxRXSMHSMzINEInqBzPhR1lWRpRbntxjswLGSs06cZHnjONbCpk1X9Q6z%0AfOu9LH//9pyB1c5tUFEle6wwYMuWVxPvfWleQ5LWojsj4NsFhNREUYuzrt7acw5Z75jvvWbI+xNm%0AivoXH014rb4jB6NIqx75PSZAIhhuzrK8kzXXZ6zI3fNqT0O0Z+6A0r3LfVP6PjKfFhSmU6QWfY2s%0AJ7XYbFDb/xSp8oxMlgRLnpF1bEw1+CSHL/l/OZPRB7J+vOAiNdncqdMzZiI92SY92XFqMturKpvH%0AyKb2wN774NCjp9xXx2/blRGNOnRbKY16i45vys3YzmxYjNAIjSYiQeP/wD0LSGXBZsLuLB/cELFt%0AgXtKnxQBVkhatUGqrS7Llj1NUEkBSeyBzFCjIZymLhEBcaAYjRYxEIwwEIznJrVX6zW5NN5IkZ9j%0AMxCMdGs8doWrKyE1Y0zlvWTlUARUIp/ilJKwK0miACWUE4LgGFlki7Rtk0LO7q53LpBJTrIYaTUi%0AneXKr2znDV/8Cm+/8ZM03reGn7/pAyy4ZQcrXnEAcX6HsQ3N/N5HQQEOaaRoNccJk9Hcwklai02q%0AhLddTlRfhRQpQ0Mn8wnMWWSN6KEHvMFgFG1SOh6TN0xrfiX91yLdmehesYdVzMHn/HdJavcwUykp%0AYm2JUQnbu2FNONY3WF+FsQaRHO9hZEp2e1OLVhO06hjRWysDODde418TIA/Rkfs5k9EXe/TjBRcZ%0AgKXPRnDxbEJbDj+5nUP37GWcgfIUy/lAZvxikHbm7gWATsa8ZOEE/+ijj3Hs6CQBw1j/LDobDfKn%0AVLkcRUhKJFLqeOsnmxXni7rF4LEn+MoVd7Fy8ArgcowHuTQIGVxRZ8O5mzk+cDZCJvm8rSCdJY2O%0AA0vZNrKRFwX3UfOpvoFwjFCEdIFL1Co+qZzBsREyr1XNBoLl2hJXfIpTpIwzS1sM0rEVqhQM2cgu%0AhF44Qkic7iUdXIgUFitdL1osKoyZmbzxt8kgUKgWU9n7nJ7agN2Pb8SYiC8+eSlfuOsnAfjzm97O%0AunU7OWfdDu6PXkLrUAUtBSsbMU+NVEAIqkGRhk5CAViUIbeoktaiEOy3i1mfziBkE2MCruC7vNV+%0AjKN2Gf8uX0dmw+VtHRFC0NEtjJ8irSxgVe6o0kpgoMSkrQmpyhaNMhkyWRozAtqIRBUruyh+9zIC%0AVTVd/uvju/nope73Ya0J+Pzs47wlPkRgCkYmK3GPajF7UNEyA7LiJGp6jf+sJBbBHMw87dEHsn68%0A4CL1f6yni5HZ1NKqzzC5Yw/jXJk3L8MpVIt6PpCZWCOjzPuwALIgcU/pnVYnU0JjfS/QbGWI3/KA%0AM4mmQsxJLEWCzzGbLAZndhG1H2WmtggHZG4hTYKQoWV+2rCpIcJ6nlpUaYypun3UwyHqI6MMeSC7%0AauGrmAq2cIJZYqExPs2ohSz6uJQi0pYkDJl5Y8rySz/LPq4AnAv+Mo7m5ycHJrBdke9DpKlPXRqa%0AyvIHfNRdh20yjVMGFozM14gI3MLq+7++u/eV3H3zrwDwBS7m13/xX7jyxz/Fxo1PuOPUhxgUmkbF%0ApdxWNhMHZEClBGQ6cPdzx+QDSOv694S1SAupTZEmRPr0m8RyA3fwGfsW/0m4CEtjdLq6yejMCTq1%0AJQzEFmEKIJN2bmoxpCqb1D1oA2hrsNoxMg2YVPBm+wnO5ikmeHFxT/3vTIBhrf0Mljfnx5jUTWx7%0AqoeRzRd7+N9dCVZEmBKQfdlu5rFDh9yDCzIzzzxj0U8t9uMFF6lnOfo0MTJrDBKBjn166BSMTOsU%0Aay16doY9dy2iu9/Jz9tPTnLwxi+w6w1vIp2ayoGsknawB1z6MU117jRuM3f2Sim16JwIScie/z1w%0Aq4KRNYcPo5XJ00PSqxfTIKI61vDHiWiHImdkqbLMjDiDWiMlcRSiPJBVVQ1FZuKb5jJ9I0XeiA0Q%0AaYEOAprXG8Jqg3GmAJii1/g2GJwgDjIgI3fIsEpysBoyLVydbbA0hytjZFlqMbEhD2+6Jq9/ffXm%0AX+HCm+7l/H+4l9/+7Q/zpiu25iAGYFPJYJLmQLa8XqQtI+k9LI1BOB0EiW7lqcUMyLRNECZECI2U%0ARert0mQLAJd7F/sykHV0i/W7/5Wfu3crI7EFG+RApozoEXtcXrsdJUx+fwGM1aAzRgY6tbyBL3Je%0A5+meeypyIEupiYmi588qZmwbm8YMNVJqjYiwvQTruFVpD56JSYtSg/kYHIAnlzzAsaElPD1yDntZ%0Ahe0DWT/6cXoj8cCSmOeHkd269VY+/dSnixe0RVj5fYFs6uhRHr3zi8SHjtCZjOjscaKNzo5J9MxB%0A4p07SPbvz2tk7cYGNk+8GB3vJE00OUR5kGiEhfQ7sikRCTEgsxqNpWdxSRI/v8w/VQferTwJAmpj%0Arg5mVEonlDkj27NslK5f5I0QxIHKgQxAeeaQCJ2nKo2QPb6O4ZxnhzEPZNlcsiyCoQlaKhP3pwjP%0AXLVSTJUsnMKSdL7JkDPu3bSWzmODbLr9pbzzxk/k6sO3fvB/sPD6Qyw+9wirV+9ldHC255hWSwaT%0AhKa/xiWNoi4WZEBWUGGwpiT2cI3p2qYOyKRGqoKxbNBHuc3+LOfjAC3UxTV0dQthE0ZbDQceRuW1%0AtUCLHkYWiQQpLGlQAjLXiZ7XyLS2HP3sMsTTK7BiPqNSVlOxcZ6WFtYPbgMGOoarH5lmXN+JFq05%0ANbKMkVkWDF/MfQsuQ3sByYnhfewbq7F57FLu5FVnHFn6QNaPF1xkcuX0eQKyO3bfwV177wLIBR4C%0AQZrExWs+MiALVYWnv/ltbNtLqDuzPPLoW+gcmsjrZsd2H6N92+e4akeLZryYON5F0rydxw8+ko+Y%0Az1KLM0OFYCJCEQlNjEaS4E5I9ACKzRuX3fm0/LqaVkKiqh8Fo1JCmebGuakqLWZCkgRBL5CdgpFJ%0AVE9KUxmNKM04G8f1c3UOva7nnga1GZqZ/ZEQiDQDMslECcjaJYf3uhmi/sEV/NONNzFz4zl86+Y3%0A8bs3/U2uPlyy8RBNBhmgyTlLtpGed2fPMbWViLRFs+JAPYqLdG82ckX6z9KSsbASIzOW1HhGplJU%0AiZFZ48AxY1qh7mVkCFdzcvstMbI5QBZajcS1SWTx4qf2OQmqVWAkVgtkU2J1CGWxh8keWjShTZhh%0AFG1DptoL3DQe/1YpWoyG/wyCnhpZ7gwjLEooGsuX8I17f4EtDw0jrUShcwZ3pmtkfSDrxwsuMgB7%0AvlKLqU2JvetGd6+rLwkkOvEL2SmATMmIhWYZttuhG4b81eqXcGB6K+10T143e/ThTZy95zDXb+rQ%0ATcfAOvZxcvYEAkEkoF51ADZdArKDXoo/mcbEmRAAcrUZQLDwas5ur8Z426KsRpaWLJWkTAhlQhtv%0AhSRFvlBpKUnDACXnA1lMShq6c1jGwh4AVcYQRgXTGaCJ0inHggKQdBqgKnVmAnfuWlVzoYJWggnv%0Ak/jz5pO8Rt+d94BNfnQt7c8u4dq3fo6lH3iC13/wo1xz/dfz/q8URYtBBmkzqsqOhi7aQYRKOznL%0AVaW6ZeSdN7KF3WLBmFJq0SCsoaMbtLpNkElu75V/ABTN11EpXdjVLSpoTAZkpRrZ3NRiYDVKWHSJ%0AkQVJjErxxSuF0YJQZq7/xWcee0BUpEQmYUaM8+jOj/D5mTUIYWHOc51F9DCy7H9G+snbC6tcHyku%0AF0e4cOoc6nYo//2omDMLLT9Q7CGEWA18AliKu5YPW2vfJ4RYAPwbsA7YC/yCtXZKCCGA9wGvA1rA%0Ar1lrT60t7kc//hMiyVSLz5PYI9EJsU89TX3W1SUkEu0tn8qzF21pIRQGTLfDU6vX8fk1L2Vh8ihf%0AnB3iu7/wct578A669el8CKUmQFYa0HHpJqzkrIrkYFyhYXpdLt61bJyvHYJNnQ4L08wqSPQAWXXp%0Aa3jd9DgHxr1M2i/eaVgGspRAJrQ8kM0kCUP+MEa41azMyDKpdyJ0vp8FdqyYgwYERlOJirqWAAaT%0ADjujYtHvtMaJKg2msqbimqY2FNMEEiWYCEMqpsXaTQfYal5E65DzQAQYfOsRrv+1z7DP/D5jciJn%0Ak9k9bDHAIE1EZb5K1BhFJS3qYkES8+723zLVqhAtcK+rUmYRW3gROqsui8VyrHmABTLNBR/u/Rkb%0A8oys5DnZNU0q1paArJeR6ZJLhrIaKQxpyVILk4KBp4KdrLAKawSB0D2+l+3a0dw+LCBlUTKFsgmP%0AzT7Cg+pc3lwSbpTje6kWszOq0OGadod9s5dx6OjDTIk2L7vmCTr6zOoInwlspsCN1toLgKuB3xdC%0AXAC8A/i6tfYc4Ov+e4DXAuf4f28Dbnnez7of/fghImNiz5f8PjUpsfFpRN/8LIWiOeXqP6eU32M5%0APNjFdrvsWb4agCemL+QbDclkKnn4nLMZeewe8EtGsHQ/G3/2M8jAUE384izSfExlebGrGT/5V6RQ%0AMoot9xRpqaiYiFj0WgklZUamNBWZ0MalxVJ1sqRckyAkSgRsGZX85lU1On41iUlJMmd2oeYxskql%0A11FlpNNkKio8CbvNhQRRi5nAC1EGumx47XZku8mxasKTO5ahbx/mz9/+L3z8pr+g8b41rLvpERbc%0AsoOhXz+GmFmEMpaEkG4JyFJCOmKAQRqI2nwgs0ZRTQogC9OUjclh1rMb5W24stSiERZhDbLEyMg+%0AWy0RyrBKlHqp/INOBlCBiDFdx947ukUFg5Yp1rqaVf4+LbGlPF1oNQsrLSYWLC32bVKEho4CawVG%0ASwKZuf4LXjsqaQ/vJPXpTIVmUTLDGx/5FEsndtD9iRV0xgepD67qvR9CsGbyKAu9J2Z2rUbaHDhG%0AvVd/LRnkyr3f5eWHNlERbcz/31KL1tojGaOy1taB7cBK4I3Arf5ttwJv8v9/I/AJ6+JBYEwIsfx5%0AP/N+9OM5xlxGtnfzBB/4L/fQbT+3qbaJSVxq8b6/w/q6ihSSxpSzQdL1U3gtYjkx2MB2u3R8X1VX%0A+/SatqyYaTtfQ894RKWNClNUpAl1gLCSA5UDNIVvjC79KddMldmhgMGlm8h9EKUby5Kfh1Qsai9D%0AJaUFEfIn/RYDvHvhO9mn1uepxdDUitSiEFghkCJg24ji8fGA2cid61E53dsQPadGFkW9QLawOc2J%0AgfF88GXcXIgQUK9kKcEAERgObB3n3scu477/+hIO3Xwxf37T2/nAB97E//yfb+V11386TyGaHVeh%0AjCYlICmNXa57ef6AaCCr811djJE9QBalCUJHhEE3F18UQj2fWizVyJRvRLZagIRB2cj3lTScOfN5%0AzTqX24dYE09hZh3QdT2QZYwMoQlIHVAisNbm6cXQply7dA9fefXP5vu2JgENsQShQRtFoJzrf4gm%0AEorrkis5mXhVZ+I+p2/qgCGfNVBScXj5y3ruhwUG4y5nHXOAW6RVC3V95Oe0TVUaJIFkrOla16x8%0AfrIdzzSeFf8TQqwDLgO+Ayy11maW1UdxqUdwIHegtNlB/9oce+sijIH6/JT1M44fZtsf9ejfm/nR%0AarvFp9m21OvwnS/vBeDgziZL1p3arfz7RaJTBDHm0duwycWA8ua2HjBnm9RnDaJ1gnbTLRwGA1LQ%0AbXToRB7IusOooSchfjGdMERLgciSOL4JSCiL0m5SVCzjvEBPmZHpKrvWDXBp+7MEdz7Bw6vdQltW%0AsBkZsKS1goVt0fuHGblU5ASLOakWccCuzVOLGzpLadSKRueMkcUep7pKQAIzspWzMFPqIwPPyAbm%0AAFljBi0DjtgVrOIgzboTWzQrXVf7Mku4/am38NE73gnAyhu3sWHDFq7f+HkAGo1xjpTk+1ZbpDHz%0AGFmdEQCKUZBVAAAgAElEQVQGZB1Rnc/IRGx7gCxIE9AVwkoJyPwtFIDUJhd7BEbSnTjGok4LqwVC%0AUUY90ngRG+/6OO2R3dx49X9nyWMXkzx5kukoZDY5Sc0aWhmQSc04kwylTYQVWAzGSKQ0eUqy3NLw%0A8Ve+lktGP01iBDIxHApX8POLn+BhVuWWWAvsILNe5FRrO0CL19RYtXs/b/zqbZxzooMdrfXcD5s3%0Ab3jbLX+ttsTIaqYDEr5x/uf52U0xq09YpqwzQT6Ta88zBjIhxBDwWeBPrLWzoqyAstYKIZ4VBAsh%0A3oZLPbJ69Zpns2k/+vFDRZoBTGbt42Xec8dh/KCQJ58Ea0htitDCjVmx2XgTmafyViavJ/nqWwh2%0Afolk+noYWI3FEtqAdtLmgfPck7uYbTKw+uNUj0hadpJGJQIRMKpgLByiSRWhLNK4p15NIcOXgLEW%0AKQQ1W0ErgQpiRmd3AeswUmJKqcUjG/+NkYMLEFzcc02JV8M1zSAox8w6WWpRghJFatEKiZIhiX88%0A7yiZ2/hm4GXnyO8Do4nmpBYX1d0T/z7WsSw9RtwcYNOmq9iybS3T/3gO08At/Bg3vOpjrFufcsdr%0AX8R68VS+/TjVHn/BumqjjCUl7KmRNXAgPUCzcG0vheqYnhpZmCaQVgmjDiJPLfrPHkEokjzdptIQ%0AGb6GFe2HOJp5GgalYyh3frXZs1j3lVuoHH0H9ekm23b9M3p8mKOsYMg7lliZcj13smJ3E5W+DIvN%0AlYuBd2kpM/ClJ49x20xEbUbwoiHL4WQZ315SZTdrC29HBLFPUYYekOLhEWygOHfvdtTA2nn3I5vR%0Alknz64MjDHRaaEk+cLVi3QNBJxJ0Q5AW1IyglZ7ZGtkzOpoQIsSB2G3W2s/5l48JIZZba4/41OFx%0A//ohYHVp81X+tZ6w1n4Y+DDAlVdeaYefh/E1z8c+flTjhXxvpo8dZXTJUrKHL+kfq1VoGR6G0Hv6%0AVSv22d2nL7wT0i5plGClQZoCyKRQWRsyAOG2fwHAtqYdkAkIjOLv1mzg0OBO1jc0nzh8EX8UrWFv%0A6moSjWrEibERvvZjQ7xans/7eSt/Gr2HwVYHIYWbB1UCMk2KJKSmKxgpsNXCVd1ADyNrjRzAjM0i%0A4it7Lqnj04B1PQoKphgv5nkpkS9gWkjMwDBfGN7OjFoKVIiVyIEs22Z+atEQBL1pvdFWA6E1D2y+%0AljCWPHL/tXz2LlepGLlpH5V1DbQICFsNVs00iWWFUTudbx8kw8UwTWCoNY3UrkaWuX0AzHoHkAF6%0AgVRrhVKasBlTLYs90pjpbsSAF20Ia3KSJRG8bN1uvutBQRmFNCkKi/VAZkpAlnQLY+TEdKnKAaxu%0AI3OGF2FE6hlZSkBKFGs27PoiJxafmwNZBkyUHg6wCS+9Yy0vf/IQemyEz131BnbJfVwQTrMYd5/u%0ApUXH95mFvr0jrl0K4mvZTuY0P5cYmQfAu1/+kyw4/lnicF8u9ojyadyKrv/wx/45YP2H3nVG15xn%0AoloUwD8C2621f1f60e3ArwJ/679+sfT6Hwgh/hV4MTBTSkH2ox9nNI7ufIrb/urPePVv/h6XXud6%0AlTJnj+yr9F525hmoGD963272TDS5+qyFXD05yeKKJg1SjDU8tiGhO3wPq/ZchxQSrEUQ9+6g1JQc%0AmZDPrHwJL396mGTcLQhj6QjKT4Luhoo7XnIeRxZHVBpr6IgBkqEx1u/Yx9GzFCkp0sD/x957h0l2%0Alee+v7XWDpW6Ok1PntHMaIJGM5IG5QAIRBAgTDQIcw4YjOHaBhwIsi0f3+ME1zY++IJtwBgwlk0w%0AJhkJTBIgggDFkUbSaLIm9nT3dKjuijusdf5Ya++qmhGGey2QrdPf8+hpTcW9d1Wtd73f937vZ4xG%0AOXskX/hU05BUgQnIi+5K6z7VYqpSkDFh0j+cMpYSbSR1bdNwMyzpPkeCyABKCNKiTTk+7E8AQ7Sl%0AzI2TdD63rD+16Kdpf3+VgSMHz8KcHODLH3gtX+a1ALzlrb/DHesvYd+5dqaZJKb5cBldt59ZhW7e%0AamDiEtpzA7ABwjhC07Q9XXgcZCPluA0yZUF2GVlvaG2BLGy0Kcj+1GIUBWSt5oIU1aNiGAiaKCf+%0AKNeneNJ972V+DLQTVRjfcJQ1/H36al490c06JToCzznP5w3VyvaRGcvIANLUp9ieyVOLYGtkp4cx%0AEYVYUeooFiJFon1qpojyZvGJeffYN7htagurzZh7DVc3VUPdYZvC9PkyQncTlGlN2sPDHPZKFJqW%0AkQlt8DKDZuVT67pmsW3NFWcc508zfhJGdhXwKmCXEGKnu+1GLIB9SgjxOuAw8HJ335ew0vv9WPn9%0Aax/TI16Mxfj/EKeO2nEqJ/fvgQzI8j4yt4j8BKnF78wssKfZ5oeHZtg3scCRmSab5+uMDQtiHSOE%0AYGZQcIqjrD4ESeUkqhAD/bUY08NOPOMxOn+ccyaOM6XWAGV8oxCuXyyVksiNJondgqODgIerw9xa%0A7vA8keK17yHp7EGWf8E6PACBcYws7A5sBBiRe8EBk0aBSjCyH8gAIgIa2jKZ6Z4RK4kUXSCTMrfH%0ASp3yMeoxt83Aa0E3MGJpfnuQGqRI2LnzUgtiR87mppt+CYBNb/8Brx/7ACd3XsrqVTXu29wPOK1C%0AmYGV1hmjl4EJ7RHPLgfg3PFDpBI8rYkI2Ms5rK+f4vDAIAsutVjm9Dl09hqHjYiwGOXHiU4R7S5w%0ACZOgemTl+4sr8xpZpXGKUmuSlilgnGhHe4aIkD1yO2kP8MYmQrjm4kxAoYyHlilzqWHUNV+nqY/U%0AGi10Plzz0YAs6y9Uws+/XzNuQrMnYiLVoD0cErmNmtfzGkp1wet0oaHJb3GsX5IzwUEWGGxqpMiG%0AbfocHbNmygCiXOFnGT8WyIwx3+XMc8ziGY/yeAO88T94XIuxGI9JJM5oV/X0R2VqxcyiSrkFOE26%0AP+qD99zJg9/6Oj/3lt8F4GX3HWB0PuXpMzGdRNNJNJ6JMXFqkzJuQZrRdkE9efFfs3RIoE/2A1kU%0AdI/DNx5BZJWNpdiJBvAwosOnnjaOLPwyrYp9/Ixzs4jDAt9as51l4S46IuXo0gDZGeyTHxfSIqlj%0AfqZg/148ei1He8alpEiQMansn+kF0CGgYexCNIUFIWG0m0PVZWRGShYKpZx9RT3zRbJJ0nO6u4Ab%0AA+kDZ/GV/S/iAx/4H/ntL3zh5zh42Rjq0hrrZg8QjC9ntraM+fYoPZlBOsMFylU73yvsAzLFuqlT%0APOeBH7B22hoPe6lhlhFmxBKeVL+XYwMVUje/rHgaI8siaCWogsFPYgrGQ5PSMyUGYVKU7i6Zkq6z%0Ah3KN5yvbNY4njpp4xtboZJC3SYBNLXbExcDhHMgqyQBtL2AyMQyKFgpIUzvs1KAxOquRPdpmK7ZO%0ALaKbxq27uqZnQJMQbxmh82DWjN0Lhm5WHApB/2ub05d9k+aOMFfwfbZ/+dUwYl9TKo8jYz2gX+wX%0Ajvy0Y9H9fjGe0JE+CpDFp/WRZYwsjbtNoUcevJ+9P/wexhj2zlphwZMfarFuPOb7Y5oo0SgTY+IO%0Anq7m499nXfpGBwuooExiuhJsgHap+wP3jMeOg1MAjDXcgmgUkhZr0rVsO3ySv11nUzRz0qb6kiDg%0ANfIrvNy/jZetfR8/2HAOXhKz44unkG6RKaeFfKhk6t5uaXEtuucaWIfydp9nXxZ7OSevJ9WFfd8h%0AM0eifCRdNeKRkWV8eftlrJmx5fHKygPMzxc5MrIiV9VFSuTu88nhkA9+dAfwfH7rN3+fjZutYe/k%0AxA7mztrBCYaI4wI4GXvTlHsPi3alRMfJ6XsZGcaDNGLddC2/SaWaGWGF1KvqEwjTFTMsObmNzvIf%0Adh/rMEY528ZCHFEQCm1SdNRVgwpSpDEMzJ3DrRs+yeVtQbFpGWsGZArYVJuwDpIZkEEfkM3H04xK%0Ae24ZkI1Eo8h4s30fmRlLdxmZNrafLNuwXP/tXkmgQeDbec55TdRtOMxaEjGJURCZjJHFJPSzaedx%0A5Z5ja6FSaVvidedmTD7hDpWGlLRAOEamhOJYNwuNOG2Ezk87FoFsMZ6wcSpKcr9D5Rp9p4/X85Ri%0AxswyIIujHrl0xy6UOk345J5PAi8kjA0q1rTjlNJ8gmcSkladi6eu4bvlaeA+anoMIxKMShDKEIvT%0A01jdBS1MPApJC4RH4NKaZ09IfvUz32b82jfx7eGp/LE1YalJ4gcUZYQnUmZcjSrxfBQa6X7OpTQg%0AcwhqDNmF1hM+sd9dXFIUqJj0Udab/1f8Nn6xv7Y3yBx1uTQXs6RS0gwKGCFpBFYu71fn+dTFLyBR%0AyoLXzjL7DyyjebTrvPHGV36azZd9krPXHqdQtQA4ObGDQhzRYICDBy+k4mqEkepfnhZklbYzNw57%0AZpfNNqZpRQV622JVT71zcyPN+72UMazd9Xq++d01rP75T7trESMBGRtWzCYMxgaprAo06a0hmhSp%0AodBeymxhBtP2qNRXuvfLBoyByHyMFUQOeHuBbLp9nBNz93IJPc4ZQjCoI1qBQDhkzRhZKiwj622M%0A3jwew1APmxbKKkSlZJWcY6urzSpTICFFC0nbvZdvEiLHxDsyAGJaqFzsoVFIEgqps+XKzsckuQPM%0AqofezIqyBy/+G1D7UQc/zkLpZ9wF3ROLXouL8YSM6SjhwtsfZG/N7lw932fy8Dyf/OM7qM+7GsRp%0ANbIk6jKyuOPUWHFMJ7H/76cG2X6IHSe/x9bxFGVilIkoJSU6E9cBMKVH0Z5rilaGxDQwwJ+f9Zoz%0AjjFsV/j8k1/AeHWE0C28GyZdCrF1yk7bdZG6xuh/3fhst0D6tIPuIqtkYgUmQEn7eS3j8CY7L8uT%0AAUlvDQuFkfEZU5Tz8z+tdjZkZkmVzlNXWoh8LEzmz9gyIY1dVdr3lvPRKV98/7Nz9/mR9+/hqa/4%0AEFvP2clQNNZ/LZKYVCpaaQXjUl+JUn1efx1RyJliLyO7e99DJGm/EtLryZ5dHK+i7FKChdQgjUfa%0A6k4LyEQOIoI1003WdgqUEkPBuzxX+tmHpblqMZYdMIodhS8CPa74mEyoCpAzMt1rvmtSpgYcI+tx%0AfSkEdT70zArNOVvfSlMfYQxamJyR/cgQHidWXMrRtWt4VrCPy5XNBCgUqYhpeKX8ivk6ppMN8hy2%0AG4O00PXRNMZeKy/zCnWbF627g4HK0QhDnkAs3Qznvxz5M2Zgp8ciI1uMJ2ScihMiY6g5QJLKo7Xg%0A1IAOsPLUohTINGYiSvjYiWn+28pRYsfI0iSh4xZJP4Gk+RUuBJr+U/FIUGiOjm4i6dhaUluX0Mpa%0AU0nPEJkGsfD45sjl3HD4o31Vh5liSOIF1EoVwoZdRAI33kMrj2Zw5s9zsjRGOwzpENDyu64VSmmk%0ASxeVevwPpW/7lzwRkHo9DiNI5tQ83thB4Jx/91p6JmFAziPLHWQ7s2iSJE7s0ZE+nZ1lvv3Idcy9%0Ad1P+vOoNh7ncPMxdG9blrhuqs4D0DH5U7ZPBZP1bjbDIstgNxlQepSSl4XfPZ9L5LvTWyJJWAYr9%0AIgjPUc2KWcA3Hn4OZPb+3vpP1lMmY5A65o37OrSUIJEBzbSQPy6IZxluVNyxddBUOa/wNeAXclcP%0ABBB3XztjZEkPI1MbltI+PsF0udAVCgpBAY/Ilzx06xUMjjUAgdTaMjIj+wdsnhYCj2Orr2JilRsT%0Ag0IYgTKKmBiEYN6BaYHjJG6jIor2b7EYIUyWBlX4QMf4IKDQMniJoawC5rLUYtYv6TaBnvvOrfzC%0AZ0hmf0qT1/+dWASyxXhCRsuleuKOXSC1TkmdoCJOMvm9/WGX7riFp33nI3z0uo/xD3vmed7YYM7I%0AJj/0IaLzI5CWkeWRtgnd1vvY8nUkiXWW8IxP2sPI9jceYn05wDfduVlZZKmzZWc9zFhtBBpXEWhX%0Au1AqH/DYG+XGPHOHE26b3ET70gChNUZKPC9BOWVbAZGTAum1UcJHCJHXzcCJPVSMCX68LVc5beKr%0AmAQP351bKiTzR4u0a2Vaj4ww/1drmWMT1RsO4623j/G3tBjYM4O/pWuD5QeOIcf9qrbQ1TI/dfE1%0AXB1U2Fw7Saw8RloxjZ4MWiY+yRhZGhUBLx9RgtYgJV5ir8UA82AkQWyvZRfI7CRl6XVdKkQMo/V5%0AVizY78cPhQdhd1Fee+LjPOO+X7dvI1OMUbmKMOihgDrpBTLHyHqEFKIIdb/CXetX0KRKSB0jBCE+%0AiRK00jLBdAiDlunpR0ktnh5TgwFnxd338FBIBB6KRMQWYB2QhSyQOEaWqVYrQRuijD26qePGgvCK%0A4zG/fmyOe15xFnc2nIIxy0m771SWDSicfTZRs7vB+lnFIpAtxhMymlmvWLtlm4XjmCRxTCztF3sU%0A7/4yALO1KRhcxkP338vJ/Vbgceqj/0D7XZdaIOtRNcpkNm9ODWXC//2IZvTUS1BlP08tVsKIODxA%0ATQes2r+fWhTSYzRB5Ix1CTXh+m/A7FU5c+gQkVTPXBBWThyl1dI8PDxCKwipthvUSgMs809BZBWT%0ABaHIJCbSb+O7xSrtSSNqFEpFJD/BElBOW3gqJsYnxNpG6UdCvvXebjN1BmAZ88oiLvTvzrNBmPJ0%0AIHOMTEvJ+MhSNixMgRBUI81ETxZwUq8CBX4SgQfTDz4fIY6C640aOTVJqz2PP/Y0e1zUMDLGc4dR%0ATLP0mWD/JzbQWlvj/KeecscEA42uOCeRHl7ZTTAwIHWlj1Fr4xG4el7BzXAzqehLLWYWWWnWL1b/%0APtMr5mj4RVIlOVxexuZGHRCExmd4wQpwpDOhFro3tdjPyL4+H9Oo/yMAke9DT43XN4plepBRM0Bb%0AGPAE1YE6p7CpxVTZ42oFq1CMIymQiz3cd6L3u1HuGAKl8hpZzsjcd0o5dq5OM6H+WcUikC3GEzJa%0AmTKx3STAAZn7oeemwZnoo93AB462rTBj9/27aNfdlGRjaEQp+I6RiQEwC0g9ywcmnsJ2c5glU9Nc%0AVBsk1BvwSxLj7IhKQUzVi5lMz+LapZ/ji9NnU137CIXJQdrtKpGXze8KEc5I13e74fqyPazcUAKe%0A3ndeWQorARLlUW03qZUGWLFwiswfN+gBLOW18ZzsXEvwTYdYhGgkvh8Rc2Yf2elR0i08kzC/c4Ta%0A7auY++x6AK644Wb2rLdKu9MBLIuk0N9km83jUlG/7UOYdBnrqepQXn+rxv1AOCXGECbF1A0P3nI9%0ABXE58BmMYzwCjdeYx3NqlwEW0B54WVotI25CEC341I8MIIQFMjssoIdZIYlD9xkZWCh3m5qFEaQ9%0AAzAzIEs7knIjIfMdiU9LLarW/bT81fng0Uj4zs1D4hmPCx6ZZMX8enT5AfcKBl/7GK3yWlUWDQ3z%0AaY0A+12Ie+pUIR7Piy8EYlIRgRBctGM3X2EjvkmYK1mWrFQ2KUH0iT2A3MQ5+wSUsB6fQLcx3NVd%0AMwB7vIBsUeyxGE/IyFKLaatF2RsijZNuavG0CdFeZBfheQcEJ9sJscpGVgjmXdHbT0BIxyTSSWZb%0ABSbbZX7pU//CaDMmjisMqRNEJavGS42gyB+Q6OcysLpJeFaLwXWPcP4FXwMgcot1m5AksCzOc0Am%0Ai608LSV6xs34KmJ6aIxWwYoFqi3bE3X/plX847nWCS7scdIQfgfPMTItuxZHKQohrI1TFt5p6c/A%0AdDAG2jsr7P3CDqbfdi4zn11P+VUnGXn/HlZcexB/S+tHghhA3EMqPRMjswW9h5GtSIfy1CLAzMAg%0AHScgGYyzhmF73HNy0CoWNei0gJe0QKhcsCEdM/NcirbY1hRrZ+e2h4WckVn+EUTd8xcxmLR7HNb3%0A0J2Hgdnqhu5jjSDFy3uyvGLC6NYF/HNiZI8yPvM3zFWLImXFXJIf72S4FHPeCozn88l1BTw0ItiY%0Aj8tJBBR08QxGlvlm5vZhnt9nQRaa7Lx8XjLvmqNdw7y36Vn84xXvstenuNxd36VdIDPZDDx7Da/Y%0AaJWvdn/kgMtd36xGpoRCCkmvB+/PMhYZ2WI8IWO2aRf1YqvDdavfwP7Zu0gSt4jn8nsLEL5La5WG%0A7D66UzpmrXtSiAtFTrUtWPipIdc1dh5k0CSkoaTYbluwSEKuXf4WJu3aQJxKfLEOXbXHElRcKtKZ%0A5rZU1owa4gfWX9F3i4gMumxpUNSYYxiAXRsuZvfaC3jZLX8PQNWxyFu3XsitwEsemCBVXVGH8jt4%0AwoJeIsEnAsp5n1GMT2A6RCKkQp05hvO+r5JuM3t0hLvfs8O+1w2HKYk65lq72LdMT87PRSWapx5U%0A83+nA10g8kySWyvIHhHFdfFFtCa+nP9bK8VcyS6+YasOlClTJzIhbVG09TEtAIkXNwEvt1ESQiMQ%0AKHdD6ehqZBrmvWI5I8PWDP2kp0/sDEZmckvD2AgU3ZqlQJAYldc+JwPJ0gsWOOYNIXdLKvWIesUj%0Acu9rsrllpEgj8ue9ePAWaqXtMA+Hih5bXH0uMyM+vHyIYlokiorEUff9c8hy59nxQwbCIWbczV0g%0Ag6rRDDfm8Y+XYTMEqy/C68RQO5WP27HTX93vwtXGzlu3jAeOzjNcDqkR4wmRq2GzfsJeIHu82Jg9%0AnsVYjCdgtFK7IBUjhRCC9twh1MGvE4h+RmaMQbv0VyTs4lpevY9soOWJa17Chtpq6yunIUu0ZP0/%0AiZGUIpBSUTzNdPWT5Vfwg1FFMmAZmqr2339fwbpQRIQINw05Y2T4HSLHlgaY73te4vnMDtru04yR%0AZbGnlNBR3d416XUZWSpNngrL0kcxPgValqHs9HjFPR/nyk/fzdxbNnHobZdTf89aLnvjrbzife+m%0A+JxZCs/umvU2ORPIhqPZvn9n/UoFWn1TkWXan9L0o/5+u1kHZPOzD7nnt6liG55DOhhtR9x4SRMh%0AVF4j85I2Ukpidxkrzvfw9BoZ8kxHWxELlN+V8WsDQqRoYxmZZ7rgK40kNV4u9jiCHUrZ8hRGw9i0%0A3UwsMRMAjEaOpglt/SxlNiXBMDx8AoA3PTiVt4JkDdY3/tofAXD4kR08cO913WPLrKAcI2uWKoSq%0AS397eZEn4fq7vsGmKfs+nhAM+fYCtdzl0GmSO3sc7jyJh8duRA2vs+ea6zpE7uyRCYsysYeSCk8+%0AfrxokZEtxhMqWkmL5332eVyw4e3ASoLYLRjax2vOMqwEidYUVItt1c8yPn4fJ98ds+z3fFrS7njb%0AukAxtQvPn276BCVdwE9f497BLjACQyoNNTyGUqdSjLuL8zFW8/nwJUyelfAbs06+39NkrFTUla+7%0AJl8tYoRbYIWniQmRJj3D5BZgdtCme6rt/vseGkoZ7RlpIvwI4cAkFSYXW2T1j9h4pPcVaB4ZYfI9%0AO9jLUwAYvOERrlj3Te4QV7J9dCdDo4fzYxXaYKTIJ0f3xnA8zVG6LhpZenSYGZK4nNfxZNovZDG6%0AXz05U7asruiAukCbgA6TLKdAC60F7cI+lh5RTKwM8eenWTY7TSmdoB2MEfl2ga06dV3Wr5VrT9Qa%0AzogY1jztJFPZ4o7zKsyBrLenDFio45fscTdMme9cPkK0d5CVzRYP3bmNo5UO3xm4ADwwbpEXpCRK%0A5J6IcwOSC9buQoqUix8+h29mjCfNGJyEyKADD5EG6K3XMvHwHb0Xzl7fZtiX1uttL1CuZuqnmm1m%0AjnMrZ7Ovab+zLWNdwPwwQGStFXjMrngJUtlNRC7oEJYFQ6/YI5v2IB9XRrYIZIvxhIrJ5iSnWqc4%0AvmcGVq4kcEVpoT2MjFECok6Ll2/9Vy5ecjvHHxkGH9KKoSMtoBy6cy3na+uq8TvHX8eV9Qu4erlb%0AAbOJwBgwhroQKFe4N53u4vxdrgZg57Akbi7YQYw9gxbL5VlSlQGZEwQUp4mWNPExCGVNb33ifjsm%0AFxmQVdrNXIIPsHtIcvm8BbI0VZhKm5NLnAOIsKpBY+Dwzk3cay5l+sga5t5raz+bb/g+v7Huz2g0%0ABknEOSzdciv3iidROtnKa2taKII0IZIeTcqnHxZLzFTfv1vtISjCK/gnvP1bYJu9fb7VzzJrW4b7%0Az88xspHQelEGHZ/lzSH2jzhXDy2YLzxCGI2CWIVJmkwDs2oAT0g6nv3c5+b3shBvZjJRgI90YpkN%0A8mYePO3YRQzKi3FYjwYaC8O0tZ3lNeQ2Kg2/hkxT5Klp/DWueVt7RIGEQAOC2yaexK27B5m52KVZ%0AHYMXaBLZnQgQewIhoCrnKRSK6EAgdIJywL6kFtNcuIzV2jA3cj/ilf/MJ19zPUExxhDiJ/a7seWk%0Aj+y5hL0jWTIgM0Zwq74NRp7GVJSlhw0VYHT1GEOnpiABg0R4MpfUd5WJ9KQW++X3nvDyxz8esQhk%0Ai/GEiZsP3EzRpVfaQoAx+Jl7h/Ewap7LBv4c+EWGQ5siM7q7oLYdkGU2SABX1i8AYG0jQYULBANN%0AOjVrGLv26pNoTyMOWZsi2fNzuoMrCE2Lplfk4NqTnH3asVarp3oYmT3mA5e8AxkuMLrXQ3gWyAKi%0ARwWyhWVDSJ0SpAmFNKXlgOzAUIm40UYCcVxABR1iX9IwcPzBUeLAo3l0hE+/5818mjcDcOlv3sr+%0ALatZtXk/W9hFrbaUiTu30bh9K89ato+tYj8nekQhJZMS4T0qIxt1CsAsIsdiBlhAzHev6/fHv9TX%0Ahp0EEb/ww69SjiWfveTiHMjO2XYAgLhWYTQqwohlZ0YLWvhIHQNdJqCRCKkoO3ahZh7hK5PjGP0C%0AAL4rZrh3yf2Mie+w4thKxivdFKNI6PGXstizMDOWM7KxyOfDV/wDInkILxGkWiIxvP3o3/Gl+W2w%0AjHyYZiIVo3HCrHMdzqYrI1JmljXRs67x3a39G9QUq377WRy7/d946T//E+Nr7ebjKfeeQpsKKlVI%0AJRBCEPgeYDCiC1hKlpA9jEwiaBUU3+7sYn7wyVA/bP0VHTPcVrGf3epSkQ5WVb9+yyg8aAFPStGd%0Ade6e2bsAACAASURBVJcBGYJULWG4sCRPgWcgJ4V8XFOLizWyxXhc4qHph/jg/R/8iR6bapMLNH5U%0AtJIWN373Rt55xzsBaCs74dd3jgPS+ATePawMbseIlCATRPjOEDWAlgPB2A+5dNU4YDgW2BrH5oWE%0As6/7bba+4t78PcOhiMJADMrNlsrGwSCYYimXczsAD2c0JDvWxhDLlu8nceDTIcSb2oYMbTqzvVIh%0AvZQYH58od7GQPTWmmfISSnELARTSblpuJgyJlX18bW4phw6t5+CJ5VzSOIv7b3wSu9/2tD7LqM3v%0A+y4vu/QW/C2tbv1MW2uo+vwAlx89ipd28pQkQMEJFVqPUiMb8k+vkdnrr0iIm133/fg0Wb2WTQbb%0ATSpxzFAyn7PVim+viUhT5mbus9edDgthwtRwjNQJQvQvoFIonvpQi1+97SbWHdsPIszrP7UUdo/9%0AgMY1mmVvOMbOq3uOIQEpet1PQJAwkwjmUsGyjqJeSIm8tp3Q7dj+GyY+wRvHrPhGVCXaKzBRGmFj%0AJ0K4wZMZgxGktMoppVFb41yo2NtPbnoBolhChh4jcwfzGlkLlQuMlPPK9HwfMHg9De5KlPpmbQoE%0AxzaO8MdmNY3SKsD1hbnPY2ulyF1XnMsLttntxNJ1Z/ewOIFSMred6jIyQaf8FD7y/FvwBrqbEnvf%0A4yv2WGRki/G4xFcf+SoffuDDvP681/9Yye4bP3YP1aLHn//8Bflt7/j6/+T8VTt42skhwk2bqU98%0AlpE05VTL6rY6ShJEHZRb5ITxaSRF/nHqfRQGA4JiitcaISnax2sfIs8CWbAm4bzZo/xQLmfcn2J1%0AtIyNCwnS65eny0xBoOyCLpVdchpU0EKx1hymamqcZHnf86aOXsDac25Dteyi2aFAet8r+UHlHi6/%0A/DM0VhRQKj2DkdnF2LE4UWAEO6+2kMZAkVEzRdOrEss2N+18E7vvu5T7b7oqf9/qDYfZvO4BDoqN%0A+FtajJopfoN3UT9sG5u7QOaGgsYxUSFBIfL+L4DAGdKm4szlYziY6ft37GVAlpJGJXQSIL0InfTv%0AobWIcl5VTrs1vlLmGagNqm5FMwVaTFcS5gbX8MlnXsr6I6cNoJcKpcE/1kEAQoT5dVvSkqhKav85%0AAO3SifxpqVaInvPUBsamTvLh6RADvLRpoGIZZkGn+bBLLQWrwwkW8FGDASef+w5+KDs8M/wWQlsg%0AE+79d1Y3cWhgKaOuvSATd0hXxwykRyFq56rFthEEWcuWS5cq3yeJTD5+CECpfkamMTnw+YH1oFnC%0ALMiux+XqQgDbzucX/+JvGF29lvSz3wVsfU0qgXTnlzGyTLUYSI+lb9pBMtEV6GTy+8crFoFsMX5m%0AsXPnTj7/+c9z44035v6FiU7wVTdtde/XjjA30eTKl63nf33lYSI8jsw0qYT9X9Vfvu3T7K/s5vjH%0A9zJ0/UtZHv0F7w98rl+1AoCOFARxtxlYGo96Z5j5dAWq2MYvJsQHdyA2fAOARrmSuxbIpTCTFpkL%0AB/I96tmtmJt5EQfYxNPFrRjTQvoaowX4lpEZZxNec3O/BpllkDlqdIsXaeJTn14H3IYJLPBFhMzI%0ACeKoRBQVaC9V3F16Ug5kGSMzpyVQRrxTlCvTFEyEMRDs1Jwww3zx3qv454+9DoDX/8qfs337D/lD%0A9U78LS0C08AXFiheyU2czQHua1uBRwZWRivAUGrP06hWKRiR18ggm7A88qif8YDfP7YmAzKPFJME%0A6LiIUBEmEYw+eB0iKBJhiLWyM7iMIHSuFhhDUXSBrOSEHyEdVjZKPGPfK/CHdtOR/Ww99RQSaOPb%0ApK3wc5Xgk1sTpOXud8krdkFTC4+6CrBcTKKBi+6+h/ddZRfysxYizPLQnY8hdYIHLzE9nonGfZ8j%0ARip+zsjmAo1pRHx27EloNU7Z+WjKfFq2BciNQxv4yuVPZVVjFozhmvNXsvu+eYg1nnOCUZ6PiE0O%0AggC+V85rYQCRSLnsGWvw799PEIS8jE+znCnwfv+Mz2zJGivOUdVMzGKBTDhpf3HQJyh6+H7W/Czw%0ABgO8wW5N2JPeYmpxMZ5YkRrD107V8mGTWdx2220ALCwsEKV2sYp0/7iQ8f1zHHt4hltuuYXpB77N%0AvUdmiVJNvZONf2+jdcSgmGWwM4vpdEjbNv23zjUuXzl9CTKFocYC0qU7PBMSpz4ThVkWTs1w9rtr%0A1Hs84WpD3UnIbQrsrK1gqFXP+3E2dx7hTi7jTnE5l228HgDla6Qy4FtGplUGZNahfZAag8wyxxBJ%0AYl8nSXzSpIQBUrejbhNyStpaXadTZvfSrXyk8gb2ck5falGflroZMDW0rtG8z7rN73zrtcy9bTN/%0A97HX5anD8qV1Vm89mDctH6XrTjFkp2Yh2la00Zta1EbjJQmRSDFG9jGyquyvg/VGr8Ky19ldkSCM%0AJI2L6ESBhM7Jqxg99HzaQORUjFLOOwgBP02o1C2bXd6eptSyoBbSppIofB0yFtVol/sFJlpm6eQs%0AKefl42r8OCbpHY7ZkwxIhSTVRchbFPrTuSuaEUa44zSGpbOWkaSq51yFyauJgyuX5UBWVxH1W97E%0AyTBFkXLNEsf+O65W5mqJw+Egf/nKX+bkpotBCJ5/8RquPmcp0pNc/TSbB/X8ADB9mYyLh8psX9lN%0A9d6vDlNdUuTG523leResYgNHKdGGC17Bj4rc/R6BkN3U4rKNJX7pL55M4HWB7PR45Tmv5C0XveVH%0AvvZPOxYZ2WI85vHtmQVetesQt16yJS8qAyi3o4zjOGdkCw8/RLz3KEMvfQkASaxJY02tVqPWMcw2%0AI0Dkzcvfum0bhXgD29LnI8Qevnf+RTwzmYbACjwKSYEV82vpTNRYd2qcmSGrGhtUK7kvPoIc2sXF%0AEx5L9reZuabLMurlbtG/TYGm8RFAmDrp+sAURzkPgN3LB2CfTS0aA3HJpmvOZGRzDDHHyWgzBw9d%0AzOYt36eRVvjLq67mDel9eTNqh5BTssH9q85mY3uQdtnWH+qiyhpzpE/skTUrGwMHd+/gXz/0pvy+%0AZ9/wce5afxGvO/UR/vnKl9ARIXdNXcxGfU+uh8h65cABmZYQ2dtyIDOSFE2YZAMVRV+NrKpOnvGZ%0AP0ffzFpxmOV07/MTQyfIhAIpUqTouIAJSiRDmvmgzaoWtDBErkF6ThTJuqA8nbL+jhu5ZMc4O6YO%0AMp8zsnbeEWxEAqctrFr5YEC4Hi+Eh3aIFSQRcQ+QKaCtoSDtjLXYlIEY4zYw+WsA5UQjj8YwbBnA%0A1uPTcAlEgczHzRgMJXf8g4MDiNhej46r+aVSsnzsGQzGNgU7nFqHk5GKBSHlpjwPyCHmWcAreCgl%0A8APFRRddZB/jpgGIHkY2HCr8oofbm7Ag7cbltVeth3aPQrTcM/3y9LjqN5jZs4cHJp7D0wZ8ZC1L%0ALUqUkjmAqUepBJw3dh7njZ33o1/7pxyLjGwxHvOouQVwIUn7bq8ndkc9szCTM7LpL3yOk3/8x9Rn%0A20wenieJUpJYE0UR90dLmZjvECXa+h26xaLtH6SevgpPx9y941eYcsDREYJA253tiJjivGQNM645%0A2BhD3e36i1k6p2esSb3UlZJ3KNBxe7zQvd6R0SaR243fOeKBMEjfIJWhtsSKOYy0r1czNpVoGdkc%0ANd+yQYA5PULH9zlhVpM65pCIgH2jo9y+8TweEBcQF7qp1oCI5eYE3Kt4yT2fZvBfDHNv2UTtrZvY%0A9aEn8/Yb3sY17/00y973AE++5rv4W1qs3Xgib6beN7aWd8o/yF/PN91zHmIWkfpI53qesS6tFVoY%0AfD8zzJV9gywH6U5izmKJOMXVfLPvNr/n499553MRQqPjIjoJSNISxwPLpFJ0zshaIsynFvtpgkwL%0A/PrD3+fiiQOUmvb7U6SdA0dFd4c9ZpGqDIRcz59QfYws1t3rqwS8c7zI9CdWkApFoFcgSHN/QUFX%0AlGLQ4Ji1ENi0Mta3sTe1OIrk95KDPPWsCsJd75YDn1RKBsvrHauC1WfZ8x4qWUDLGGKQgXng4YUK%0Av9Bl454fIITpY5NI0d8F3RuZe8ePq2GVRqg95a+ITJmBkULO+LK/2fvJH/lGj18sMrLFeMyj7QrV%0A0WlKw0RYAJmpz+SMrNNpUWy3+dK/7WHviTm2xCXSWNPpdOjgkWpDJ0mJEg1/sgyu6jKngobtRyKO%0ALx3gEqBtCgRpgO+32b71DpYtGSHa9SxS02J++yfpHLSAsyQ9Tsv3EIVuGqxZsjti30S0KRCh2LXl%0AQr64Yx033ZGwb8D+VIbNNA9UC5zjaWoMkipJJbAgmDGy9OQ1eMs1ZVFnkDliqWhqu1A13Q481gMg%0AuqnNiaqtOc2aMcpyPGdec3qUI0fOYeK95/F+xwjPfvsPmd0wxMXHHuDaaz7HiDnOuuRJBM4ncMGv%0AYoTkyv27mKwOs3+pdZ34DfMu1psD/Kb4gL1+dEgiHyJ7HMpoEA7I0Oxbv5SgA0ZLKnQNBIucPvWa%0AvtRjFkFia00AOg4QUhO3hlF+C6MHuL10F8+sXcZKPNppCLTRCNrOiSRMI+ZVh0guUBYR5XaDFx/4%0ANFdtuI2i+24Nmg4XVu/kwamV3e+Z8iHpkbzj5Yt4EEXURrsWWgDzWrCiNk0qB2kmb8BQRAOJMn2L%0Av5/G4JhaXMlbCtGyF8jsjVtosLQ8StDZD8AF45aBzZcH8IRA+fZ1xsojtIFqaD//jPUEGfsJPC68%0A9iy2XN4VDCmnWhRKcOHzXohUCo4IkIKtW7eye/duNm3qzoXLz+EnUBUWB5yYpeznqcXsr+JHM7LH%0AOxaBbDEe82i5Raajs5lgKcf3zqLdj7x+6igdYYEsihuEoeHI4E2sWrqT5PZ3cv/Id6l5DxOZtWgM%0AUaIZ8Mdp96gGDZrAWGGH8hZA25RgoAM6ZbhRvJtnjH2FFw9M8p7qN3nKsl2Yo5ug4yNNzHwxQFXm%0AiOMA349oFC2QDeoabVlESxhfupqHhoskYoEDhQGkSdnKg+zzL0X5hl8THwEfviCsmi6rkc14AcNJ%0AjPBhyPmgzwu7eDadP6HWQ0R+d2HJgGzOjHJy5xDNIyPU37OWO9jEHbyQt9/wNtat28/ExAZuf+r5%0A1MUOlsdTJInPJd4drJ6a5eigndU161uwL8QdxhZmcyA7j50URX9PWpIA7UziLqwLhZbWZ7BgoGNT%0Ai71ApkgJTYdODxD3ikGyKDWnmRlwLutGI6Rmcuf1FNQsFXMnB+T9+WM7DsiMEDSUTTOOmCneetYH%0AubZ5jEvlkwC49OhuBjfME7fd64qE0O+vsyZeAB1ol8YotU4i1BJM5m6RdDgZrMofm8GUHAQ13OIf%0Aigu8pDmMArSX5qa8AJ40kGYsmnw+mJZWjGKvwxhR2iYSDZYPrefrB7/L/J5vER7t8JXf+0P2rD6b%0AlwjB6Oq1VEaXUBiAdh2EA+9rRqrMxgm+tjUwGSgGqiEDI92U8Larn8H8F2KkFDz9F18PwPif3gFC%0AcP3115Omab8SODuHpVvP+IxOj+UbBnnVO66gOlpE7nHy+9NSio9WI3u8YxHIFuMxj7arZ0Uu/bP/%0A7gm+cdPDpFs1Ahj43t8RXeq86dbup/07MR53M8ZxpmsdDq25n1pwjA4eycoidSn5rZU3sTfqpv+S%0AcI4gtsIFIRsWyIyPr31EaBfVu7mEFw99nK8VHmRyNuDCnpRI5ClUZYaFhSUMD52k4YZYDpo55hhC%0ASEPb3TYnY475FUbNNFVRo6FUruAC8FVCatI8tTjjBYxECfi2Tgaw4KynmtqeQ9uUiHp2yOPVUTo7%0Ay+x64CJ2f8Qu2tUbDnPZum/zQv1Z1q+aJKyeZGiowU42AlCII1qtKgMD08zNrcAvu/cv2UWvGEcU%0A425K8NEaq3UiSRf2AFfahmDPDlZs6SbKDYs0CIo9tlcWyFI6PeuZehQgU+kCuInO0miENKRxCZG2%0AWCHKFCLNu5ffRGPhSmajAaCGQVDzLGsNdJvREynXBtPURTbvywGJzmT9EbkjsIvIs6DQrK4hKJ3P%0AkvpwjlgijTnGuvyxNZf+bF6nUF6dVbOC6MGEggkoqRpGSt76hSri/F/GCJDufRMj+hiZ0nDB7BZq%0Ay1/H5468h/Xrl8Lo2Sx76WfgXwQL+/6I9mv/EABPCpatPZv/630f5b77Xg91kE5du6NaYke1xC2p%0AT+h5CO/MdOA5V13Nfd+6g7jTk7uVotvvpU5jXl4I/+0zsHLHGa/1aFEddX2Rp6UWA8fMvP+EQLZY%0AI1uM/1AYYzhwzyRp0q0lnJ5a7DQzxaG9vUWBjjNR1WGTdBQ80SAUmk4nIZUxidB2HtSaCtHaMkkY%0A8J7BX8nfIylMg1nC3hUeOrY1mw4+gQ5IAvu+NQYxbp7UfCqoZ0IHqegUJF5plnp9BKN9WqGrVZg5%0A2hSQqgfIaDOvylSSBkVatKSH18OmAhnTTpt5anHWDxiJ7SKTMbKGG//S1paRtU2RNj7m3oD2vWUa%0AN48y95ZNfSBWfM4sy7ccZWzpNM3v/TpJHBIGzVwZWIw7tJpVjIG5ueXQtovsKWkL+oW4w0ijW+h/%0AtOVHRhJdP4kyMcp9hlpbWCo7Kb0Uuu+5Ck3hNG9E/1FSi82g+yypDdIxciViiqLI8ALUvDoFBIdb%0AVjCjhWDOt+zVMxHbDw2xNYoJpAVk7WpUzSwdKmLEaUDWCbKF2GB8Z/8lM6uyhHSi+9i9TjUYVAYw%0AJfA8z05kxiBVhBGSrScKxK21tGQd4WqdeIM9ghPrvbikGeKHDrhdn5ja+nSGnldBL4zjOSDwey6m%0AdqpdKftNlLena3hR51KE/+hLtJQi7+8C17T87+HLpmf++0KPR32Pfkb288uG+cC5Z1FU//lg4z/f%0AES3Gf6mYPdnkyx98gEd2dSXZ2SywLLWYDbTU7vY2IVHspMsiRitBIGKkgLj6ZZbPzXfnN3kCU/b4%0Ag+Kfcbff3VHGxWkQHjdfXOoKEYxk1bhAK8ckhEKpBKklDS2IHQMyQpCusAyhXh/BpB6dwI1MYZY2%0ABYQydEILfLNenXlRZSCOKNK0zy93Uz2BjGkm9W5q0VcMu3OuOgushhzgq+l1HGUNnZ1ljt6/iqmb%0A1zD51nOpvXUT9fesZeRth9j8F/fx9Pd9guJzrPzMJ8ZoxUovQKYBQdgDZFHE+PFzOLn/StI4pDZu%0AU2ZT2BRjGMeUoi4jy+JP7m/xv+60JsCyIxFxnTcf+igbDk2hU0UcFUBIqgV77MKxLT9bdEkpZNO1%0AnWGy18PIxhZso7ZWPebFGKSzNYpSgydCXnVbgd8afxXbG2voOFmlFsJ+bjolxqCcW30GZMYxIh1l%0AUvAkB7L54VGevWIvR1YPcGsxIvKapKKb/gPLyJ7ztc/lx5VBYKFqAeiKKy6lpD2MAeFFGCkxSvEn%0AtDlWPIBw5xCbFBDoFFIlrPgk6SBKtvVCDXdNiYWrh3nqTEajnUtKZuychYeiQsFa1z9KiB4GBtiV%0A/DFmSqczsqWhz4uWDf97T3ncYhHIFuM/FFErcX+7aY62NrbQ3riP+a98lfG/eh8AJrHLRosCdee+%0AbWTCFw8+O5/P5PF9is0tLAxsJ1z+OUzPD7kmuj+iuDDDD0pXMtJICTMlXttj3cEOYdpV1SmvzosP%0Av5jB2ll4biw9UpKOumNpVjHao+1ls7/mSIVP6kvaBcueZgoNagwy2EkJnaBifrDbd3ay6nPEb+eM%0AbMH3qDgLpjBtI1PN7mOb+dtdb+aL338hc2/ZxB2/92Sm3ruZ9W+7i5H372Hk/Xt4+o5HSLZHhBu7%0AYoqACG0kRQJEUqQSRJzLg6yvHSVIY+KFlZw8sY0QH123TGRCW2FAKbbOFltOHuf8Y/vy13zOeML2%0AmqvptAEEy7/vk8wOsucHP8/k5AY6KmCwYK9jxqSK2n5mipSSM0guJR33uXUZ2au/9QFGj/85Wthr%0AKnWKAOLYHl+jM4cnQ8K0wFA6wCYUIEiNQDumu2R2kt3lDeA2P6GrqZps/Iv7uini3ID31NASjp61%0AkbtXbGOyVKcqWyQOPJ671z5/oD6ff9dsZPZLFiDXrFlLqCUKQ3X1XdSWrGF+id0gSOUhUnt8ifsu%0AHd05zPEVBSv2SNpdN3i/Wz8sbN/O0t/+bUrr19tr3gNAK1e+HIByuUecARS32e/Xj3K9kVL0NUSX%0ALlxGcfvooz72/2+czsj+M8dijWwx/kORRGn+d7w+zi9++RfZtOkdnM8uxo68g/3fuYYHt62m0kgR%0ACRxcspK/3foC1h+4AUI77PFkcymXuXlcuiP5/PPfAMDw3NvAl4Q6cmNTuum8qHCKNbOaY2MhBcfI%0AMssg05PSipzj/PmnLmJJWmNKjGCEJC3Yx6Spj0k9Is/HS1MGhE15doJCDmSnih3qokq1oymmCXhw%0AqgfIXna5dUb4ykP7SFDEyqcQJezceSmdTgEOV9j1txfmj6/ecJi1K04yHlZZt3k3D8nzqLSbLD+W%0A0gh8FuKuqs6ng9aKwPgkqYfw2uzgHtLd62hSJtA+bdlBIfG0bVGoqyoqSQhTSAW84Xu3s2+JD12N%0AA2FqQcVrG2SwlbJva3e6VcUEbRpeEeGkeMoBWajbQJUjh59HqermjMUJhP2pxbDWJugcol357/b5%0AGTNvDSIBnRxDFVez88KL2AisQ6KM9ajUof2MX3Pz5/iz1/xaPh07VC1gBO2OWyTZscU4W0JaXoH/%0AueyNzA8M8UvFfbQTTcstwlcfjXjjqZR/i9sUAp/x7zwdWbmfZ7c3c/fZR3K/RiEUoAlIGN36ZQ4d%0A+x9IFfHG5jdR3iB+KkjpNvLXTxRoF2ILZHG7q/TrqVMJpRh97Wvwxq2Tfy8jW7H8RaxY/iJOj5FX%0AnoPppGfcnr/maanF6tMeZSzNfzAWgWwx/o+JLG04164xNzvDeGOckYUDDHV2QgjHh0PaC4Ziu4VM%0AYc+yNRgpWaheCp2b0Z6gFRcJpUs/9k7s9VKQAi9JKSZtamElvy9WTQIBhUhTzCycWq5OF3RZ3Jxy%0Acn2taDhbJV0sM7t+PWUaVmquPSLl4+mUiuccNsIiHdfrc2DY7q6HW5JinEIIU4Nn7n47ssUdO59K%0AmzK77lrJuz7xify+6g2H8dbb4/S3tKAT44UdNpm9FOqacx6YYKRiPQ8nerwZAyLWHDzGbbVTrE39%0A3DVCxhZkQxMyTwPPiaP9NCH2fApRCx9JalKWLEQWyADdtCBZIMBoiewYgvJzWRLej28WqMQeMwEc%0A0cPMP3A969Q4tXlbW1GdGAKIpMknLWcNWh4JQ3+vOLh6kE7DQwtDx8sYWTYCxx1DchTJeuaHRvhX%0A8w0uM/extvF6hOnO6br5qc8EEyMQ/GBmNfXzqgSn/jtIm7aUSYIwKSU5B7FdaBPlUezYa1xIDW0g%0AzdzZ3eFqUn7hj9/FLe/9MLMPLeUFo5fxrjf/NTv3vxHAAloyR5pmgys1CM1Tn3oZleERnvLJD/Ct%0AXvKU9VwbYxlZZnOmzlxafQcI/k8ADEJJROlHJ8zOSC3+FCLvH5P/+RN3i0D2f3h88eAXkULy3PXP%0A/Ykeb4zhB//4MFufuYahlRWiTsIdGxb44MRvcX1srZuiR+5ktPA1COGY55iWjBFaMtSqcxholp9O%0AsX0zWhmaSYGy8YCUuWq3IJ2lFdsyxHgS3ZMJT1SEQjBcjym5tFPclgRLEpJqN60zowbz/29mv/ti%0AlSMDq/gj3sYrva9gtEfke/hpQtmzab1aeSiXXh9aY5840vQpOxusU+Vhdz26Thsfv+sS3vMJew2+%0ADLz9hrcxtmSKL8/+PA8+q3/HXPNsja3CAr9y9KOcW/t9bney8wW/2yvnExM0YxoywmRCg1SikhLI%0AFoEOMR7ELtcWZEDWaeKh8NEMLTSBMj/4/stYN34pWyvg4WFSD9mxIOPJFi/rXMHB5sP8qdpEhORK%0Azxkw14aJfnc1nRvsuXekZE0zk+y55xPjTQrE8ZCvP28SrSByG4Hlc7Z+mvVaGT2HlBZ6G7KB8Cd4%0A6WTAdMnWyAAe2rAZ4VKZ358+i82jKVKNIrRNdwatJkun3o1K9pJeV0A/LNi5/XLOPnGCN37+mwxU%0ACsz1lJ2yNf+yX3g1S9dtyFOASniIwHeMTFogSg/TmTlij1kIlAq47EUvA2DpP/1l3+cociCjL7WY%0Audj0RsbEHgvV3/oLlpCeNkHgsY5FRrYY/2Xid77zOwA/Fsi0Nrz+prt49bYVPHD7ODJOuex129nb%0AifjGeU2GJjXTNeskftaBozxz5VNg5Fa027KmsoNE5TO4GpUxKqcC8FPaaYhyLhsTI93GVuNlbgiK%0AplRgDAZb1dAywhMwupBQcYysA5z70n1M9PgJfrLyXK717qKQdFNfqTCMF5aRCp/ZcAidSjrSx9cJ%0AZaxSr1bp1uOOuzH2S5ohqmMHUx7Yu5F2UCY9ElJ/j32/97CJV7/9L7hlw8/x8r3HuPbazzE3OcZm%0AeZAH6QeyyO3YAzroBAr4DLfPlLAHRIgE2l6cA5nXqRLgAy083VW7rUiHCGJohJAyjjISXygGFyw4%0Ax3GBZtodpTJz18+x5PYvwgZQNCkRot2sMVWISZ3jRyE2/OrTb2DAKQbni2t5xz0d1FTMrqGTHB8e%0AxSNBJFZIc2LMfh6JA+vth21TcEHUmZ/7DGDl5tJYZWHkSwS2qdj0zdSy769TgRdagYtO7KbBa2kw%0A88ycKKGGEr77+ucwKVaw/dAhSi0wjryflwrqWDd4gDXnne/e3wGO9MAPEVLl6cWxX7mO3/v4Nzn0%0A0LP5f15wEaqnThuIflFGuHELQuy2XotxKwcyIc8EMvUYAtkF1zz2qcTT478SkP1YziiE+IgQYlII%0A8UDPbX8ghDguhNjp/ntez32/K4TYL4TYI4S49qd14Ivx2MaHd32Yz+777I+8vx4l3PrwJLv2WFuh%0A1vgMpjHL/B1/x6ceehdr45hiXfCJvX9GUvZZkVog0M4Oqj64DyEh6akdKB3izxm2HT2c12NOlVxo%0AXQAAIABJREFUDvcAmep3YEAImpRIEx+tIpSAgbbOgSyuOFWcWwBvnPkMk3IJP1x/7hnnMxvYBb0Z%0AFNBaEguDr+NcERhv7BqwTrOEzs4yEw8vZc+3LqL5hRF2/+5TcrVhZtD75j95P+c96w4722v1vRgD%0AaQSjjRpBciZIgXVyb0ZNHq6Po1v1M+4PiAgGYpphjHHWSl40TGDsorsQdRfW9XoZjdAt/mYPHhLf%0AeKjYqQdTTdSjVK8duIrwiEbqNkU57T6TNpvFAYprpqlpW49acsoy3sBZjk0VPAJtOP9QB+NMcX0S%0ARCzyGWsAS2cto9t25IB1sg+OYByjEsIj5BQdFXD3yDZiBSqFFeNHeOVX7Zy63C3DCFRoVZzRwkH0%0AiZdS4hLm4xBZs/1cc27CQBh1GDtnIO8BzlJ8tw81OS6nkW4MS3Egk+8LhPIQKFcfg8K553Jk9ZOI%0AzTBbLlvJxot6Ur2iu3FY/rmvsu5jH+eCrX/NqvE2qKDrgvGojMz+9X/KKcHHKgYGBlBKUSgUfvyD%0AH+f4SZKfHwWe8yi3/6UxZof770sAQohzgVdgB5o/B3ifEI/jtLXF+InjC/s/y5cO/CsAu755D8ce%0APkJ73ywHD87S6CS0ohTQfLX9N9QqR9mwAA+89wG85gJXLBzgwvmUkdYAA0Ky/X+z995xcp3l2f/3%0AOW36zO5sL9qilVZdslUsuUjuBVwwBgwGTH0hBAgQwCb8+CUhb4AACS8xEBMcEoqDbYrBGBMsYyxX%0AuUlWtbpWu9qVtpfpc+rz/nHONku2A/gNONnr89FntTPnPHPm7MxzPfdzX/d1t3cxFPajM2tyNRfM%0ASvaMVg8Lxy9h0S+u5MPPTcuhR2O1U/9vz0/3H5tEngS2HUIqfv+q2kxpinxStYv81wyIbHVxgEvc%0A33CgoY1QaPYKdlzziaxkhPA81Y/IpE0sGGtQ1mLujGE9F6F4b5qJjy/kr767gb+/7eOzyCv9zYNE%0Arhj3yWtJlnwQCriW5+ffTIHmeXzgmae4tDfLC5FmFM8R7CvliTgZtBfYehlY/MciHVu18SYjMqsC%0APZCr2+4Mdw2pTrmFqKWdqKhoqEjHJNW3m3j3jAIqhvEUDQFUZ37A0sivAPCkS4MxitRNDqOzeGIV%0A6WMH/fEDMu6LqXwtcoSCBwR2VQYmeL4UfRKf+t4t/O3PbyNm5XGFZHM0NeP1NXThMhCq4nPzP4Ct%0ACuLj1VR37yM16t+nmZ5+QilzzYdrcMpPorsLSDXPwxUq2pjgnjveQGuQCw1bFlc3J6E66GBs+D8H%0Awh6/MnZOEUyyxl+oaGIy6lBRZnw20zGDVGR29AUQmtEpW2uehxqPUVV/GaEL/gbe+Ytp1eJpcmSv%0A5NbifwU6Ojq46aabiMViL3/wHxgvu7UopXxUCNH2nxzvdcBd0l+mHRNCHAHOAp78na9wDq8I+saL%0ADGZN1rSevg4kWzqJcPxV74P/8mVSDYu4PHkFV9lDXLW2kg+cuxqhFunVtvFX+rUoUlCZgXleHqKw%0AdGQp8XALxfQ+FlQOYbr+pFVpZWaYG82OyD5avIxQp+RE4ZcQqN4KoRleijMcGCaRI+nnqVQTVcCm%0A3XsYa2tlu2ilojmK6SmcHF0ItTDgjXORvJ/N4jIS0YVUFwvkRJGsUmZMD4hMD+F5GrYw0DybIzuX%0A+mKNng1MfG06q19x0zH+ZXCIXaMPcetV1021RZmJQT2JKv3rj9sKVimOlfHfr2JlqC6fqkKrYRjb%0AFTy68CFC7jXUmJL+iED1XFxFRceiW1UxlOmtRdVM4Qp/LGUmkc34OqtuHxVeFFdIHM9ClWKqmOrH%0ATV/nxv5uPOVvg3vgYCgZpMhQsCdwtCRIExe4XZb5rHWcC9xujGGX7hZ/QWDqfqF3xcQhWsd3kB4c%0ARx1TcJLTa+N5g/2kF0a5uzmGlB7VkWnZ5AFTQRdyaivR0SBsRlAcm0ggEpmc7vWoTVvbhwir/iJB%0AD4dRDWNKyPH/v+58NteaPDAAHX3dyM5mvKiAcVB0DZBTpsEv9A9MhrYA70EIbVan6c9duwLvBW2I%0AADTtVHID4NyP+td8otcf/zREpv4WYo8/BgghXhXRGPx+ObIPCyHeAWwDPiGlHMcX+D4145g+Zol+%0ATw/Pg1zu5Y56cfw+5/53x+S9+Yt/+wW7MoKtf3U924+PkSlZnLtgmtTKrosuTEaHi3huHjM/ga3b%0AFNHY3tvDyMQqUEsk3Bj1MlhZiywd2jYAknYVSTWFE/INbx21RAhQg67Jul5kxcoHuceZ7lhcVgUg%0A2begnoX4eZRiaHrVPmkbNRN5EthOAWmY5JUS9e+9lYcPb+T5/jZWx58kVIiRLVehei5Zz6VCC7ak%0ANINr7TP5D2MnO6rTjKi+qKSgh9m9dxXD/Y3IwxH+4rbbAcjgKw3ntR2hXzSzKH2Es56LM+EeIrag%0AgIVCVOYpimkl5YBWQRKfyAyvyMDPFzNRzMIiSMooBfNU94tKRhm2KznYtJP1Q2+mpizpj0AqX2As%0AmcTAwpYCRbGRQTGuZqWwFRukZPHBn/FUtS//11F59+Yh7lvhR9abHH9LdUz+DEWb7uisHW1Ei+9C%0ABr9nQgmEcAlHP0RPYQW2thEtkJePiQL7F8/jQqWfY3mNL47dxP3Jq0ip/cAZCJmjmNtG9CcGwnNx%0AZ2wtbl/9Wdqc49jh7ciyhzvDvaIsNcJCTrHVUIVKwvQXB2pAZKqqcPk7PkXV8iXE09XkRwNPS8I4%0AnkYhpDO6pJOmcy5mw/i/8+WH/o21W49SXruOhUuXc+LECcKhBJDF1DUUVcOyDHI5sIMO1cYlryGX%0AA8dVQapT35cwIRCnzi3LL7kWsv5n/nTzTqnkj+u46inP22Ux9fO/85z1h3hvv6uu8ptAB3AG0A98%0A5bcdQAjxfiHENiHEtpGR4Zc/YQ6/FwYGBykLHSkl33nyKF/dcoC8Pf2Jmxi8lOHhNeSG/f5JVnGc%0ATNDColAW2LueI2mPYXg6BSVI5odyjOBP5CVUYrqLE5pgZLiVbCkwxw0F7gCFesK6haMqU7VB5eDT%0AZxjTUVpeixPP+7mVQujU1WCOBJYdAs3iF8YzAKQXPuaPE51gj3kGJSOE6rq4jk402Poa0+GuZpXn%0Aa+t4YOlZlHYlKe+I0bOlg//9d1/kyE3ncvS21dx08ydpvfXZqS3DGxd9m3Xx57h8/04UFBxpYQTt%0AOzoC8gUIyRIDeg0FGUf1XDTpEcrZCA9WjCW41FpJzPLJQZ+xfajj0GRlkImrcdUk1YGKsGHYl5kb%0AWDgSXMVG0fyJXjMrELrNmv07aD7xzPRYUqVpXDK/94lZ98zGYaK1EjW0GsU1MXUFVdggBI6qMx72%0Ac5GPp3x7LEfTWVCedPOwATHVnyvllXiv/CaK7m/BWoEfo+ZOO3NMor3lx6TUftIhjZDi4cxqI6Kh%0AKgIlEGH8aFmI8DIBQqAGIh9VVWjdtJF4OrDcSlYQjidJ1Tf5FlBCUKqpQYTDxKJLWKgfRABqbR3x%0AuP+eJkUdA6lKzrj+PeiBknJKyNC+yf+JOisiezGsuOR1AGyoueC0z0+KPE4Xka2Jx/hQQx2rYtFT%0AnpvD74ffKSKTUk5ttgsh/gW4L/j1BMySZzUHj51ujNuA2wDWrl0rE4nTHfXb4ZUY49UK6Urc8TJa%0A9alRDIAldGyhs7evj2w+R7Zg4hnTOZtFI5dSQlIOlIeuXWACf+ItmoLUX/0ZH25t4tfpJPd5gjcD%0AeBrDbgOwB802GYzmafOOUChUEI74woVg/sNDUh5rR00ZRMpFitF4EJGBHtR92WgUlTD1hT7y8TT5%0AF4nIHCcEioWjTztgCOGSi0j+IfExAKJmCcfV0XHQXJd7mzR6D6XwvBrsW1OU7vZzcRngPe/9Rx5c%0Acx7N+QEuX/MzHuR8ykJHkS7zJ45TOnKQWOAo4XgW+cAsr2KkDL5FIAs4zD5lORmqCNl+5BUplyAC%0ARtklEjVI2P7kX2VKBiLTE77meoyk38yybSP0B44jS7v2U6wxqE0MYktQFQvVCCIWM8VY6CTn9Z9A%0A8Tx018ZW9SBvpqG5LzDRlS7fztzIJzUDvBz5WALh+pHyc2vfzj3nr+I/oucyThXvf+IfqLELLLW3%0AYTgai0e24xlhpGcAJsJTUTQbtMCAWPrvadLu0BNgeBJLEVRVHWSjdR99yYtJp0Z4UHsd8ycN74XG%0AhRV93Ftztj+MJzHiUfRQmOpa/6bqygu/0wYf/PYPEEJw+NgB/94pkkQCEolzqbrpYbxLjxPdsIFK%0A20aIqxndEYhfhKCmLjk1nhF4cKYqDRIJqKjoBJH9T80hu96xi3xOIMSpc44MVmeRqHrKcwkU/jLV%0A8PIv8N8E/5Xz8e9EZEKIBillf/Dr64FJReO9wB1CiP8DNAILgWdOM8QcXmGUdg8z9pNDNH5mPUp0%0Aeh/ffPYE1q5BbMVfwd70s33YIyfJ6pXkrYBsPI1v4Cd0u4/79TNSmowKE6RCoQiq59KUy7Cs6xzS%0ASQUESC/K7lQb6/oM6rcdRKx2WFL/OIer1lOM+St1RZ2uI3PNGJ6qEinkKUbjBH6tdNfOZzudnONt%0ABRVqMw4DdVAwTo3IMjKF62qg2ajq9FZdY+NBBtW6qd81z8NxdHbuPAvXDnPiRIyJr7dNPd/x1u3U%0AbuijR7ZzTuwxftO+nrqMv+aaFHzUuYM8v/tSAHQZkO2MxpTJIXuKyDo4zPNiJcfUNkKmf0ykVIJI%0AhHKwTVdp+2P4ROYTXeX3NHI9BlwBxYhDjekzQuvJo9z4yB3krnKxpYGu2CgBcWtWksHoHpSyH72F%0AZRkbHV1qCCSaO7u+yMYBAXlFEAoFBQyBdftE7SpO1tShuxXYis7JjrVc651EzR8gLqNMuEV0JAUv%0ADphTXocy5EfzDv5iaOKMSmKbBzF1jS/fZ3L0f90IJzZjo5KMlYlUHaF7RmfmFV130XZpJeeHx3gq%0AY6H2l1CrVIxIhFCQlzldu5CpliJB1CZmRLeRSBOc7WcyDMNgzZo13L/dn5o8ZXZuajIi0ww/x9jW%0ANm1I/XJQhPKitoYvJfaYw/87vOzdFkLcCVwAVAsh+oC/Bi4QQpyB77nZDfwJgJTyeSHEj4B9+DXv%0AH5JSvrjPyhxeMbh5C1yJV3JwRssUdw6Rumo+Ttcg1ngfbtCh9v3md/iquIqq+BhPHz4GgGdP58p6%0ADzxP2yV9lMZCDI/ngSTCS6E2riGmHKDKu5xW6RPZuBJDlyV2TSxg82svZ+UJf5WczpqUAk5RFNev%0AD1IcyKUwm1QqykVGgXKQrH+2eTV7WMgq6xhEoLbor6IL4eiU6GESOZnE81SE4qHp04a481r28GDh%0A9ciYX6BcKgkeee4S7r777VPHTLprJJ43+cqlf8JPlOs5FpmH06ViYhBWiiAFcWmCCs3O9GaC4Qk8%0A6eHN+Dinc9MRbQe+l+GQVkNdwZeyu1jADCILXEuqLA9QiZXyRHYqjFcGZQO6N7W1OBYvT7lG1DsO%0AlW4RNSAy1Y4zaIwiTAeJ3yAzRwIdFUVajKQmq+18OKqCIuGg7rLYGCKWz1PUJ7tCBzkdRQehsPWi%0A1bx23+MYhfKUwlRTHJy0AQ54k2rJ2j38bPlXcV2/2HngslpG6grYu1Rq9hqc2/YmvuP18FxukNWN%0A1eTLx9Bn1PI1lo/C63/Dx4B//MwD/vuqVame10plvV+C8VKiCCW4fuGdKsiYCRk87wkxSy046Yqh%0AGcZpz/tdMUVkp5Hfz+H/Hf4zqsUbTvPwv77E8Z8HPv/7XNQcfnvIoAXH2A/uwui8gPwTJ0le3obd%0A1c3ows14PedAGdawD1t5PTd2/hh14jCgIu301DhDxw6xfGOOio4cT/y0F+LLcBDY1R2sXvQke4d1%0AqhCMGYJrzk/yzv3ziIf8JPy4EXycbA01cCtXFBfdkVi6g5NLY6oqkbL/XJc2jiRGPpygTIQJqwYi%0A0DCjT2LULJOL+NFiyp0gQwVe0JPKMEoMylp6dnWiSJens5soZvyGlBNAH6u46eZP8qvG6zgZqppS%0AGi5J7kNVHeJOAakoZJQKpFCJqnmw4lOk32D1T12H5gmcgJDCjqSsCaIzirLa6UJIFylUQsGE/aPX%0AVHHm0w4l12ekyuC6K4Lz5vcdBcAJCm6HdYszch6q5+GKYZ5dCYuBGtvjysI4O3e8lXln/Ai9VM2g%0APoq0/HGjwn9fPpE5jL5gS8dRVRTgmbDDhSeeoGpsjB/VX4gIgRcIMKoKGUbilXiKixqJEi2U2JU+%0AwILjdRyeN59qx99KNOJ+PltXJIOJbsImICWNTa3ks89Tv9tEcz2UeJzBynncnY7wg4pK8icFFxza%0AOXVNIhIG1d85+PoNZ5IZHeTchdXMe8tb/O4Jj+6mLRLixaAGf6PpLtCnhzdJZMrs+q3JXNYrTWSx%0AVAWrX3MNbatWv/zBc3jFMBf/vgqRLdvcuuUof37pQkLBys81/Ult/M6fUP0R37PPLphIW+IaeazA%0AAUKRElvoRPUScdUFVDxrmshcczrKGcl08dXtD/LrlnV85YJ1vCW/D4YhJQRbIw6OIsiEkuQCWbRm%0AW/R4tdiKjqL40YOiunilcXrqlvD9RasxlWk/vP2hYQYX/5R84iqkUOh3/DCuvfM+4CMA1OQluSBV%0A1uicZEivw3VVdu48i+PHW/nc0ZsZ+VrnrPuTvLmH+uoBLu99jMsv/xk7WM6wmG4B02YcRlEcUo4f%0AUfVovjNHXM9COc6I4fsoNpqDhGQjprDBsSkErvrf+s0YVeEQD3vTW7iDj9fTctYIPaE6olYZRzhT%0AvnvloHdXrFhgWU+Ba/trMEWZK3/5z/7Jmj/ZhjxJZ87jrx97gDMfG2TbiuBv4kraQ8+yc+h1jN//%0AGU4kbV43eiFGzRas4WGiShlVwsHsYTzq+fjPw+xe8rapa3NUP+5SgXXbtwPwwBlns2gcUAR/s3sH%0APYVuyhsyrHN2g3E5GpJDCYsFwN7ahbzxqINbqWKEgu3NYGxdjVIWRRKhGLKuzHxzHAEosRi6oiMQ%0ARMKNOFaIeeNDU9ekhKZJ6upVjfiZCB+hgHDS+otHNdFEkqhpk4i/tF7Ncycjstn1W+FYnHAiiXIa%0AB47fB0JRuPBd739Fx5zDy2OOyF6F+Mrmg3zvyR4W1cd5/Zm+fVL39m3U0IAdijDeWyAM7LnrTiqK%0AETytRNnxJw5LNrBQCWMoFtFJo96AyPqX/wvNFdN9xZxKjc7xPg5WtfKPS9pwj7yFc4MJ4aARCEGU%0AGKWIr8LKqgYPuwtoXDCCpgd1TsJFsUzGYkmKQT7CCNpoqJESmaYtTOBv/x0f64AqqIscmrqGhryk%0AqwZ0x0Ps0OgxFvDP+/+UXf+6aeqYZTc/Qn/7tPuCvqhEcmyCdCFLb+8yovOmRSGadFiTfBxDKbOg%0AdAzdddiR8m2L4noGkYmRiBZBgSW5QXplM6aA0WI3W8Z8EoiUPeqRRA0DQ5o4aHjDLl/YkmUiYrNd%0A3UtZLWNoOmDhoXDw5DMcdp/jHb9JsLLpbTxereOq/j0UAZEZQW6raShFvAxGsLUoJaS0AQxRZFBW%0AMJhVeYNyCaGzFVLeLXSJAmEJObUDaeepH09SGF0Cga+xo6ooEnRvOnr52QWX8+l78pgaLM/YDEiP%0Ai/kFFScuIR+JokkYSnicuFjl0fnnc+Pzj3JxpJITkyrFoMA9lawkVywiZSCAufr15Pb/O2o8Tl2s%0AjoZYA/Pb/4xDB1tobMyR2++/fnjpstN9tIPPjEAT0x2JT4dQJMYFB44TO6/lRY/x7900kc3cqlz9%0AmmtYdM6mFzttDq8yzBHZqxAnJvyIZjIaczyHQ8PbSBwpI1UDt2SzRfbxTN9+/lw5B0ctY3lB/yj3%0A7XxLJHhKtYioHggDw/LlzcXKA1Q7xalmg8mKPAoSL+yfezxSydKK5xlmPn3Blkw2lKAU9yOyvBYj%0A4hxHaR7DopLv8lGuE/eglApY2vRHzQgml1Aij+Pq5AJXhsFwHZp0SekDU2a81jHwRmMUu1W23Or3%0AbhplCcmbe3hv4tt8r/rtKJ0ldDG7QFn1XEIyRPex1UTSEYhDa6mfz+7fhnFmFwDtXT10KH0caGjz%0ArwsTLS/4hHE7+5JhqhyVgckBHWtK6FEKtqsavEpClH33jLxHjSZZJFLsDTlkw2V0DAR5otGjyD1P%0AUpiXIGT4pH/1CZdB/BonR/MJplfJArVotT5hJvIST8KIFBSFQsFLY6sOuhe4VmhJDMNlE0/TYq/j%0AKFA2DH5wxXVs6JomLUfzIzJNSj7x0c8QqanGMgweXhmhu1pj/Z4wUlHZvfNiLohcjtKZQe3y36PV%0AHMVTVUrWBMKbXixM2i1dt+gNfG3H10iEKsgBVTfcSPN7PgPAO5e+k+sXXY+qRrnySj9D0bXuTArj%0A4zRedBkvBUNRXjJHFtuwntQb30D1B/70JceZjMikEMwwHUEPh6kI17/IWXN4teGP35//fwA2b95M%0Ad3f31O/S86ZWkqfDRNGfUJ/5j2OYJYf7j/2Kz5/xK0ZO/ppyQpKTmxnu+zwPL7wfVwtRZFqgYGl+%0AvikdKP5KzX9PyPFdLjytiIhPT4Cra1XUqgV4gYosm7IohUbpVocZDohpLBTDDoWRwL62JYiof/5+%0AlrFVbCJj1HD2sjYsdYa1j6qieC6uJhi16pCBi9lwohZle5idO9dN2ULd9/UzGL55IWO3zucNH71t%0Ali1U7ZI+9EWlqY7Ia7oPsKTXF7BorkuF5xNsbMLfsozmPYzitLt+YqxA1fD2qd9DmKgFlSq3yDqe%0AQZMJtKCWTszwSgzEgix2GzGwiFDCKysoQR2S4nmYqonrasyPl6lv7yNs+tuYnvTHaSx5tASRcGUQ%0AzfSKcb4bepj9y3KMv92htQ++fiLFw3qED1S1sjDWjbB+zZi+PxjL/7skKFIjYX5I4anOCE+sOhuB%0Ax9bxPAcO3u5vLUrQkexfuoJMq9/g8ZHFEXqqdWqu9SPS4kgUq95Bj6cmdztRDV8ufuCyehrfdAXR%0ASAcAdbpHWkR5Y+cb2fPOPcR0/16LGUXPuqqTNGb7Zc4/cx0rXobEAMKKmNpiPB2ErtP4uc9hNL+0%0A34KcmSN7lThqzOG3xxyR/YHheR5PPvkkBw/6fnZOqcjHP72Gnf/x/aljXM/l9n23U3L8qGM8ILL+%0AE3mOH9nC1r2fRgrIh2Fs/RiZjXdy+V6HiAlFXaUopsnJQ6dLGcRT/ajugn3PsP7kIBIPTy/hxacn%0A7Paki7nyHRSb/O1LK+ZPBHlRYiJIcQxGA9l+XS2/Xn0BDy57Hd/iQ4wF+1qFFDxxxjFmOCmheY4v%0Aj1cUntyxifKOGOUdMXq31NB78zJu+uSdU36GN331M3T809Ms+aeHufriH6IvKqEvKqFIl2KQZ5ls%0At9I+2k9NMRc8Jkg5SVrdGupK/mQaKUjU8rRC85FlK1miPzT1ewgTkVdQguK3kJtCD6SDwp1BZMEk%0An5ARQpQJU0Z6AjUg5MrxHD3RLiZslfCFRWJVOkqwMHECIlOASMgnvkYnx1WP3M+8weM4wqWgxSid%0A46GagrLrFwm7hsfnO3+C5wwQHfJ9ESXThbUSj7TmkI3bJAoeipCMOzbj5gC2qvoVZlJiKAoxdfbX%0APpz2/4ZGzGLJxgtQQwnUIC6vCteSHL6FjpVVJNrbaZ//ZwDMMyR3Jz5KZdi/n7pegaIYaGqcVwJf%0AWNjMu5uqX/7Al8F51y+kcn6Sc5fVUGu8iL3UHF71mNta/APDCtwe7KCIdnigiweXOrSffJwzeScA%0AB8YO8OVnv0xvrpePr/4EwxmfhCwB+f33U1AdFBnC1CE6vwtPgJUIkyw6PKrmSCvTk7DhRHko9Bzn%0AqCYqcPkzPyc03oRXtyY4YDp6k1oZPV5LrtkXgExQiQTyokzMHQUqmQiHMSZGCbf4H6UtVX7dVU1Q%0AM/8oF7JNbCAd962ipISRA7VY+SgHe1fxo3+6aNb96PjIc3x88f/mL8WX0BeVOFNu4SHOIkaBJrrR%0APQtbMfCEyrheMevcsGUSdv37mRRJqh2PBCHGHP/aQjKFLi0cKRBCsrNjHbds/Se+PXlvMAmPgxmI%0AOCJuBQZlQEe409Lx0gyhXAgTNYh4lUCaHspCZTZBY2ExLNmJ7iUQ0o/IJg2NAbxIGAXQQw43/upH%0APLF2LVaigpLwCUqUISw0wKIc0RnwxrCpZVKe4DGjYFy4gMW3jv0Vb172NYxkjPGyzQOXXo2rqmjH%0APTTAUMQpRKYFllDhpEmyuhbFbgHCCASVRiWh0jYimu9oIT3/PujHBJHlC6bGqKu7mlRqNZr2yhDZ%0AtXWn9wT9bVEzL8Fbb17LW1+R0ebwx4o5IvsDwwxUgpNEVsj59kyZGfZRGTND2+hKfrjvhyywV5Iz%0A8e2FtBL2WA/QyesHVlOI/hxDyaIA2875BOn8LQxqR4gEq2sBhKWOqWnk1AQVTFBKqWS1GvqMvlOu%0AzVNNYoqgWBE41wu/q3BelDEDdwtXUXGKWaIvcOGYbII5JGsxd8UY8MJ4QsU9HmLzN3wF4SDLuPTD%0AP2L7smmX+5bqYyxK75nKeVUySj0DRCjg2CGWjBxjNJHiRKKe49rsRH/YtjCcwAZKRBFkKRsDJGx/%0AK01aJoodxbZDGEaZNx7J4MxwPA9hokyoKF7QfdmNEmICn8hmbi1OE8FCDk0T2WSjh9jVXHgcXEAo%0A/44eCpOr9qNaFD/6EUIwYDTSyF4IK7SeN8rWfCCgCYjMaV2KHh+HQhHV04hrBsUb/hfNWz7PhDFE%0A2pouGBcIFBVq9S666yNoUSh7gj/96Q8QUvLpsz+JrioY4nREFkSgIX9hEE20cM7Zv+B9aYs1FWHY%0A/w2MYMswlVpDONzM4rM+TWzFWVNjKIpBNNrOHObwh8Ackf0X47nNPSSrIyxY4+d1JonMcRzMw4fJ%0Aj/mRTNaZ7k01dqLIFYfeS9N5X+euHV2klQXc7IU5FHsM4/4uIusuxBUKO5as4zzxEGGITUoAAAAg%0AAElEQVQkql5ieeYs5kVSFIN9vRqtyHDTo2xvWMlj3Mzf8P/hxqC3qo6xyG5mVr54noanlRFCYEam%0AvTCTjRlOltJkItPbWkUjjAxyY5MijWFPwxIhunpWzHKRB/jA+37GI2emSTNCU103uyun5fPhk7P7%0Aduk4/Blf4flHatmbuIjzJroYbZD8cOlrOSbmTx1n2Baa9NCCiMFUwVYcJip2EXc2+NdmmzyXi9BS%0AjmMYZXQPTMUg5hQpaFGfyMYVhOfnroQbIkwJvNhUJ2QAZ0ax8duPfp+CYdBFC2qQIxMwlZUUqo3i%0AhXEWrYfhLThS45hl027o2IFgxlV1wloRJag/KwRk553/WtTMHQDUxxv43jV3ckvvBO36CZ49/FNK%0AJ5bzweB1FP0g0coIxbxPboqmUBcxaBoeROg6169ppSYZRm+roiVicP9Ilogq+EhLHVogGqqqWu/f%0Ac0UghUJNvIOaiIMiFGqj/uc1Gm3l3HMeYQ5z+GPCHJH9F2PPw33UtiY5VLmNtlQbCdNX7NnFIsfe%0A+CZGrj8XmiEjQpR7xwjPS1OcKAExXDNOJDXA4qqzOXd3GcY24fT8hsgyhb0tLTy+8SpWm9sJM4Gi%0Alzgnt45Fagd32w+QdgXvW3Qv2datmKyaEkg8teJG+qwUl2S2zLpOxUxiq75s3YlNb/PkO8e5i7fi%0ACZW4VSZvhAmvKmEmo5g7Y9jdIQpfmx0pTTpqTGJj013sjr2BKAUmMhVoroMz2TE5sHcKyRKmiKAX%0Aa9A8weGsQoNXieoKYmU/WhsS06qzcNm3lVKC5H5ZFdjCRa0b5VcHfw7cgO74Tht2EMmEHAdT0Xl7%0A/y/41rw3E6GEktGRgSpQcUOcyRF2j3vMlAnM7Jir3pOiK14z63HVb3Xsj6HYDHoq/dpEcLLG02aZ%0AdkOnVvpE7Bo6zeE8a5u7eLS6hcGwH72F01VoWX+cupp6InoEQ/Fr2SrqjvCwdy4fDFxPjVVLSTp7%0AcXsTPHrWYnZs3Y3hKgjDQIRCfPItK2f9TXRF8NrqCj7cWsfEhH9tuu7fF2NGu5H6aAMPvekh0uE0%0Ac5jDHyvmiOy/GGbRwTYd/u6pv+Wilot4d/27iWXbGX4ugzRNRieGoRlyqsfgLx6i9YNvRD5znPLE%0AI4wfVhleXkuz7UcHUbdM2BzHcFXGYkmkUDhhzCMdEFmcOoQQKIU0Z9smTRF/2zJPgixJPATPVnUi%0ARJGO6m2zrjNsJsmqRT61XOHh8JnEZY68SLCDtXhCRUqI7yowolXRJZdy7N7FsyKvmeT1wt5dQh7H%0AwMIkRFGroLJUZCIcwdZ0QpYflXydPyH8/PVUua+nZOcZrvw1LQULiBMu2ajSwRXa1M9oySfdkO0T%0AYU1ZYgsbA0F/1TBVIxapiRyQwrb9CDUsRrGEwV93fZMlpVbq6lKoozkIPAEVN0Qzx7DNF5dpxztU%0AmLTQNspY2RwhR1JUgvyd4vKcq5AI6uoEKpbwuMsyOVeNEgFcw/fum9feTahRsENdzfbhTVzbvGxK%0A5j65tXdFdYr+LkgmR6jduWjqOtSz3gnHfowqJZ2xMLtUBUXxEJEI4jQiB2OGZZMa9IjTAiVqXUjn%0AonSC1XE/MqyKVL3o+5/DHP4YMEdkrwD6++9mdPRRli+/5SWP81wP23T5Qa3DiL6KTE+GATlEtNDE%0AOU9+Aw94quxv4+XVIs5wiX976wf5/tlPc04iDcdCeB0uy4b6gFoaxp9HSAdLNygm/T9lVgT9vMIT%0AhNXAj65QQzKWQ4/4q/kCcaRQycsEI3qchHCJBY0SJ6FZlXy/6kq2JP3JrMk5yZ69Z/Kk3IQlQrjH%0AQ+y6xc913c5fAC9NXjOhYxPCJEOKUaOKlaMKu1QLW9OJBEQUo4DMJEnlziQFZKvvR8uYuAJwNRZw%0AiIMsxZAWJaERCSKyVLnIRft38Jn+BexVbFyhYCvDvPuhHCdSvuBifLiR6oajVJdMSoqOgmTIC7Pq%0A70JQ6EcNiEy4IUpqCVs71cbosZzD6op/neUWIfUyh40Y0bhkfMxXJkoEUc/FVvB7CwsNW0gOui7n%0ARGtREg0YVf69korAUCOYIsK+ofW8ORSZqn0yVJ98l8YjjIfnUS730jYoIfC0VI0wbPz41LWoqsBV%0AFZRQCBE61eppUSxMR9R/XJtqmxKIVRSFO1Z1/LfumTWH/16YI7JXAGNjWxke+c2sx0Z2fBnPHKN2%0AwxenHrOCDsHPpAXezksZzA3x4OEHqBadaK6Nrar8ZuMHsLyfUi6c5JfP/xRbDjOatBhImyieoFf/%0AHrW5jwC1CK1Mf0UcqSpko37OaiSwYzdTR8mYC5CV23kouYFjHS1cpk/gArmgh9gJmrEUnbz0f++j%0AmTBlnuRcOkUljynnIXYolIjQdWQZ49+cbQV17s0/p7uljQ0jGjlRZtfGl7b7WSZ3UyJKyrYJKZKs%0AmiJrJFmQz3HUKJGLxIhY0xZZj5h5FgMnil04qsegfIa0fQPSNXkft/JJvsGCUhd7YsuJlgrgqaC4%0AtIyNkLIX4OkWricZivfQ3XQ37cUksJS+7gUYBwdZnW5mT40fToU9jxP1Z9GU6Z7qvVU0JTe2fI6O%0AkadOeS9jruQRpY2IVwv4TiRjbfdzX89bubIyDWNjKICVDdOaL3JAV30iQ8MWHotC+2gQa9Av/hu0%0Aii9BGaxcigp9GTgQVyGdTk/J4HV1mkzXrLmLsfFtHJ5hTKuFZpOtogkUVSDCYZTQqUT889XT0fML%0AI7I5zOHVhrlP7isA2xnH80p4noMSqOCMrbdhZS2e6H0nq5pTxM9u5NmDR5kIFSirKS7JHMQm5PcP%0AoIpfn30DLX2PMVSziGhmMStGwPXKTESSGI5FLuowlkhy1v4ycdPku0sMVrprMPMP4grBmOLnMEaC%0A3NfTlav5y461NMgGkhmVgZiKKW1yxRrcmD+lduHLp00RxpIGN3ML1q4YmmfTYBfJPFlL/hY/35UB%0AXnvz93iqfQNrR2zCY0fY0LCFnzZfj1cTIu5awEs3DNzAVi7i14TzC4hEVUY1n3Trn3+K2NqFQA0R%0Ae5rI7um4g4m9IzTnoKJgsHlVjqv2C8JSpYF+viHfy6FDm9hzxjIi5QIxqVPAxQ5UeVKxsTyBFJLD%0A9Q/R2e0X4kpsvLEYXmWCL7TczM7Ez8jaS9jQuZ/y2/KQD3JkE+NsX7qCxdbsRpWTuLXjHr71DZWh%0ADr8FX2beFg6Pv4NQ3L+/qoADd7WSamhAThr5CpV0QuUasRXd8T0x0fz7JgsVnNt8Ju1bn+Oma68h%0AkUhMWUEZynRUFQ7V01h/Fdd9Mgvf8R9TX2CwG44ZCGG/aEQ2E5qmEQ6HSfxPbug3h1c15ojsFYBt%0A+TVS7vBelDp/u001SwhTIHePUDhZIn52Iw9++x/IGpXozhu43fgSwzLJN70/xRM6X37b5cDlAOhU%0A8eeFD7Ij+RDClLzn2Qs4FP86Lf1lJEl2nFHBNzpD0NnArW4GZ781VRQ8GZENhfxi0n7RRDnubylO%0AUMl4qYGg9RhHvAWYe2JICU/KTRR701PENem4+KabbyUWtgnnXS69/N/ZwxIuNYtUHjlAb7KS2rLH%0AQERQberUZce4YvtzPH5eG0f16RqjSUSCPl+ZEY9wLRCox9v2P01iie8gEbFMovuqebBlAhD87JI3%0A8P7NRdL5g0AeSymTtPzt00omsLJJLt71OO37t5GqW02BMkVN5XDZ5USqj5qgm3NRRlADSb+UFqoi%0ASGp3YCkX8IX57+em/WUWR37No4cvI9noT/z66CBu7Xqs0mxHiM2d/4pAoUqKWf6FAMmwTig+2YUY%0AQODaFigCqWgIJcn6hWmajo4xGpzjqauAzWTdZs5rb+fJ9mkZu6YE0njt1EVCbeu0a4aqzyar82/o%0AxPMkQ0+EEaeJyGZCURQ+/OEPE4mcvinrHObwx445Ivs90ZXp4mShnzgwcfd7eHbjL9mxd4iPl0ok%0ApSTumIyM5vjJseNEMqPYcYsbd24FoEZkiZeXUzJmT5SqUoElXPY0KBj9BVRnkJZCko4rd4AhuKM4%0AnX/qUdpRm32iSssRhqnF9jQy2vTqelzzJ/5xWcG2nedRrvKZ7Jnui5j4ur/F9Ld8CzhVYXhZ508p%0A72ilEE2SIsO3hr/JoiNXsmckj0ysZ7xkcF+lQsyFpKUQUfKEvenzZ70vEwgBvRWomVFY55sB75nX%0AS6ycQ3VdNM+l+qjOjxJBR2YjhuFZ1NgbgR9Q1sokx1YzfnQT5snjgGDJ8UOo2SyD7WEwoaks2Ff2%0AMI0MI0oBPBgTYR5JCM4fBomJotroSh9x5yCwmqgjEdjkBpYxv7qN0GGVnY1nsmLCoahFEJZfWgAw%0Amu4mS5Y1noIuZrfbS4Q1wslJIgtq7WwbhMKqt32Ig78QGBEdwXSZQan6Ir6TOYZIrea8F9yzmsr1%0AMHovqfhCXhIvsF+KBPcvvvE8hP7yjhbx+CtTyDyHOfwhMEdkvwWePDrKVx44yB3v24AR9JC6Y/8d%0ArHTzIOCf0xvp3nac2gMTEFqOruwiLmz+rvZ2tm8N8w4vyuPLD/CBrN+E8bA3j7PdFPdHrFmvI0SS%0AnChjKxJFy2KN/YBEu06i2Y9o7GmDek7mm3GT/rUsdg+wVTuPD4tvE9bK1HiD9O2ePzUB39/zJu79%0A2nunzs0wTVxvkD/kbvHmU0QaVXKUgbHFqKN9sA7qChFUx6JgFDHtGPZIjkJrNYNhQeegLxiJeCan%0Ag5uLQAiUQZ3agq+gvPLZIj/eWGJpqJuqwiIE0KvP9pk0HMmeVt8T0Qkc4we2v4X5B78EmyTCczG1%0AEDlzhATQZOoUgVSozIgIrkVq2Grwf8/CM/z3GbX8nxEXFFGiVHqQSOazGGPX4JUdrhiSPK/oqIZK%0A0/JRoj06Ghqa1Ph7J8nIVFzl49ozmwgHIgk1kBy6lsVnP/tZHNulZ8sTpGrDCDFNZF5Yp4dmlqRP%0AVQeGdT/qMrSX3h58MdR85CO/03lzmMOrCXNE9lvgya5RtvWMM5w3aarwt2HGSyPEgi2rZ2OrifYW%0AOFvoRJRdbHFXMcGzmJlRzsq04dSfRSa+lxUZfxJPuSabR+7CWtIKXDH1Op6S5O+X6VSdTNCo+P7r%0AemScvazgKAvIhmOk7Bx5LUK5eB5j8WPEZI7O/BG2dF9OWfoRV3tPzyxJ/L0s5OIbnmHHptTUY5GF%0ARRxFgLRPcZDXpUmCLKMT3YhxidvTQXz4TI5XWuyMlmgtQGxsDKhmKKyw1vQjQ922memepNsmth6C%0Aou8Mop8QXN/7SxpEJ13h40gheW3/D1iU9U+6raEZv8l4cL4LNwxeyRfTB7CVSTLyaB8c5oCpYJUK%0AWLpGU18X2eZ57JcmTWo/DclhjpTjoI8jPQNrksikDUG0FAtycrHEfaiZUc647FLwfYfJexIlopGJ%0A1NDUHuLad7wJrZzn/zzyWTSpUWMkGBeziezqVY0c2e733dIS/tfLCWzINF3lXV88F9XOYD0yo4Nz%0A0HXaOE2TRz3YWpz8OYc5zOFUzBHZb4HhnD/pnciM0lc6wfqG9RTMISbt8xbtq6TquMSoKWPLFO+2%0APgUC/ryngeK8I3hVPQjp0uaVsHTBeJNJ3NiNm5692h6PpvlNFNbajbSf7GdefBlHa7r5qvg0ACLu%0A0WL1ossIe/Z1MHEiRQiH/j3zmfjeNHHtZCF1nziEvcCPcDZ6D1NV6mTvoukJ85whh0drdQbNFVM5%0Aq7AsURYRqhhFAKW0hBFB5tn1RJOLGYsd5XhxLa2AXp7OEUXNXuLZHNbEIkiC5lo4qkFVtpfhijaK%0AJ2s5euRjLJt4iLBtUZO3uKf1R4AgKj1auxrIJRuIpI8SL8J49YWorkSRcFlbJ18ENu0pU0iDIgHP%0A4axcLU9nnsUNRQlHY2SBrHBIaVvZ13UG5ZojoPci3QjZ0AgeLp6cwNH9exB1/L9pTUpCHyzddAnW%0Aee3su3UXpoQ1ndUU6q7hja9dMvU+tUc0NDS4+K9RvjMteZ9EKOZ/rfSoTz7eDHsrTVdBTyNuuB2+%0A49uC1Tc1UDtSy8aNG08ZS5sUDykvkud696+g9+nTPzeHOfwPwRyR/SchpZwisjsPfYct/Xfz9Q2/%0AYGi0j4fs89g5vIL1BUFIyfKLagt58G18zA7TG/K4Or2AY+d+EcfSmb/No1Al2NNWQSmiMq9jgMOc%0APqfk1JmkKw02hF/Dc7X3AL5TUvGntTjNg5j9VTzy9TVTx+/nQq675l4euaITKQRvkD9kd8M6ulMN%0AqNJBMV0Kh2ZPiJ84YPJorU6/64szWmQ3i0v7eSD6GqoYQUpB1A5jYVJS/IitpEqGNb+AKa9NO5RH%0AZZG6oUF0248wYnaGjFrDdXu6SZy8l0zTfMzxNnTN33trzf+QkFEFjBH1JEUbNCdO0gtTLyCbeBeG%0AI1Fck+r3Xwi3QypvUUgz1fol4fjbqrptEo75C4I6maUYiqADDYkWkLtwi+0sdqr57tq/4LVbq2lM%0A+OKJSSKLTgZIqoFRH8eqDBMbM9mwpI7z0tOehgBRI0rJLsG8dYhw7JS/Wyjif6200It/vUSqFvCJ%0ALBQN88EPfvC0x+lB+xtDfREiaz3H/zeHOfwPxhyRvQTKhTw7N/+S3MbL+OD+XlaNF7hK6OQH7uWa%0AVIkP//t93Ft3mNti7ewbXcT5tkIx3kN6LMtRcyW6IrhBM5gw+gHQDJuqc+B5/LxH/e73Ma4fJrdk%0AWpihug5uYNc0Fk6RaDjB5ocN9qSWUT4eQzwVovDjZp7DtzGq+cQxvA6TC/g1i/pOUKEkONaR5KRe%0AwXK5ne6+hYhkPc0cZ7Awj2rdxJAqN7lfoHLPp2kqSeKWw/EgivhU6SuIgSyPN59PrT6IYxtMGkPE%0Ape+eYQmPdnMUiJK2JOn8KGPxKtS8xqqdu3hy1UpgOdXlAplwDYeqBrBjgywqtiM8HfOcKG3WEIX9%0AcdSCBVHYVmykOigLeN/QdRzdsIPPORJdEaw7fitCeQ0fW/0xcvfu8S9G0YisPovi+AkQYKaqiSaT%0A4IBUFcaiVdTZJuFQEsogvSgb17+d9w138FjhLio6KsCGuBds602aUAUR0IJ5cRqHiwj91E5HjbWN%0ABAJMOE3tVSgaRGTGS3y9gkrnyPJqwkte3P5pbmtxDnN4ecwR2Uvg6AN38cQP76Er2kIuFOG6gqDY%0A2UV7k5/jujdWYGfDPC6qeJyj4wuJH1nDcCyP6nkgouw2HM5XVIbT+2aNezvvosXrZaGzhqbxFQw3%0A7MVImbxF3M7hgRU8PHwRUkKXXMTm59dx253r4c71U+fHbuznyvU/Jl9Os331chRgpdxGNR72yeW0%0AWFlO6hWkGaUpO4Yz0EU5ZJDV4kS1PHHpsdg+SOegja24KGYOjEqEJ9FyCRyR5aoDP2HTikexnRA5%0ArxIYQBd+JGXh0hneD/Y8lghBbWbIJzJTojsOzVmfuOtLJY5WwLaaLhK5fpadbKGkudyeuJjQ0wNE%0Ae8rolgsIjBpJOJfEsVV+U5NigR4hYnnoUmHZLf8AwHtXvJf3bXyAMw7492Hebf9C6XNP8UOznUvP%0AWkSqsB36RhmMV6KavulyWA2iKS9EWYVojR9JxiMCbLgsqfLo/m0s7Ai2dyfdUAICOx2RvWvZu8ha%0AvkuI0DQ6bYfceYNTz4eCLUVVV7jwXX9C0+Klp4yhRDRQBdE1tSjhF/8aThLYi0Zkc5jDHOaI7HSw%0Ah4sMf3sPfT0TVOZL9Bw7AotXoIYs6sIPTB0n22r4WMVX+Rbv4j1L70LPL+CIbpAsOxQTo6TtPMUq%0AcFfcMWU666HwGy6n3enh386oZNHgICPbzsZNRqjVR9m5t4qJ707nuW5jKW+65l5OXOGQsVtYXOzi%0A8fWdLJE7GRpuYzvLAainn7LdgnQdFmY0no56ZI610DoyTOvIMI8tWMmJmijxcIaEm8F1o1hSomkl%0AhJsFKolaksJjH6dp49eot49RyTgTdg2jIkGUAULSJ7K8XuZY+2HeeUQlqkMyEDMMxvwato7xXi4Y%0Ae4bFY3meaFiC4mW4fOj1VJXbuX/xMEWng4Fcgk4vQz5aCeSo7bBoMhbTf3iCZy5tIH1CI+p6WFIh%0AsnjaU/C1HQ2cPODbeClRnSgwFKolmqygJt5E6NFH2XzDx7ju8V+CbhBRfQGJ9EKMFWzUQBpvBEXC%0AKztX8Ot1b4Ct3/BfYIrI1ODnqUS2tn7t1P+FprFc6HSdMTb1mBFsLaq6wurXXH3az5gaN2j41Fko%0AiZeOtOYisjnM4eUxR2R2GXvURauN0j/exze+/whvffZhjqXO5TirWTtwH7fU+Kax3ZVbuZBnyOFP%0Agk48SUnEeGJsA5viO/jyWR571ItY232AVKlA++gYg8vuJSqk359Lejyy61JyVPK8l8RVVPYfTNB/%0Amz9R38SdgC+JT7WNUBBx3uJ+n8NVKxmurWdxfpTzJ07yOJ1UMUJ8XGOldYR0RYHWWA977YWUrBEy%0ASh/ve/5JhkenLaXiZhHTCDFcWclC+yCeG8aSAk14uN6TwGIKYYX5YQ1j/3VUzv+h35LFNsiLKEnh%0AYoX8yb0sxpiwodlQ+FeytA8O8Ez7KmpOmAzUriUZnuCuPTfxuPNuurW9iEIzlxYHeDZ7J8Ppy6jI%0AxpkQ/j3sq52HZu9jYcu7qIxUEorqvGt5O1t3ZblmIgvatMISYHFjFSfxiUwogtp3Lef9+09y2bJ6%0AYn1DGGaJD33vS9gV1Vj1LTQajVzV8nbuPDiflc0ptJJPOMaaN1MuLsbpvNYfuH0jLH0dRH0JvFYV%0ARk0ZCPWlm6gLTQNNo6b6UsIRf7tXUQRGWEXVXvrcSVJ9KUzmyCZ/zmEOczgV/+OIbN/oPuan5mN4%0ACt97/CBXPf56jnhvZd6aczkQ/SCWWs8Da1fi9ISxY7sYqm5nsMqPNEZcyBUimGMKoaSLFfJzG/tz%0AZ7Fpoo2d7YuQQuWpDj9KumXgzzh4aDFjo83cE3kdEyMp+r+2fNb1ZID5HzpARe0E7+keY3DVfdy2%0A8v2sl4/ymLiQY7KN3cInukRunAvGLMaab2Ex+zjQrXK+vpfLG0tkFjk4ToiJZJFEoofF3d0cYjqy%0AS5T9/FY+niJ2Ikc+ewauWkJ1woQKT5FPvxuAqC4wJ3S8rotwG45hOQYqHvPPHyQ7eiXkQdDAur48%0Av1QtvoPgNWaem//5L5EiynNLr+eiyJcAiHg6S/qPs0YMY4d7EW4rtmbQubyWwWeXU8wO4aohNBva%0Am9/yf9u77yirqnuB49/frXPb1Du9MDNOYWAYBhi6IIjYQMUeYosp5mW5XnRFY4wxLy8viS15STQa%0AjV2XL9ZYCKZYMTxUQJogxaENA9N7n9v2++McYEYY4FkYLrM/a7HuPXvOvez53Tnnd885+/w2WSWZ%0AB/qb1DORBbXdOLyDE5kvbnCFC9foRG4bbXwOe7qMR4uKYLNaCAAOm4M75/6Imyb34/c62bVuHwAO%0AXyLBsTccfKP08XDZ0wcWPVPT8VQMXfV+v5jxZYjVRm7ZLYPaJ52TS/KoL17yKdYRiyD47Lp8lKYN%0AZUQlso5AB5cvvZxZqTMovW8H95TdwK6kJBz7/sW8bbXIRCjIa6XQ8wabI056uuLZWHwwGfQ55qFs%0Ar+AMxtLYE6YzztjJJgb9vOXIJIKVeX/fzLbERHY4TuGfVefxxH2Dd3CfrZwB0FPUy/S9Icr7+tiS%0AUEu8amVC5CNWMpNPLaMPvramE3fvKGaHnqL902wCuwK4k9wkWcezy72d3l4vofhWxiwv5vTI0zyZ%0A14gz7GRS8yR8fQfvEXNWx1HVOJXSrE30hJ1YVA/elqfx7FnIWypCctsHBCPzqPx0GnUdfipDSeyp%0AvoIz+uz8dKIDW4uNea0h8AsglM25Bqmroru1hffkUzLJYgLb6K5fRW/2XArYzTZzAEvQ7uC80nTO%0AeOyX3P7xdtSOXwPgsg0uj1T8nUeov38dKji4BJTLNfSfrCfh4LxpNotx9Li/IK7faxwBZpaMZfL5%0AF5NeOJrew9+3DRhHe/vvNTuStNtuO2z7xLNGHfW1x2JezjyeW/gcye7kL+X9NO1kNKIS2bKVy7i2%0AMomeql4+nNHPg+//B/8quYSVkTHkJD1MJpBvVtlwxtZBVxy15caOMEb1UhXbTthhJb49g/eVMZGk%0AUvBxwyiaXQ6ca+HZ+75+4P97glv45i13kldp4XdnLiJLVVE/OuWQfimE5IgDu7LT1pjJA1nfpr4x%0AH5+3h2Zv/IH1Nqbm8XDPi0x6ZRFVrMCCsDbcx6V9flq2zwZrK86eVILtWYTSY6j11GKNWM1E1nPg%0AfRJDxYSsW6gtewgQJuwQKtu2cH7NfHx9nZR85+u8/2wrTU25xPd1s5oSSqSecH81N2xu5RVHNdZg%0APwkYp84S3A4sGVl0t7YQsthpwjgycvUZmcJJAF/SZKCZgM1OmtOO2GxYfT5EjFNmn01kYF6n+kzp%0AJbtz6Ar7viQ/VruDcDCA1TY4ke3niHEx+wrj6JMjJLIThc1iY0zSoYNFNE07aMQkss1bt/Hxex8w%0AbW41ydsn07xhAvWlQk96BWfu7iUx0bjuYrUYNw+73e2kpO7kk9yJxEY6yGAPlZWjWC8lSHMR/2id%0ARNsjxtHaBwNO4f3wlpvJzt3Jf8qdAKwqqiBVPsJe3Mt1PQ/wC35+YN2szj72+oxRdWVr11JjHUVX%0AZxKVlVOpbh9HXE6IZi94VSdT27dRFy7FVthFU/9fmbU9hhV4abB5qCOCzUwq6SEf7SkfsCR5Lqd3%0Av807Hjd2ZcEV7EciAZTFQVxPBIkRsBhHO3fVxvBS5BwmvXMH1d5kxv/+JfJGt/KH+1cTTvAT19ZL%0AvrSQ7Hfj7LcggC0cIg8L52TEM+MUP5sOlFdSxgzJQGxTO0UVkNTeSmvqDOCvBBwx+M1h6dPjPaxw%0AeWjsFmJsg+/VAoidk4UKDy5XZXMMncgcMS6uvuc+nrn1RspOP5Nla9Yfksg0TfWI350AABC3SURB%0AVDv5nPSJ7N1fvIK9KUi1fQ3ujE5EoN+7j7BvHMuTW3i53Mvi8S9TTis9uNjEeCaqVWzfmUeLSmJ1%0A90zSmhRNXblsfeBUbuVg9YXUm7aS793HtjTjIv+CnSs4e97fsfclkezsps1hoZFklkydRlZ9DS17%0AsxmfvoXczb18MHM85TUd5PZ+TFpqIyUfrmD3lB8AgmXfdN4cO5XkznZIhUyqOauymrfcGYzp2ElD%0A93z+V7oQ2umIiScCNNrbIQI93fUEXIn0RWz8bd/d/MzhpkFtIig9WEMthBxpxHVHyJ+cRbhjDq7Q%0ALuqkjDRnPn0oInYrdqsFX6xxTcbpdHKhcxMTi4s4a94iqn9rzM2VsvhSnMuF38wqxJPkZreZyM5P%0A7CXOYhzVOroDXDJ/Ho6N28ifezFz/cWUlYwj3azGfk5yPOv9fl5tc2GRQwdGxBQfen/VkY7IABIz%0Asvj+0y+xa9cu0IlM00aEkzKR9YX66O5X3PvQS3yQVUSFPYinvZ4kt7ETbvBV0j62i86gUd9wC2OZ%0AFl7ODRufoFc5Kf5gF6v/cuaB96syH2NvqcKb20afGEcPE1wbKK6rZmexsRMv3biJgmX3gSgecvXS%0A6BRunuCiKT6BS996n7r4TNKq9vJeXBHZdY1897Ff0uZx0HzZKFrPa6azRri8fwbvSw8dbiuFdUZp%0AI2u78GJXOXPrmqlsOo3Rah2/ci5mTPwWOpwexB4hMeSlxtJGUnMPtVmJZFkCjMbJqhgfGZ12cIBb%0AuugNKVwBxZkL5uJwzQel+O/O9eCwsq1gGhG/cepz/ySL6enpZGRkUFRWhsPvIq4klUWjFlI0ZQzW%0AkiCOHCPhlc45g9WvvcTM+fNY8k4/70VmYrvxGvJKZ0HpLGKAibPmHPJZXV58OeUp5cf82doOMxz+%0AcOxmxXedyDTt5HfURCYijwMLgQalVKnZlgg8D+QCu4HLlFKtIiLAvcC5QA/wDaXU2q+m64cKBjvY%0Au/YfbHj9QTa3Z7J21iI2Jjmp9lsJu8o5LdBBEp+y03MKaruTmqCfvnYP6yMzuHPdWOr/bIwoXE0h%0AY65aQd0Mo/zSRZs/ZZc/yKZZ+YSBkp56trtjKV5dQ3xvF3ktHexKjMXVsheLOX1GbmeAgi4bl1d1%0A866nHV9MCs+XjsUmQRY7nuSRyPXEdLcRTs1guuUNPp3hYuk7dXwcTMZl30ybN5d6c8BesMMo2aQi%0A5txUoW7sDgsrE6aQGtvJRrUKX3cCWNrAXoSvLZucSeO5uynEozEWmkMxuFQrWVKDdW82ArjjHFjN%0AoeVtM9LwWC2saV1Ent8ouWSxWLDb7bjdbs477+C9UMnXjOXAsIP8g7FPzMjipueXAtDvdrJ0qZ3F%0A446eoPLj88mPzz/qevvJMQzAAJ3ING0kOZYjsieB+4GnB7TdCrytlLpLRG41l38EnAMUmv+mAg+a%0Aj18ppRQPvHwfL3pS8Ld28Y2Wy3FlVzEu4W0+ooBWj43AhjReiVzMy1xMsNp9YAJJMIbA1wPZN25l%0AXtHLvLzn6zSf6WFC9xYyd9aRkVjHqGAMvsg+LpQXcW+5gt3u8Vi7grRb4OoP9lK64iE+yo4lrMJY%0Axcqb4S7OscXz/UqFO2Y1Cb4iQnYnCZYmRlFF2GrjgUuvZlLHViaE1mGRGC4e9xi/WftvjPOsI65v%0AFi2xVkQp/KEAp+dmULfOrKqeGMYbsNPSDr4YK/fHPccPd50FxKAS84hpTiIlexyeqr38YG8XPy7J%0A5EJfKp225RSsNJK1dcD9UfcUGzMc11yZSIz94I5/9uzZZGdn/78/j0mTJpGamvq5Xvtl2Z/IbIcp%0AIaVp2snlqFu5UupfIpL7meYLgDnm86eAZRiJ7ALgaaWUAj4UkXgRSVdK1X5ZHT6czo42WhuaqJl8%0AGvuS4PpuD/mh7TjW92NFEdjjHTSdCUDcLbuw5gXI79/JLnseyiKcxmbKez7hn2e0EMHC/Oo0Uhr3%0AUWWFppitXNi6mszEPoLtAb7WFOSvdgft9ECPhaTWRuJyMukLdeGxx/GAPcAoWz3d7iroB++KB8ke%0AfTMp1FO2rwEK4dXT5lOwvB5H0BwcEWjlNtca9m3opSGzj8ZYC4tXvUmFK4XSibk0rwyQ7RzHuTf+%0AlEf+uIw97X3kJmRyx6l/pLl5CXSB02nMxWV3WrGYAyP+feospoxOoH9rP5WnbeCC1EsOG8eM+MEj%0ABw9Xjf1YiMhXmsRScmPJGTN0fUKAhIQE5s+fT1FR0RHX0zQt+n3er6upA5JTHZBqPs8Eqgest9ds%0AO2Iii0Sgs/Nz9gTYsW0rHWMdBNa5Kd79KR/+YSFrGZy4vnHF44yb+U+srT7643p5vPB62uxuTqms%0AZkL3dt4vnEjxe2spjNRynqzg/cJJzK2PIMEc6qSJ5ekbKa1NgvhamsLGNbFA0A5WSN27BgGynDmE%0AVZhQJIzT287NQScXBdpAWZl486+RdT/BF+7ljZYFUAhxAuXTzsW+4QkAQv2KcASmXfpNAknZPNNV%0AR2xfD6nZGSgcCEKKr4ieHitepxfow+fwUJIynpWJy6CrH4fdSQ8QDFuxm6fVMq0eOjthYeZi49Pg%0Ai8V7uJ19vVEi6si/g1BWNvOIf1vRHIPjQcdnaDo2QxuO2Hzh8y5KKSUi6uhrDiYi1wHXAWRn5xxl%0A7SMLW1y8s+VsWn9YxIcUcfVVT/L2pPHEBSIsanuBQMBDsvRS2hJmR/3ZZHR/zJ8f/S5vTF2MS+2h%0ANT2Nq976E4zfSeqOUyla9SYz1m0iI+NKbrNZaY6sJ2ANIBvLKay7nRWyh17pxt7RhTeSisX7IY2j%0APOQ78nDa4ui0dGILO1HWfkIo4n0+CsZNw3vKMzgsDprv+gSATLebqRUTIHAt8CrhPiuh/n7KzrqI%0AuN4+HlnXgcXiIG1UDoGAUaV9//Bzr9M4deaLMa8FxWUCO3F6vEAQu9OK7B/hd5RSSZqmadHs8yay%0A+v2nDEUkHWgw2/cBA88pZZlth1BKPQw8DFBRUaF8X6ACT0VFOd/7yzfZcdVKkr2jycuoJSncQrHj%0AY8q3r2F9bgkrfWUs6myjMpBIQnciLcWXkE88/VTTCpySWUNnwMvdoTmcZWugqX8fd0aWYMmbQ1d9%0AGrCdjC2rqLH46a8o5l73Dq59bTnSBEy7nY3bevA3vY61r5eW0yu4MLOIP617hq5IFzmxOfh84POl%0AA7DwunHcU7uHDJcdnw8iC+6CZUsJ9dqIhPrx+aDUF8Oy2ePJOnMyFhE2r6gBwJdgvCbRa3x0ST5j%0A2ZVZBBt34ovzUE8bcYlWwh4rQcCXaOWLxPdkp2NzZDo+Q9OxGdrxjM3n/aq+BLjGfH4N8NqA9qvF%0AMA1o/6qvj+337TsfJ+2yuTRMaKG2cArEv05r+k4st1/BdMdFfK3iebZPqSPB3UB6wThO+/3NnP3L%0Aa2lX8xid/RbxE3dT4gszrmoJ4jWmAKlJTmd6mp0pES+za9PJbgpResV5TDn/QgIZFWwoqcCZkEhs%0AchwOl43ejo/pWvsoM689lZvPKia/YBV70vZwxhlnDOprVnECWS4nBW6jbJLFYic//R4aNyUQ7D9Y%0AvirH5cRiVrYonpLGxLNymLIwDwCfOfVHrFmyqaCggMmTJxMbZ/z1OJw2LF4HxNiOeaSfpmlaNDqW%0A4ffPYgzs8IvIXuBnwF3ACyLyLYzbrC4zV/8bxtD77RjD76/9Cvo8pNsXjgXGAnDH39Ipz0lgcmk6%0Am/wbmeR7gwR3MpaLDv7KduDqOxYQDI9hT83dFJR/nzGRm1hvm8rqVz7h13NnkjFmHOsTvIz6u4sO%0AVY01IYELUhJY15HFQ6ct4r4ZY7B0himsSEW9OJu+NWsQM/ksvXApyOGn4Hh1YgEuy8HvEf7UmYT7%0AHyHkOHzdJKvdwvQLCw4s7z+lGGs++v1+FixYwM71jSSkNeNwWXHMykTl+w/7fpqmaSeLYxm1uHiI%0AH807zLoKuP6LdurLcNu5B+vTlaaPG3K9WL8LGENS6lNGw5XLmN7Xh8v9Onnlk7DabMyYMYOmTcZ1%0ALWu8UftwYXI8Coh3OsBpvI+6/fZB732kqTcS7YND7/Ias0bnlk86pt/P6zRe7/vMpIz55cnkl5t3%0AelktWFP08HNN005uei93GPaYGCaff/Ggtrjzz4NwCHtmBgAVcR4q4jyD1hH5/KfwbA4H37n/cdzx%0ACUdfmYGnFvU8VZqmjWw6kR0je1oa/u997yv9P2KTD62MP5RRSR4sApnxh1aN1zRNG0l0IotSU/IS%0AWf2TM0gy59nSNE0bqfQNRlFMJzFN0zSdyDRN07QopxOZpmmaFtV0ItM0TdOimk5kmqZpWlTTiUzT%0ANE2LajqRaZqmaVFNJzJN0zQtqulEpmmapkU1ncg0TdO0qKYTmaZpmhbVxJh5ZZg7IdKIMa/ZF+EH%0Amr6E7pyMdGyGpmNzZDo+Q9OxGdqXFZtRSqnko610QiSyL4OIfKSUqhjufpyIdGyGpmNzZDo+Q9Ox%0AGdrxjo0+tahpmqZFNZ3INE3TtKh2MiWyh4e7AycwHZuh6dgcmY7P0HRshnZcY3PSXCPTNE3TRqaT%0A6YhM0zRNG4GiPpGJyNkisk1EtovIrcPdn+EmIo+LSIOIbBrQligib4pIpfmYMJx9HC4iki0i74rI%0AZhH5RERuMNtHfHxEJEZEVonIBjM2Pzfb80Rkpbl9PS8ijuHu63AREauIrBORpeayjo1JRHaLyEYR%0AWS8iH5ltx227iupEJiJW4AHgHGAMsFhExgxvr4bdk8DZn2m7FXhbKVUIvG0uj0Qh4Cal1BhgGnC9%0A+fei4wP9wOlKqfFAOXC2iEwD7gZ+p5QqAFqBbw1jH4fbDcCWAcs6NoPNVUqVDxh2f9y2q6hOZMAU%0AYLtSaqdSKgA8B1wwzH0aVkqpfwEtn2m+AHjKfP4UsOi4duoEoZSqVUqtNZ93YuyUMtHxQRm6zEW7%0A+U8BpwMvme0jMjYAIpIFLAAeNZcFHZujOW7bVbQnskygesDyXrNNGyxVKVVrPq8DUoezMycCEckF%0AJgAr0fEBDpw6Ww80AG8CO4A2pVTIXGUkb1+/B24BIuZyEjo2AyngDRFZIyLXmW3HbbuyfVVvrJ2Y%0AlFJKREb0UFUR8QJ/AW5USnUYX64NIzk+SqkwUC4i8cArwOhh7tIJQUQWAg1KqTUiMme4+3OCOlUp%0AtU9EUoA3RWTrwB9+1dtVtB+R7QOyByxnmW3aYPUikg5gPjYMc3+GjYjYMZLY/yilXjabdXwGUEq1%0AAe8C04F4Edn/hXekbl8zgfNFZDfG5YvTgXvRsTlAKbXPfGzA+BI0heO4XUV7IlsNFJqjhxzA14Al%0Aw9ynE9ES4Brz+TXAa8PYl2FjXtd4DNiilPrtgB+N+PiISLJ5JIaIuID5GNcQ3wUuMVcbkbFRSv1Y%0AKZWllMrF2Me8o5S6Ah0bAETEIyK+/c+BM4FNHMftKupviBaRczHOX1uBx5VSvxrmLg0rEXkWmINR%0Afboe+BnwKvACkIMxy8BlSqnPDgg56YnIqcByYCMHr3XchnGdbETHR0TKMC7IWzG+4L6glPovEcnH%0AOApJBNYBVyql+oevp8PLPLV4s1JqoY6NwYzDK+aiDfizUupXIpLEcdquoj6RaZqmaSNbtJ9a1DRN%0A00Y4ncg0TdO0qKYTmaZpmhbVdCLTNE3ToppOZJqmaVpU04lM0zRNi2o6kWmapmlRTScyTdM0Lar9%0AH1vgLxHl/9/GAAAAAElFTkSuQmCC"/>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sp>
        <p:nvSpPr>
          <p:cNvPr id="8" name="AutoShape 13" descr="data:image/png;base64,iVBORw0KGgoAAAANSUhEUgAAAbIAAAE/CAYAAAAjXUYaAAAABHNCSVQICAgIfAhkiAAAAAlwSFlz%0AAAALEgAACxIB0t1+/AAAADl0RVh0U29mdHdhcmUAbWF0cGxvdGxpYiB2ZXJzaW9uIDMuMC4zLCBo%0AdHRwOi8vbWF0cGxvdGxpYi5vcmcvnQurowAAIABJREFUeJzsvXmYZVV5t30/a59TY1fP3UwNNDSK%0ALREhIuAQJKhR0ShJHDCaaDSfiYn6+WpizJfXKQkZ3i8mShIVRzQqOM8TIJPM0EI3NDTQ0FP13NVV%0A1VV16gx7r+f9Y609nKpTUw/VA+u+rrrqnD2svfaqU/t3nmE9S1SVQCAQCASOVszh7kAgEAgEAgdC%0AELJAIBAIHNUEIQsEAoHAUU0QskAgEAgc1QQhCwQCgcBRTRCyQCAQCBzVBCGbISLyJhG57hC1fbWI%0A/OMBtvFbIvJoi+2LReQBETn3QNof0+ZGEXnJwWrvSEdEhkXk9P08d62IXHyQu3TMICKfEZEPHe5+%0AHCmIyOtE5HoR6ZjheS3//491gpC1QEReKCJ3iMigiOwVkdtF5LkAqvo1Vf2dw93HiVDVX6nqmcVt%0AIlIGvgz8haref3h6dvSjqnNU9cn9PPcsVb35QPsgIh8Vka8ewPlXi0jdi/KQiKwSkRcdaL8OFFX9%0Ac1X9h9m+rjjeJSJrRKQiIjtE5GYRuXy2+1Lo07nAnwKXqWq1sF1F5IzJzm31//9UIAjZGERkLvBj%0A4D+BhcBJwMeA2uHs14Ggqg1VfaWq3nG4+xI4Ivg/qjoHmAt8GviuiEStDhSR0qz2bPa5Engv8H5g%0AEe7//X8DLz9cHVLV+1X1Zao6MpPzngJ/q4lR1fBT+AHOAwYm2f9W4LbCewX+AngcGAL+AVgB3AHs%0AA74JtLU6t3D+Gf711cA/+tcLcIK6G+j3r5cVzlsIfAnY5vd/32+/GOgtHLcSuBkYANYCry7suxr4%0Ab+Anvu93Aysmufc/AjYBfcDfARuBl/h9Bvgg8ITf/01g4XTGcIJxmFa/gOX+3D8Btvix+HPgucAa%0Af9//VTje4B5Um4BdwFeAeX7fz4B3jWl/NfD7E/TxU/6cYeB24HjgE74P64BzC+1Ma6wK9/MWYDOw%0AB/g7v+/lQB1o+Guu9ttPBH4I7AXWA//PJH/Dq/GfMf++y1/vxMLf5nbgP3zf/nGKMfsy8H7/+iTf%0A1l/69yt8nwz+c4kTjF3AduBPWvWLqT/7N+P+z27HfT6uAxYX9r8a91kf8MeunGAsng4kwHlTPBPm%0AAV/wfd7qxySaxucp/VtO67Ppz3kb8Ig/9hfAqX77rb6tEf+3f0NhTP8G2AH8D+P//08GvuvHsi+9%0A3mT9Php/gkU2nseARES+LCKvEJEF0zjnZcBzgAuBDwCfBd6M+xD9BvDG/eiHwQnVqcApwCjwX4X9%0A/4N7CJ0FLMU9eJrwLsUf4f7RlwLvBr4mIkXXw+U4i3MB7iF4RavOiMgzcd/e/wj34FwELCsc8m7g%0AMuBFfn8/Toz2l2n1q8AFwNNw/+CfwAntS3Dj8/qC++yt/ue3gdOBOeTjeg2Fv5W/51NxgtqK1+Me%0ABotxFvudwK/9+28D/z7BedMZqxcCZwIvBj4sIitV9efAPwHfUOfmfLY/9lrcA+1E4LXAP4nIJRNc%0AO8NbYX8MbAB2FnZdADwJHIcb97cy8Zjdgnt44u/nSeCiwvtfqar174/HicJJwNuB/57g/2uqzz7A%0AH+IEYinQBvyVv6en4/6O7wWWAD8FfiQibS2ucwmwRVXva7GvyNVADJwBnAv8Ds71B5OPTcq0Ppsi%0A8hrg/wN+3/f9V/5eUNV0TJ/t//bf8O+Px32pPRV4R/Gi/u/7Y5xYLceN+7Uz6PfRw+FW0iPxB2fF%0AXI17OMS4b7vH+X1vZbxF9oLC+1XA3xTefxz4RKtzC+ePs8ha9OkcoN+/PgGwwIIWx12M/0YG/Bbu%0Am5op7L8G+Gjhep8v7LsUWDfB9T8MXFt4342zDlIr4xHgxYX9J+Ash1KLtqYzDtPt13J/7kmFbX3A%0AGwrvvwO817/+JS5WmO47M+0n0IP7xnuq33cF8MVJ+vi5wr53A48U3j+LgmVPs0U24VgV7qdogdwD%0AXO5ffxT4amHfyTiroqew7Z+BqycYr6uBKs4aGPWv3zTmb7N5zDmTjdkKnBAb4DPAn5F//r4MvK/w%0AuRwtfh5wlsCFM/ns+/c3A/+78P4vgJ/71x8CvlnYZ3BW1MUt2v3fwF1jtvX6sanixOE43JeUzsIx%0AbwRumsbYpH/L6X42fwa8fUzfK+Sfx+zzVxjTOtAxwf//83CWWKv/wQn73epvcKT/BIusBar6iKq+%0AVVWX4SyqE3HfpCai+G12tMX7OTPtg4h0ichVIrJJRPbhXAvz/besk4G9qto/RTMn4r5x2sK2Tbhv%0AZik7Cq8rk/T1RJx7BAB1/vu+wv5Tge+JyICIDOAe1gnuQbA/TLdfKdP9G5yIG4OUTbiHznGqOoSz%0AvtJA/xuBrx2Ea45lOmM1k7/LXt/3lLF/47H8m6rOx1n05wH/v4i8orB/y5jjJxuzJ3Difw7ui9OP%0AgW3e6n8RzmJL6VPVeKr7muKznzLR+DT11X/2t9B6PPpwXyIoHL8MZ1G3A4L7W5WB7YW/11U4S3DS%0AsSlsm+7n5FTgk4Xr7PV9mOxvuVsLCSFjOBnYNGbMU6bT76OGIGRToKrrcN8Wf+MgNDeCe3gAICLH%0AT3Ls+3Hfki5Q1bnk7hrB/WMuFJH5U1xvG3CyiBT/zqfgvqHOlO24fwzXCZEunHsxZQvwClWdX/jp%0AUNVW15rJOBxstuEeGCmn4Kzu9OFyDfBGEXke0AHcdAj6MJOxGouOeb8N91noKWyb1t9YHQ/hYk2v%0AnOIak43ZLTiXZpu/h1twMb4FwANT9aMFk332p6KpryIiuM9tq/G4EVgmIudN0t4WnEW2uPC3mquq%0AZ7W6HuPHZiZsAf5szOeiUydP0hr7txrb3ikTJIEczH4fdoKQjUFEniEi7xeRZf79ybhv5ncdhOZX%0AA2eJyDl+fshHJzm2B/dtbUBEFgIfSXeo6nacG+JTIrJARMoiclGLNu7GfVv9gD/mYuB3yf3kM+Hb%0AwKv81IQ24O9p/vx8BrhCRE4FEJEl3uffipmMw8HmGuB/ichpIjKHPOaUfmv9Ke4f/O/9djtBOwfC%0ATMZqLDuB5emXE1Xdgkss+mcR6RCRs3Hxp2ml6IvIM3DxuLWTHDbVmN0CvAtnOYFz/b0L5z5Opnlf%0ARSb87E+DbwKvFJEX+xjx+3FCNE4MVPVRnHV1rYi8VEQ6vdX3/MIx23Ex5o+LyFwRMSKyohBznWps%0AZsJngL8VkbMARGSeiLyusH8nLp41Xe7BfQH9FxHp9p+PFxyCfh92gpCNZwgXnL1bREZwAvYQ7h/i%0AgFDVx3APyBtwWY63TXL4J4BOXNbaXcDPx+z/I5xPex0u1vDeFter44TrFb6dTwF/7K3MmfZ9LfCX%0AwNdx/xz9uHhCyidxscTrRGTI9/mCCdqayTgcbL6IS5S5FZfkUMXFt9K+1XBZXi/B3euhYNpj1YJv%0A+d99IvJr//qNuHjMNuB7wEdU9YZJ2viAuHlkI7iH9JdwD/SJmHTMcELWQy5kt+Es7lvZP6b67E+I%0AF6c346bP7MF9/n/X/y+04i9xKfj/jnPl9eIyIt+AyxoFlxDTBjyM+9x/m9wlOdXYTBtV/R7wrzhh%0A3Yd77hRdvh8Fvuxdj6+fRnsJ7v7P8PfS6+/roPb7SEB8oC8QCAQCgaOSYJEFAoFA4KgmCFkgEAgE%0AjmqCkAUCgUDgqCYIWSAQCASOaoKQBQKBQOCo5oiolrx48WJdvnz5fp9v/UwfE2R5HGFsJiaMzeSE%0A8ZmYMDYTczDHZtWqVXtUdclUxx0RQrZ8+XLuu2+qup0TM+SL8/T0TH7cU5EwNhMTxmZywvhMTBib%0AiTmYYyMim6Y+KrgWA4FAIHCUE4QsEAgEAkc1QcgCgUAgcFRzRMTIWtFoNOjt7aVanWiFgpxjNfDa%0A0dHBsmXLKJfLh7srgUAgcMRyxApZb28vPT09LF++HLcSw8Qkvr52FE162FGFqtLX10dvby+nnXba%0A4e5OIBAIHLEcsTZMtVpl0aJFU4rYsYqIsGjRomlZpIFAIPBU5ogVMuApK2IpT/X7DwQCgelwRAvZ%0A4UZEePOb35y9j+OYJUuW8KpXvWpG7Vx88cXZPLlLL72UgYGBg9rPQCAQeCpzxMbIjgS6u7t56KGH%0AGB0dpbOzk+uvv56TTjrpgNr86U9/epB6FwgEAgEIFtmUXHrppfzkJz8B4JprruGNb3xjtm9kZIS3%0Ave1tnH/++Zx77rn84Ac/AGB0dJTLL7+clStX8nu/93uMjo5m5yxfvpw9e/YAcNlll/Gc5zyHs846%0Ai89+9rOzeFeBQCBwYIyMjLBt27bD3Q0gCNmUXH755Vx77bVUq1XWrFnDBRfkK9JfccUVXHLJJdxz%0Azz3cdNNN/PVf/zUjIyN8+tOfpquri0ceeYSPfexjrFq1qmXbX/ziF1m1ahX33XcfV155JX19fbN1%0AW4FAIHBA3HnnnXzta1873N0AjjEhU4VbbnG/DxZnn302Gzdu5JprruHSSy9t2nfdddfxL//yL5xz%0AzjlcfPHFVKtVNm/ezK233prF1s4++2zOPvvslm1feeWVPPvZz+bCCy9ky5YtPP744wev44FAIHAI%0Aqdfr1Ov1w90N4BiLkd1zD1x8Mdx9N5x//sFr99WvfjV/9Vd/xc0339xkNakq3/nOdzjzzDNn3ObN%0AN9/MDTfcwJ133klXV1cmhIFAIHA0oKrowbQaDoBjyiK74AK4996DK2IAb3vb2/jIRz7Cs571rKbt%0AL3vZy/jP//zP7I95//33A3DRRRfx9a9/HYCHHnqINWvWjGtzcHCQBQsW0NXVxbp167jrrrsObqcD%0AgUDgEBKE7BBy3nkHv81ly5bxnve8Z9z2D33oQzQaDc4++2zOOussPvShDwHwzne+k+HhYVauXMmH%0AP/xhnvOc54w79+UvfzlxHLNy5Uo++MEPcuGFFx78jgcCgcAhQlWxaX3Aw8wx5Vo82AwPD4/bdvHF%0AF3PxxRcD0NnZyVVXXTXumM7OTq699tqWbW7cuDF7/bOf/eyg9DMQCARmm2CRBQKBQOCoJhWxI0HM%0AgpAFAoFAYMakAnYkuBeDkAUCgUBgxhyVFpmIRCJyv4j82L8/TUTuFpH1IvINEWnz29v9+/V+//L9%0A7dyRMECHk6f6/QcCgSOXo1LIgP8XeKTw/l+B/1DVM4B+4O1++9uBfr/9P/xxM6ajo4O+vr4jYpAO%0AB+l6ZB0dHYe7K4FAIDCOI8m1OK2sRRFZBrwSuAJ4n7j1RS4B/tAf8mXgo8Cngdf41wDfBv5LRERn%0AqEjLli2jt7eX3bt3T3nssb5CdCAQCBxpHEkW2XTT7z8BfADo8e8XAQOqGvv3vUBaFv4kYAuAqsYi%0AMuiP3zNR49bC0NDYrWUWL57eysjpuT09kx93NFKtup/9Zfy4BlLC2ExOGJ+JCWMD9brlrPhk+j7/%0ACHPfcm62/XCMzZQ2jIi8Ctilqq0r3+4nIvIOEblPRO7bs2dqqysQCAQCs8fA9i387BMfIa7XWu5X%0AVeZrN7pntOX+2WQ6FtkLgFeLyKVABzAX+CQwX0RK3ipbBmz1x28FTgZ6RaQEzAPGlXVX1c8CnwU4%0A77zz9GBYU8eiRXawCGMzMWFsJieMz8Qcy2Oz+dePseWhVdDoo2fRieP2R5FiEITW4zCbYzOlRaaq%0Af6uqy1R1OXA5cKOqvgm4CXitP+wtwA/86x/69/j9N840PhYIBAKBw4v65AOdIJlDVRE9MmJkB5Ie%0A8Te4xI/1uBjYF/z2LwCL/Pb3AR88sC4GAoFAYLbJkjlsa6FSdRYZh1/HZlZrUVVvBm72r58ExtWZ%0AV9Uq8LqD0LdAIBAIHCYyi0xbW2RtbeuwZz4J6/98NrvVkmMsYT0QCAQCB4NUwCZyLba1rUdP+PUR%0AYZEFIQsEAoFjhFU7V7F53+Z8wwPXwJ71+9VW6lKcKAamqYIFIQsEAoHATBn84Q/p/9a3xm3/8O0f%0A5vMPfj7f8P0/h8+8YL+uMZVFBhbEwlGe7BEIBAKBw8DA977H4Le/M257LalRt3X3JhWYeP8qKuTJ%0AHhMJmbqfw69jQcgCgUDgqCOxuWuvgKpi0+QMmxzQJfJkjwmUShWXf+/ebnxgFWt++YsDuub+EoQs%0AEAgEjjLUJtAiLT7RpCBk8bj9M7vGmKzFuAb9GwtHWFIVU6s8eNP13Pej7x7QNfeXIGSBQCBwtGE1%0Ar5ZeQClaZI2ZN2sTHnjiDi795K+o1GO/zbf3wNfgU8+DuJ5drXBhbJJM4oY8tMxoHlkgEAgEjgCS%0ApOX8Lqs2dwUmMxOyvt4tfOUD70IvOJOHt7+IgQX1tFH3u7IXGhVIalBqwyV7pJmLik3iw7akSxCy%0AQCAQOMpQayd0LSbqY2MzjJEN7dnFkvLJxNtfDoyS+PMzwSy4LDdt2kS9XgNRF6tTZ7kdLossuBYD%0AgUDgaCNJMtfiml/+gsfuvh1wiRmZRTZD16JVS2RKJN5lmMSu/czKyoTM8uijjxLHafvums61eGAJ%0AJvtLELJAIBA4ylDVTFgeuO4nrL35BmCMRZa6FiWausEdD3L6D17CorY+UilKvID99FOrqY/GuYWn%0AiRM3aY6RaZIcNtdiELJAIBA42kiSvPKGtU2rNVvGZC3KNB7z634KwKmlx8cJWaMeUx1pQOayjP31%0AvJD5SdHWHr5kjyBkgUAgcJTh0u/zyhupkCVasIpmImTeulu4cwsdA73u9CQVJe+utHnszVqLSLYX%0ArB7WrMUgZIFAIHC0UUi/10KSRZNFlrkWpy9kqGBit+JzksXGwCaaW2SauLXIMotMcTpnJ548fYgJ%0AQhYIBAJHG0nS5E5MX1vs+AnR0xKyNEMR1L+2WeKGxVplVX83766/K0+z9zEydatrYm2IkQUCgUBg%0Amrj0+0JRXy9mVlsImZlGsocWrK9UFIuuRQu/2JDwI/t8BocrTTEy69PvNUyIDgQCgcC0SfI0d/WT%0AoNPai3n6fWqRydTtZRmJ+byxzLWIolapjDqX4759+5piZNvihFMUtsxZwK6o84Bua38JQhYIBAJH%0AGcVYlLUWVZul3Y9Pv59+jExVcossm3CtLkZmXDujlZGmGNmaSkz7TVu4ZcWz2TpnPlcc4L3tD8G1%0AGAgEAkcbhQnRqs5iKsbMgHxC9HTmkRVci3mMLLfIVldH+eWicwAYqVSa55GJ8uBt22iYiDg6PLZR%0AELJAIBA4Qrhh0w287kevy+NcEzA2Rqaq4yyy3Q1LVdqmZ5Gl5ajIhbAYI7t/tMqWtiXAeIsMlHq9%0AQd0qiSkdljhZELJAIBA4Qnh84HHW7V1HPNUSLMWsxUKyB5CJ4LO2L+YPz/4/M06/T2NkmZiq0ijU%0AdawM7sEObMksMhEliS2JCEkUBSELBAKBpzLFic2TMs4iy7MVi9bcHfPPnTBrcf369cSxF0wtJHv4%0AeWhJPRVTJXZ5+QCM7tqA3Xo/eQqJoiokxpCYaEpr8lAQhCwQCASOEFIBOxDXYjYhOqWFRTYwMMBX%0Av/pV1q1blzbofml+beuLBitKbPOVoEcbiiKZRVYvVVzavomCRRYIBAJPdVIRmdIiGzshulWyR0qL%0A9Pt6vd70uzn9Ps1aTPugNAptVmOLRbIY2UDPJlBIjMFGpcJ5s0cQskAgEDhCyKyhKawaV/uweOz4%0AZI+MFlmLaftJOh+tkH6fvk4KK0EXLbJqjLfI3PvTO+qAYL0Ls54EiywQCASesmRCNtY9OJam9Hvr%0ALLKxE6JTWrgWUwFL0naa0u9TIauSbhzor2YxsloiWAypsqlXtCQTsmCRBQKBwFOWVgkbrWhauiWd%0AEG0nssjyx3yjMeASQ1JrrjKAXnEcex7d6Nqi4FrMsuuVXVuHszZixbkW03lk6oQstciuvvPR6d/w%0AQSIIWSAQCBwhZDGyqeJMRYvMx8dSi8zqmCr0XsiSZJTb77iInTt/nLsWRweRpE5930B2eDohupp1%0AQbFC5lpUICnEyMZaZNc+0DvT2z5ggpAFAoHAEcJkFtloPWFwtOFXhx6/jEvx3KToXcyEbIQkGaFe%0A35O7Fh/6njvEuzIFMhdi1NfnG1CSJqUQRujO55FlFpk/6DCoypSXFJEOEblHRFaLyFoR+ZjffrWI%0AbBCRB/zPOX67iMiVIrJeRNaIyG8e6psIBAKBY4EJEzaAf/7ZI/zJl+5pLk2lmse0Cqn7llzJVCJu%0A+fqj7NzU796TL7fSGB4EILI+sUMoxMsKtRZFsvd1FXbaBdk8sswii5xFJtMpUnyQmU5hrBpwiaoO%0Ai0gZuE1Efub3/bWqfnvM8a8AnuZ/LgA+7X8HAoFAYBIms8j2DNfYPVzLK9/7ih7QHDNzS7nk5yWU%0AeejWrXTM74QOl8yRWmRxXIIIIlvLjs+SRgpbbJ7bQZ/tZrMs5QJpTipJY2SvabsD+P39G4D9ZEqL%0ATB1ppK/sfyZbBvQ1wFf8eXcB80XkhAPvaiAQCBzbFIVs7dq1fOc738n2xYkSJ/l8MWyetNE0IVqb%0Acx6tOoFRm1fxyGJk6iQgdS261Z7TidBZCwx0QXzGXFRAVCmT0BQ0I4+RvbDjgQMbhP1gWqWKRSQC%0AVgFnAP+tqneLyDuBK0Tkw8AvgQ+qag04CdhSOL3Xb9s+UfvWwtDQft4BB3busU4Ym4kJYzM5YXwm%0A5lCNTa3uRGRo2LLhic2sW7cuu1atrtRjZWgwnfulDO3zJa0Sy/BwWt5K2TeUy1CciD8/hi6o1iwj%0AI17ISN2BPt4FuWtRxKcxwmh7Ah3tUDI8Tx+C6Ik8a9HbQ2mMLCnFs/7ZmVZYTlUTVT0HWAacLyK/%0AAfwt8AzgucBC4G9mcmEReYeI3Cci9+3Zs3uG3Q4EAoFjj2JlD2u1aWJ0okpsLRQmHNsktbKKMbKk%0A2SJLQ142Bmtov3UZ8UDF7WOsRUY+OTpvgcRotn+ujNAh9bzWooIVUC9kOp0VqQ8yM1o8RlUHROQm%0A4OWq+m9+c01EvgT8lX+/FTi5cNoyv21sW58FPgtw3nnnaU/PTLs+noPRxrFKGJuJCWMzOWF8JuZg%0Aj01UciLS2WUpl50bMb2GGCWxypyuPBGk278WsXR2pZU+6tQadwDuRPGSE5VipD6X8hOLYMEIAImv%0A+iHFaJHmogVQklHetOsH/Hf3G0HAaHOtRUWashotZaQroadn9gRtOlmLS0Rkvn/dCbwUWJfGvcSl%0AqFwGPORP+SHwxz578UJgUFUndCsGAoFAwJFGt2740qexhRgYuBhZI7FNRXk19uuIFeaRxckoa9d+%0AIG8zS0KMwcfENJs8nVpk6ZIsZJXw02zEBdEWPrTlKhY3+kHc/DG3L3VHiptnll7PRPzTnd894LGY%0ACdNxLZ4A3CQia4B7getV9cfA10TkQeBBYDHwj/74nwJPAuuBzwF/cdB7HQgEAscgqXD1Pro2r76R%0AJWY4i4yikPnsQ7XF6vcQp8WAySt0WNtAvHAladupRSYFZ6Q2Zy2m+0qauGQPLFqo7KFAYnIlS0yJ%0Adz3y8f0eg/1hSteiqq4Bzm2x/ZIJjlfgLw+8a4FAIPDUIhMjIbO8rLUYY0isK96bWmEASdwAfL3F%0ANP0eRRN1+eUUp4UlpLZLKmRJZsuk7sRCVqTXJhONAhCpBREMikWICiWqiq7FhFLmspwtQmWPQCAQ%0A2A/ibUMkw/WpD5wBmtlBhRWfvejE3rTKFsMkt8gopN+rQlKYlHxdlB4SI1kq/pisxdQtGRm0bTtt%0AhXllUZuLpzkho+BaTJEmiyw2ZRKZUfrFAROELBAIBPaDyjfWMvyr5jw2jS27rlpNbfO+GbdnrSWp%0AezESSHxGYi5oqZC1cC1qYT0y8gxCgK2+RJUyTL17O3tP/dk4iyx1E1bLJYhGWVDvz6/hRc6QNAmZ%0AFCZE22Kyh5SCkAUCgcDRgDYSbL25lJStxNQ37KNRqBY/FdvWD/CNK+7h/vsfYN498xAV71psbZE1%0AvDsR4Ks7B3ngmc9FVbPUfSdkhZiVr4WIuHJUA8tuzha/tGOzFo1SSiyXrb+dLJlD8xhZ6losJnu4%0ARTXz+4mlTGkwL0I8GwQhCwQCgf3BTxZu3pZmVkxW/KiZPVuG2bNlmIG+QUxsiDRCRZtiZJDHteJG%0ALp4/HxjhsdPPQq3NXYsItrB0i6YJHuoEUNSQJBPEyBAWDVe4bP2dtCWNpn1jXYu5VDa7FuumjKlV%0AmU2CkAUCgcD+YHWcYKU6NnZty0mb8aISezehqKCSL3CZC5mv3FEQMmtdBmHRtQhumZW8m81CBoZd%0Am56kr3sucZqUYfIJ0anHMG/Buxa9kEW2TKJzmuaRFV2LDVPO0vpniyBkgUAgsD+oZu6/4ram37j4%0A1Q9XbyMuVOQoksa+bCpkOCGzhfgX5ELWKCR7JIlFfWX6YsV8W3i0W+9a1IJFtslEfOu8S7hxxXOp%0AdBiS+S65Q0WRQtX74r1E3rU4R59H1Z7dNIm6mFxSk3LT9WeDIGSBQCCwP7R0LfrfBc1au20f77nm%0Afu58so9W2CSvlwipkOm4eWRpjCwpCJm1Tsgmt8gi36W0nJUw0tEOwJb5J1BvM5C45Iyk1JmdOdYi%0Ai/AWmXZgiXLTbUyMrGFKbOrrbnmvh4ogZIFAIDBDdKJYWJo5WBCVqncF1hqtLbLUqkuKrkUYFyPL%0AshYLrsUkEzLbbJHp+BgZmZAZyr4rsYn8tZzYJVFbwSLLWgCca1FFSKNkOc2uxbqUGay1t7zXQ8Xs%0A5kgGAoHAsUDmdWsdIyu6FjNLaoLAWWqR2SaLrJh2P2YeWdJCyKw2iUvRIts49wzK7YLiXYsYyr7t%0A2JRc2ak81yN/PcbcTJM9jHcqStOE6OZkj0hai/ahIlhkgUAgMFOmsMiKrsXUkqoN7OVrf/c+Rgb6%0Am07JXYvFZI9WWYvjkz1W7FvPilovipLYYowsF5afPP0N/HpFO8MNP8lZ84zD2BhfdirN8JBxrkUV%0AS+8JHT5GlhYh1kzIbl22jGsvyqsnN6RMw4R5ZIFAIHBkMyYfYvz28RZZ372/ZMf6x3jo5huaTkkt%0AsVSwsmQPOybZI7WiGnmM7J2CAYpsAAAgAElEQVRPfon37r4WrBLbQuys8GhfvsvSiCRLEhE1WXp+%0AbCKnxbGfNO0XzizeTKPN8ujT5jBH9vmqwsZbf27/T1ec0XQ/NVPOy1fNEkHIAoFAYKZ4cZooa7Ho%0ARUzGTGw2pvmxa8fEyMAJyjiLbExSCEA5qdNOzMjiE5piZNkkaGD5rgZqQFMzUQ3WuwJjY9iZLOWR%0A5GkkCNKUft9cPLikcWaRNbkWC4haGqbcct+hJAhZIBAIzJQJXYuM255kouctrkKqOuSuxaZ5ZOiE%0AlT0eXbcuO1dsQomE+vwlYyyywnRlVRIjlJNh/97gF40mMRF77CJ+Yn6bDZzsJzprdl7xnkrE/G7V%0A0K4vHBcbTOlKqtSljJGWuw8ZQcgCgUBgpkzgWswstML2OBMkLxBjVlBOt+8a2eX2+/W9ep7c4Pfn%0Ay7gAbN+2LTvXqGXnnjLLhzvo2FEo3Ft8tFto1xGOG9mSnoX1YpoYQ1R5GQANymMmRDdbZGWNeedQ%0AhGDoJm5pdXUno9RNCZllZQlCFggEAjMkK9A7gUVWtFhs/REgT94Q09oia8Sukr44/x3Lr7/O7beW%0A9f3rswnVmuRtR6ps3tnNeaykZ1WeYGHJxVIEnrP2NuxQWgZfCkIWEdVWAlC3pawEletH0y1RosFe%0A38TvyvcYHyB0QtaQMkLIWgwEAoEjm8zymryyR6WygfaBP2Xlwseoxm45lOFGc0HhVJhSUXRFgwsL%0AuqjyxYe+lF0yrbkIYKwFVQyGDbsqefcKrsUojnnN9ddy3Pf7ffu5RaYiDDT2ArCrNgdE6IpcBmKW%0AyZi5FhMGjPrXHUgL92F3MkrNlJFodn2LQcgCgUAAYN822LVu6uOgZSysebv7dd+GXgC6yhVG4yEA%0A+uvNleHTrMXUinOuRfGTj51FVk8ahRPyaxqf4CEiRMVqHoXXJq1eP5Img0gWIwOI/UTpmDLt5W7O%0AmPPspptpxIZNN5xA17a99EcuhT/RRWNHBIBuOxqSPQKBQOCwceMV8O23Te/YzLU4dnOeBHLXk318%0A9IerAZ+wni6d4lWubi239w9lrsXMIkPy2oXqSlU1CnPEtJC1GKmCunOOl1wgi+n3UWrBpXWB1WBN%0A3kaMa7uhBmOi7KZSi6xeK9H/xHwW/moDlWgtAAkLs/NLhb51JaPUpYyECdGBQCBwGKgPu5/p0GK+%0AWHG7qrJjcJQVZg/33nMZHTbBeuspSYQHb+7lljXbKV25mqFazGhZsqay6vdey6y1NAqLadrCNY1N%0AQMFg6CFf1fkXg+XstWSWXtpHg2kfzfanafvrqhcxoosyIUsjbpHt4fSesxEgshFleRJrNmTnlwuu%0Azs6kRt2UiEKyRyAQCBwGNBlvYk147BSVPRT2bX6cp5s9VKs91HmS09etx1ilureLW699jPoT+zhp%0AVLm/0/LJV89n1CtXmrWoCNLCImtyLVoXSxMMgqFnpER73dAX58keUSEtv9Lo4A2r38Iu8lqIiaTr%0AmCmjzMvGwKSxMTuHOaUFri0t0xXdwrzSnfktF26/pDGJRE2V8WeDIGSBQCAAbButMtSot9z3yB3b%0A2fjgnnzDBLkeqfuuUhlk9zX/DkPOSlrUt5lzHtzAgpHR7JzEW1l7S0qjJFR8pmG2QrSvsqGqxAWr%0Ap5gpGal1FpkIosIlq5Zw7mPz0cKjvS3J76l3+EQANpNXp09diyoWxWTroOU3abLVpyMFIbfmABqF%0A6QRPdC6jISVMiJEFAoHA7LO7VqOWxC333X/9Zh6+LZ+/lYnJuIU1fYJErerWK/Pxr7L11pZCGuLq%0Arwy6Y9N4m2/DlagS+ro7ad+xCWtt01pmWrAajVpUXbKHENFRj2hvmCxRBKCdPFFkNO7kzOHHaNfc%0ADZkme4DFmDm0nXYxlLubelT1bkujishonoiCISlUKtnYcRKxlDAhRhYIBAKzj2iSZfiNxca2ec7Y%0ABK7FZKDmN6dVOtz+yHsGDUrssxdrvohvgzRr0ffDuxYHuzqIhgaw1lJO8tT6RXs3Zq/TrEWDAQyR%0AFYwVksKjvVTIeKzuaeN3dv+S46u92bZaNr3MUjaLMN2LMXOWFmJqwkbjJmsnNsYULLI6eSzO3bdh%0AICrznZOrzCZhGZdAIBDAiY4p1CsEeP2PXs/yucs5K3kNtqhxLZI9bC2h/7uPu9dJs3uulOa7K8Te%0A6ks1M63Ykc7tSqvfu3qILkZ2ptnOfbUR2pM6HfXcVWhUURVfkT7yQkaTa7FUiJE1Bku0Q5PFVE0n%0AaIuSSoKIyfquSF6nEYswmiWiNMYJmRBHJXZ1NI/joSYIWSAQCOAssqhgkY3Gozyy9xEe2fsIK5NX%0AN9cXbJF+r40EslT6ZstuTq0H2E5kFmXuxvSQOJ2cnPYjTfYQAYW2DXVe+Pjv8fJf/ANtNmbN8pVZ%0Au8Y6iREMFe0iskJk3eKXKVGxmHAlXUAzF6CaTzF0LXnzrCBkqBCpIQHEWiTKra06bU33WUos1XJE%0AcxGuQ09wLQYCgQCuAG/RIrt/1/3Zaxtrk2tx6CufId75UHO2R9MaZO7NfOuSKspZs5LVVkzdkplF%0AVrTuBL/UitJzV5VT+86izabLsIyJkSEYiTLxjKzQUStMiC50TL2H0pZyqaml5owoRSHL1yUTIt81%0Ak0Cld4Qtt7l5ZA2f/fi79wzz8U/9kihJUCJMofr+bBCELBAIBHACUYyR3bX9LgCesfAZJInNJi4D%0AjPz4m8TbV6P1hGTExaCKQpcmZHRYZ/lEPtnDaH5cI1aeMDvyKhu+0m4+j8w5DO04v1mxsodFU9Hw%0AQmis8JLVResxvycZ9XPKCjqzq23Et6oguZBp03Uku68dd1gqfc4SSy2ytoZSts6NqeIKC88mQcgC%0AgcBTmmpiGWzE3rWYW2QP73kYgLaoDZtos2sxcXPOkn11hu/YhrXKTz7/ELsbaWFfv5aYt4bSZI+T%0A+4Ywo0742gd6ualtbZYzmGYCCkIj0ixmtquzuaRVUZgiaxFvRSULHqVjYdW5Fws1qIpzukpVH58r%0ACFmlzfdAlEqagSiG3qUn8IU3vIdaqS2bU/Zo13ok0kw50hhZOQGViFLsLLLgWgwEAoFZ5N837uD3%0A7l+PqG2KkTWsE5xkeNe4rEVNYicoClpPiGsJvesH6U9jZJoKmc9a9KdGCu17nTB1NCr+GEfRlbfh%0A1D2ZkG3WdPkVx5LBvjF34GSj9swfcNw5fRiFanuuVMVlxdqrLlOyKGSRKfttygNzvOKKYc/C49m7%0AYClDnV2ZdXb7wnvSyWRAbpGVEnVClsQg5shzLYpIh4jcIyKrRWStiHzMbz9NRO4WkfUi8g0RafPb%0A2/379X7/8kN7C4FAILD/bK832FmPMZpwT0eZHz/xYyAv3ZRU9qJKc9aiTfL5XFbzeolAzVSwfpHM%0A9JhSIUYm1VG/zy+lkiYNerdeybrf1hffMHGzb7G7WpiQrK5NAC3VMCWLscK+ztwmst5lWS2X8rqI%0AxaLBxidsiFLSgmvRW2eJ5PchKkikmRDmQuauU4qddRfJ7Npk07HIasAlqvps4Bzg5SJyIfCvwH+o%0A6hlAP/B2f/zbgX6//T/8cYFAIHBEUrdKooqo8o25PXzuwc8BZNUsUvdg0zwy71rc3bCMVBokaQV7%0A4GHZQW9llz/XW2Re85Q8o9Cqe/zatKait8DK6oQrXuJjb5WTm/prVGlbeRnJc97ExvoClnSeBsCN%0A25/Lw6NnEllhuKOwyKZ/ube7I2+kIGSJpFmLUNI0/V4yAbSSp9+L4lyLWfp90SIzlP3UggUyu+n3%0AUwqZOtJKmmX/o8AlwLf99i8Dl/nXr/Hv8ftfLGPX9g4EAoEjhLpV6kkdTUZJAOutlthnCcZpVqEt%0ApNarAsrdIwmPbxrORE69hVRNXIp6mokYpSIooN7qUVKLzP0udVQ45ZQ1eWKFV7iStaif1LxjAQiW%0AaOEKWLSC1dXjef7SP0CxfO2x3+fzvW/BWKFRztPrq1EXAH1zOqmaNkZNR5OQaZapCCX/WsWgvvRU%0A9Jt9VEoj6SFIabxrsexdi+XYx/90dmd2Tetq4mzeVcAZwH8DTwADqprGKXuBk/zrk4AtAKoai8gg%0AsAjYwwRYC0ND+9V/4MDOPdYJYzMxYWwm56kyPsO1hMRPhk5EqCcxQ0NkZaFSMUpiZWgItOEeeyPq%0AhK9es/QPeOsJF+OK4yR7D3myh1Myb+moMFAeoNreDxxPz7xdnHriatoefhYAa5eO0r+0wnFrv05l%0Aq4uLXXuR4c9+oj49XrJ1xzSq40smElkhLswTq5fcFIC9czrZ1nEix1d3NltkJheySPNkD+tdi4tO%0A3YxN+hm6/oTMtZiaQJmQNWJUDG3etWhom9XPz7SSPVQ1UdVzgGXA+cAzDvTCIvIOEblPRO7bs2f3%0AgTYXCAQC+8WegX5idansCZD47+dZjCytcJFaXT7+tcev/5UkCe/+pYusOCHL3ZI6ziIrCBlCHNVJ%0AUr+jfxqXvMr0d8bMHymzMxpER90qztWyr3doIhfH8tabjfLaicbCziX5I9oKxEaotJfZW1rIwuoQ%0AXcXsfEmtMIgKMbLMtYhhxekDmJL1U81aWWQu7X7RPr8KdaG6/mwwI/tPVQdE5CbgecB8ESl5q2wZ%0AsNUfthU4GegVkRIwDxibZoOqfhb4LMB5552nPT37fxMpB6ONY5UwNhMTxmZyjvXxqWtCIh2oWKII%0ALIm7Z8kzD0/d9HOikcX09FyYLXuSpgMm/TXObX86SWMD1dJSNm74AfOPf3p2LuRLojicQLT37GDx%0Akk2ZYKQJFOlD2VKYv+UzTZLIp9ObCBEhbvjEkKgGuBhYZIVK9/HZ1azJ42/tNDjt8k08TF6do7gI%0AZ+ZaNLlFtp6n803exEvnfi+rYpXOUkjT79saDVQM5619kJue83yE9ln93Ewna3GJiMz3rzuBlwKP%0AADcBr/WHvQX4gX/9Q/8ev/9GbZqAEQgEAkcODW9e7FlmedFJSmITdl95JUsfXcaZu84nAY7beS/z%0AtvpKH959JqmVpcrSfqUx/H2+vfRB4qRKo+ZLaLTVOO+536fTOOFwa4y567V17wVrMpFJhWyOF6dE%0AfLENgRhL29Mv5fLG2/22CDA0Gk72UotskYygpfamxS4HdSt9czoB6CqP0r6kjunO6zVak1pkkllk%0ApnMhJ8w5E4C7eT4PybO55TdflvV9rEXW1migJiLy8UWRvFDxbDAd1+IJwE0isga4F7heVX8M/A3w%0APhFZj4uBfcEf/wVgkd/+PuCDB7/bgUAgMDn9O0b44Sfvp1GfPIMurXVYGzYsqrkkj8r997Ns57k8%0AY9eFJLiMRvHicOfttwNeZACbJFzw8x/jJpU5kUvnoEWdw3R2DtFRcP11ZTUMXeZibpG5fjxtRxdi%0AwYpifMJHXSzRwtM4VVdgNLfI8FaT+vqHF5WfoL7kBMrFGpDax455Lk5W0rjpWgBWCskeatjS3uB9%0Ab34x5S5n1fWwD4Bfn/E8lBKq3lVJJw3aMWq9a9FQ8m5XMUdY9XtVXQOc22L7k7h42djtVeB1B6V3%0AgUDgKc+PfvQjnrlyJaeffjpiJv7urarcu7Gf5y5fgIiw48l9bHmkn+G9VRYc393ynP5rroG2JbBw%0AMbtLcyjTj6mXIU4wRIhaX5TXIt7auO3GG7jUmGyJFmyDyKedG5/pmE4gFh//KhVWeM6sGhXURr7K%0AfW6RRQLHGb/yc+bLUu44ZSm9S+fzSlVEDCL5umOpRVYWi5qItsbe7HrWGOLI0Hv8Kc7PCBRLb9is%0AmocQWcO/ndvPvfNWsKHHiVFcqHBvo07UCt994Sv5Hi/jfO6iZBOMjbHphGjyOXGzRajsEQgEjlhU%0AlVWrVvHdz/wnD91yw6TH/nrzAK+/6k4e3OoWrEyXUplgiTEAdnzs77Oivd9vi/hcpYOLH/4j1FrE%0ARpi06rtasAnWWko7NvH48QvcwplYsHEmKKlFktgYVJkz4lyMJouuCKn9oIh3LTZbZGKUk8qWRDSL%0AkY1Gwo9WLOUby7udV89E4BfgHEyUfX5CtkFRE1EurEGmErGvu5trLnsHd17w225smiyygpBhaJTr%0A/q2fftBk75RQC7vmL6ZPllCnjbLG1BoPMFy/ichbrfaJ5rlvh5ogZIFA4IglDa/XazWGpshuHq65%0AB++wryc4tNdZFJXROk/uHp7wvHrJWRwjqgwptDe6IY4RDIIhEQVVxCbU63VIYupRhJBQ6e4FG2eT%0AmlPLbNAocxOhZ9T1oVjDkTQzUIUuIwUhcb9MBCSCmjzZ484XPJ8zN9zsBBZAoswiW11JWDxwFh+n%0AC4NiJcrT6IHEGIY65wAwMM9VrS/sLgipoaRCIzPXfHHjgkWm0kZNylQ6XcytQhdlm1CxDxPbXqK0%0AookJFlkgEAgA+XIoiIxb42ssid8f+ySMgV2ulNOvVu/kZZ+4lcFKcwLCo3fvYPWz/pxG2SdM4Nx7%0Aou5aRkuImsy1iFqq1SqoW/RSVLGmjiYNl8QRHZfNF2sYYetvPIe9SxcA0BU32LXkXNrbRgpTuAyR%0A5sketmCRoeJjZO7Iyty57gzrkzRMhCAoQqxKWQwXUPIWmSEqXMVGEaPtLh0+nbDs+m+JNCHJYmRC%0ApEKcTZD2XyK0kEpvStxx9kXsPM7Fz0bozuJuQOZaTKR5nbJDTRCyQCBwxFIUMjuFkDWSMet7xe74%0AoUqDRqIM1+Om43dt2kf//DNpeIvMihMzUdA4xqjBqCHGPfTFJlQqFbdesjghQxSxMXHUTvvcN3H2%0A4ArXXd/npD11DZ7MQ2f9KfvmnJruxZ1uxllkYtTVdjS5azGNx2mS0HNyxcWgxC33UhwVg2V4znyQ%0ArnwMoxJVL2RtsRNCFcFgm5eBMa7YbzzWItNclFTK7J27KCtrNcIcygUhy1yLcXAtBgKBAJC7Fqdn%0Akblj40bCxjX3E/slVRIvaGmljqztxMWTUteixT26I6NokiDeIotVMPEw2ITKsCtXkXiLzKUeNvIU%0Adpa57mbJHl5Uca64ens3PS++CdM2gnv8mkKyhxetCDR1LaZd9vcuSYNyl/UWmUERslkAKEagZ7QC%0AktdVTExEtW2MkGEwWEokeWUPwCA0vIXW8GLV0IJrkTIdtSqJTxCp0E2bxiQdXTTmzM8sMluoLDIb%0ABCELBAJHLKkVpkxtkaUuxcEn1vKdKz5Edd8OADbX1jTtz9t29QGzzD9c2SgjFk1ijEYYDHF5Mf1z%0A5yFqGfF1l1KLTEXBxuztakftKJo+UtNLlVIhc0ISd3QgJ+yic9EToG5OWbE4L4AxNnctjl00M6m7%0Al+LS71VclqO7ZL5oZppcYjQhKZWoeyFr90JmMQiKUZtnLeIsv9jfQ1188eJCjKxEJ+21atbnYW+R%0AVU57JtWTz8B4q9hGs1trMQhZIBA4YknFK567kO2DLYr3bbwN0riMP7bhlzlp1N3vexvfREqD1KoJ%0A/TtGCm3nlenN7iq7dz8fBYw4i8xohKjhxbX3ceer3u1ci4/9yp2bxsikxh2nJqw7sYek/iCMXVKy%0A5F1tPmY02NXNXXe+npu1g7pvP58QncfI1DqRSueRiU+9NEniRDKzyPIrZqW0ROjyiS9lbRBHZerl%0AVMhcmr7NLDKbuzY9mSXmhaxRyFosSyft1WoWVxthTlOMLLUgrQkWWSAQCACFGJkxPN43ZqXkvRvg%0A6lfC478AIE5jZL7yRuIz6IxGYOr03r+bb1xxL3HDZ9alKesWou0V+vvOxwIlktwiU8NrdvRwbrwQ%0A0YTRR29xbYswp2svjY4BtG2Hc31qTPpIzVyLmUXmXH2jbR2A8HBtPqsGVtDofW7L9HtsGiPz9+ot%0ArLa4jlU3h0z8VVKLLFtuxggLh51gtWndWWReyDpiX5XfC1mkSZNFhihxKmRejGLJhSySTkAy16KV%0AiA7Nk2iuO9evYRaFrMVAIHCMUrOWSjK5i7BIsbqdFEu2A9RHmn6nrsNUyGxaSkoNIgmVfaMkDUsS%0ANy/LEqlCoqgtYRUiE2OTxE1cVqFsoYRB1DKa+NqGWYwMOuO03JM6v14RPyE6ESckjcgJmhFl7tBS%0AVEuZkGTVn6LUtZhbZFu6NgGuFFRqg6WuxVLmGvUpk8agPu7WhrPIGmVnEXZ4i0x97XxDwtwlu+jo%0A8LG/FhZaUrAyjbSTGJNnOgId5BbZvi533TiKsqSb2SAIWSAQOCTcNzjCJzbuaNr20fXb+KM1T067%0AjWJcLJUIbVh2f24NjZ1+bpif/JsKmU0TDooWmST073KLXdaq3r1WcC2iimqEAotkGzaxDCy5j+qC%0AhylboazGWWSpkInJVsTMKnx4999wR5xtMyZ1LToBi40XMpR9RICd0LVYzFrc3rkVRWmr14CIas8m%0AanM3uW2ZRZaXhYpL7tHuLLKCa9GPVWaRRTWi9gannLIagLrETSIFkBQsMiPtWDFZ1iLQ5FqM/Dpk%0AaiKiWVyGMghZIBA4JPxw1wCf3LSzadu2Wp3ttekXlG1K8PDPxWS4Tu2JQRo79vmDUldimqXoBMwm%0AMRLVObVrGEiy7MUf/Ptql+hRcC2SuAUvTaK8sevfSOIENTFqYvp0jxcySyV2lo01ed77ULaIpduw%0A6YSKX1UZjPGLdHohaxSErJ6tDD3WtWh9rcWsAD+RFapRlbb6PpQSu5/2TfpWfgOrStmfl8QFIfP+%0AxjJ1kqhMvd1fv9P33wuZwZIQZf2smfo4iyw2uZCJdGBN1JTpWC64Fo2mUxmCazEQCBwD1FVJxniX%0AGlZpzMDl1Oxa9KTZh17A0t+ZRZbGyOI6C8+8jteteIxnzN+Qlazat7tKXE8KFpki1llkib9KXHBj%0AbmALZRXEJuytL3ZtiyDWZQrevfj6tGMAjLa38enXvYsHT1qRCUTiBSzxcScnZIqVPGswz1pUVAUt%0AZC1GVnjclNg1UmWflLGlKjaqg0DZT1yO67mQJamQaYMkKlFrc9e3Ub4WmsESETsh80vTVKXR5EpM%0AaVfXtpE2t8RLYXyKQhb5Wo7pdWaLIGSBQOCQ0LCWeIxoNVTHbWvF4zuH2DtSb+1azIQsafqdziNL%0AvGtxuJ4vSv+bix/DFlS1XouzdozixdHQMK64cK3JK6ZOyNRmwmyNMBILW7u2YvFLtnghq3Q4q+fx%0ApctyIcvmdfkkEJQYXPp+tiedmKxg0xiZ32SFR7o7GZj3a1YtfC0a1VHjBKScZejnbcWRIJpQpkEc%0ARZlFpmk8zqffRyRNFllDkia3YUqb+jigtNOIoib3Y5lcyErpoqGhRFUgEDgWqKv6uVn5A7Zhlbqd%0AWsje+qV7+fTN61sKWWaRJalFNjZGli58CUnN1Rh85oLNmSsR4KrPfJbKiIuxRYlmbe5d9H4Aqu2F%0AEkuqtKkThjhd+VmEuoUdXTvGzfVqSzpcGSsRJHUtmg5QmwmX8YKWmFwxi65F0mVcChZZ5fiTGF72%0ACmxpqSuNFbn7zmJkhbaSyF2jjLPI6t4iS7MJsxgZFluwyOqMj5FBbnWJaaPW1tbkWiwVLLKSzes2%0AziZByAKBwCGhkVpIBd2ajkV24403MlipMVSNabUmb1bNPrPImosFN+r+oWsV8Q/o4zoHgdGsjZGh%0AChu2PApAlFlkYGUuCtQ6i9UslLK6eotaLKWvQt00Cqs/u32/tfXPOGtLHUqKEcu83hehpoP22mB2%0AjEEpkeWL+ObG1Fo08Ovf+C2+/po/JbJC0jWPxpwViJQzi0yQ3CIrJFckxiXnl2mQmChL9kgy16LJ%0AXItxU4ystWuxpAmRJjyNZ9LetbTJaiu6Fsupa3GS5XYOBUHIAoHAIWGfT7oopmE3dOoY2apVq2gk%0ACY1EJ7XINMljZMlQnSfu2equW0kXsdTigl6IqeSv1WSCePqmx+kY9SLniwTXO3OLzGLpsIJozEIz%0AnzmlBVmPGqaRpcirF6lIy8wbsRApc6pLOf7hP2FBx1w6anuz/hhRIhWS4rpgTRaZYFFufd4r2HrC%0AcpdZGRk06kQlwmZCZrJkj6J4qLi6i25CdETdp9+nllRW2SOzyLxbVOotLTJRS4kGDWNIsE3HlLSR%0AVdsvJc4w3fXEccxi9n0QskAgcGh40gtKMsa1OLZU1FistW4VYmvHlKVKA1Q+zpQJWUK8u0Jt1L2v%0Apwqlmrn2AJK4IGQYxC+ncsKubZg4PcdQI6LS3Zn3x1/3j3/nQ1zY/lucNf/5WStFISuW7+1oKIkY%0ASumcr6idjmpfVkbKoLjVWgquRQpCpjQJgbGCRiUQw0hHO2q8kIkQn3g3w4tXN1l3iLMgy9IgKQhZ%0AlliSVfaIm2JkI6bR0i2YuinrBqzYMVmLdSIvJVFiGP3RQm781Iu5995xzRwygpAFAoFDQmp5FV2J%0AI3GNumqTy3Dz5s1s3749e58kCVZdpY4miyybruUtMu9aHL5jC8N7NvLaF32Q+YuH+cJFL2agZ4Ev%0AL5+fr9YJa7fZw2+PXs9i7xKLrOYWhhq+xmt5ZPnK7LxUyPo659FOibJJlzXxQjam+gZAe12xYrAj%0AS92GqExHtT/rTypkrV2LFrGSJ38AXbUeInrc/XaW0aiBRi63srLiZwyc/EuqZ9zC4sUb8/EquBbT%0ACv+pa1F91mKefu/nwJVaf8kQzYUswRKPSfYQFTZsOJU197+IoU+cwnPfeDfnn9+yqUNCELJAIHBI%0AiDMhy7ftrbm5X8W42Re/+EWuuuqq7L211gmZta3T79PFNuMG1/Bq+kfqVAY30tW+jzlzK6gxDM2Z%0A51brkqJr0p13atuveMHcu9B5flXnopBZYSsnNt1HIrlV1yYRJZO6HSe2yNobSoLBJE5AIoRyPIJ4%0A8ax3tXH7C+ZTK+eCYNPyVj793hTG6PS+cynhMir3lTdn200EahqoJMTLfs3ixW6fcy0qZerExhSW%0AqsktMsESkTjXYpq1OEG2oROyOnUjNNDMalOF3odO5p77fpOvfOVPuO6mNzPvrzew/IKNLds5VMxu%0AieJAIPCUIRWrRsGqSpWPyBsAACAASURBVFRAnLVWQnzyhFKQKWeRIeMsstS1mGYfPjk0wqOsQM0I%0AL0wSiNwSKOCz89Q2WWRZK43H3W+NMOUKJ/ZUsBX/nd4Kx7GDnRyfHZ9aZBFQloiyFzJFiE0Dox3Z%0AkSnP2LyZ+1f0YLxrMRKI4iqCS2PvPXMZg4va6O1fmPdrTNZilg0JxJFSb3P9GOqqZ9tNCZe9aCxq%0ArDsXMtdiG/VMxGC8azEiISYijoRVJz+N5XubJ7Bn11GlRIO6UepGUIX66m7iTe38zyffCcBrXvM9%0AlnY9xk9+58WMPjl7VT0gCFkgEDhEpLGxesGqSq2O1Fp7aO17edrT1/H4Yy7upKrZROWGHSNkaTtp%0ANqR3LUZY1GcuGknT2ksuRlYQMoNfODNbasWw6Bk/49Tlt8OvzgOgrQFRGovz+poW403lKnctGlTi%0AfM0w8vtcPDDM//rqt9CXrsyurWIw3iJLvCVWsnl5p3SSsTEWawXIE05qpYhYnCBVuvNFM6MI8BYZ%0AkmT3q+KzFiUXvXS762la2cNZZL8oXcq9p5/Fvs5uWiGqtNGgaixPbjyVSv9Chj95CgB/8Bdf5oR6%0AwqKTNmMG+zBWaZRn19kXhCwQCBwSUiGr2vFCls4lq1a3EnWPsmOus0z2fGtd9kCPk4lci759m8eb%0A0LRgrndnRhFilfml4vnS9FutwbRViEq17Ji/vM2yq+dMOkvbsXtiakvnZRZZhz+vJLlF5i4p9B5/%0ACkv3lTLpSUodRAjV2D1iIwETV+gwsA+Iy36tr2Kauu+7GItaAZmb7RrtzF1+Q525kJlS6lqMwSRI%0AGkj0rsU2xggZaYFh4+N0bkL0HrMEgPauEVohqkTa4LFfLuWhqy8EYO4HNlE6rcoFC39FvHY5NQAR%0At+r02ALPh5ggZIFA4JCQRpbqBatqrEWmmjDY3c33z72Ic+58kkuf6M/smrGuxXRidZrskfhK7iUS%0ArBeyNOEu8e60npLNZo9l1lmaKagRIjZ/+ANdDaihlEho+DZTIetMhSx1LWbtlLjmsndw4s4dvP1m%0A3/dSJyaKwLp+LNn7MB0dbWzrmMMuhmj4+oyNQimnurSzgxPoFCdkagpC1p0/qkcKQhaVxAuZc6Pm%0AFplzLZakua6llVzI0hhZQsQ+5gHNVTpSVGHf6kXEO0us/9zpvOwPfsK9LzmD8pluZMu769SzRT0N%0ARrVgm84OIdkjEAgcEmxmkRWFzD1IGwUhK/llQG7ZO0RiLfc0nMvqbd+4gn033zy+4XQVYp9+X3Qt%0AikldixGQNMXIpPCwBWeRiXfHfaj0P3n7opRJspnXuUXmKBeFTJUXrHXbty9ZmjURR53EpRJYJ0Ad%0A8QhS7iZJXZ8lv2hlKbe0bpEX87d83K31pYI1c7J9o115nGuosyN7XSpHaBSjxt1rOh/MFdyytJFb%0Am1mfaY6ROSFzojkq+bQDVag90E3lhwtZ93cvYP2VF3Dmex5j5XkPZyIGUNJ6NkYYL2Q6uxZZELJA%0AIHBISCWkVnAtqk9+2LjFCUcqZG2VXzPUWIe1lk3WTTg+fk8v9R35MjC2YWnsGMliZU0xsporN1Wa%0A4xI54qgNiY6DQsZh4kUjdXsl9ZJ3x1leHd1e6KNLNZe0cog4MessuMtK0oYVIbLwjF4vjAU3YVzq%0AoBGVaCQlFEVMCa0PZ/G2lMaYBSjr0k49KmEs2Ci3yGrdTrzadZThjtwi89PDsJJ4Mctdi2NjZKKa%0A3Xuafj/WIqtFbU0CNvC+pzH8yVNY8e5VPP9T32XhS3dli2pmY+HyGF27UemwuBaDkAUCgf1GVRkd%0Aqo/bvmNkBzZ24pK6ERPVzPe3o+82AKyN/y977x1l2VWd+/7WWnvvc07l6pyDWlIro2QhkSzASCLY%0A4Gywec74OgdhGePne/Fl8IbHfRf7IgziAuYibBmbjEACZCEshJAQCq1WB7XUOYfqSifvvdda74+1%0AdjhVDUhC3X4DnTlGj+o6dXY8Vevb35zf/CYKzeDMp5lo34kxOnegl8YUvolA0Grx9s/9Cffd+yUA%0A4smT7hxEipi+x20TOJd2G60kqFxEo2QpZWWx2LqDK3ZXl3OneAMBverISKRYWwLBfMYzvOnlg9x/%0A5asxUlCNIVVF2u8rlw8wMaq4diSiOriSx7tNDssphFSQdjDYniboOJgvd9dCIq3oAbLxBWcDsJgT%0AtMKCkXUXZOwwzRnZ2TsaLNLDCCxRCcgGkvSUjMygqDOCtXBi67IeABu5aR8LbtnB0mv3s2jjEWIl%0AqAy6IZzC35+QLsYDqAki5Jm09PDRB7J+9KMfzzn2PXGSW//y27QbvWD2qR2fwqZukGUm9iibBRc1%0AshQlUrApxiZoa9B+WZJGo0tAtvzIfu4ZfJCtBx4BYH/kjvlIrU4t8YzK6+9T5aXqptg+Sy3K3RJr%0AnXLvoaEL+Zz4RRTF+xCWGl1ESVHYxlBD0FZwcEDyzSteyq51r+Oio9eSlljVw+dU+eQrhhlVgvXj%0AlwDQFB2kdK4cBkM7rOTvT9R8mUKqFMKCUUVqsV512yxkglZQAFky5BmWF3oIaZgauw4pQ2dRVap5%0ADSZpnto1JdViSkATx8Cefsc1NN63hmV//iQLbtlB7YYpwo1thHH1s1gIzj7/QQBqvvpY9lokyBjZ%0AmY0+kPWjH/14ztGc6aJTQ6fRKxLo6m6eRszEHmWHj9TXUKzVKDTCplhStNbYrDHYWpLUgLX81Be+%0AyILJabeNX/ybHkA6wlCUZNxrmct7uUam/P/FSYnVIIwkEYqOqPV4MlosB8U4EyON/LWGcqrFPYMZ%0AyBriaIDLjv4MZk56sOux6b6VYyRSkWIcI3O2wzQrJSBSp2BkUjlLKlG8b9rL2Rdxgraq5qIZGbn7%0AbqUDdSEsws8yE7jeryyGYpMLXSwCgUFazdTjS2jdXsjpR27ax/Lr9vfUwYRx6dZEQuo1gjmQ+WNI%0AP+9NWkt8CoA+ndEHsn704wUaR49+kUbjqWf8/uToUXb/9M+QHDuev2Zy4UXvM7i2OmdHiceSMiNL%0AspYwk3qxh1Medj3oCWuQWJpPPUWl26XW6bD6kLOxEt59InNgl4gCyEQGZH4hlWWxR6bok04ViMyt%0AljpBwZIQlhZjPL1yOn+pKQ01YPeQO+aCej2X/CdzhkjGSvDUsOTmy1Zw77mXkkbT7P3pW0gWdTFY%0A2lEZyOYv+PdFL+P+l7yTsqh8yvedLeIEAC1cnUyGDsCscqIOIbywPquRlYCsmpocAA0SYS1Pf+my%0AnjTi4g9upXbDFDXby7CF9hZVClKc8GSAFqGNcxFo6E2ipTWcGBqbd12nM34gkAkhVgshviGE2CaE%0A2CqE+GP/+ruEEIeEEJv8v9eVtvlLIcROIcQOIcT1p/MC+tGPfjzzuH+qztNNV0d6csd/5dDhTz7j%0AbbtP76S7fTvx7l35axmA6bRXxJCa1A8qKUx8p+//Vv7zDNx6GVlCx2aLoe8HM5pay5n9WiG45tg1%0ARMI17XZExtwEJkOyDMg82PU0RIteIHODNN37mmGNoqHZN2TLIrXYUlCzsGvIvX+s1fKjMelJLYKb%0Azpwd9ejoQpKBE+jBOq0lMbOR6ukdyxiZKNXj9qs1NIaWs7BZAN5UGKBsyhhT7ny9XVUQeKBSGSMz%0ABMJ5OM5NLQbW3UNrYWrTEg7efi7fft9P5nWw2g1TyPPc+6tmPpAFJKRC5ozsYjZxhX4oT9mGSfYQ%0AYnu8GM9EPBNGlgI3WmsvAK4Gfl8IcYH/2d9bay/1/+4E8D/7JeBC4Abgg0Kc4avqRz/6ccp4+44D%0AvH+/syGyNsaY7g/YogibxBwbGOen75nmRN072/t0kk56gSzWCQi34E1NTgIw+e935z/PGJk2CYoE%0ArMbalNjvRnnw00JSbXsBh5CsaK1goVnNMQwzPo0oEaRxtpRlNbIstVgAhPTwMrTkXI7b/+MYmX9/%0APRxCZYwtG3qpimuaCi01NLs8I7MqIH3xAVi+07mIzInsdBrVASbVDACPr1jJe1/2Mk4OjRb3wTOy%0AcuNySzi2tYSV+WvTQUSNNoO4dGcrB7JscrP/IgyhEOickZXsrIxg+vFF3H77m9l+47U8efNLeeVN%0An8rrYFkENiUsAau7jQ4UY0ISD2Qv5Zu8rfPBPC1b8aaa0ppTTpk+nfEDE5nW2iPAEf//uhBiO5Tu%0A8Px4I/Cv1tousEcIsRO4CnjgeTjffvSjHz9ExMbyrV0n+ciJlLPMswSyOGbX2BKeqhv2TtSp2B0Y%0A7ZR1cxlZYlKsB7KHvvIlfvfCPyMt9ZPFnkG1dYMAjcDVyLreF+rVXcmRpZdjZMyAnxWWTUCWCNq4%0AWhCAtBKt/cIpemtk5WbnDMgWrX8JRlSJ6JB6RjYbDBBkgg+/TerTkk8uXcOHzlvMZfsaTAy44yQq%0A4H+f98u8eOlOXvLE/Of0riqUiYlXDk4MOvf6eqWQzydBAWRdXA9X23/tVCKqtk1H1GirkMV2mkGc%0A80YTJwTJgSy7RuEqk1kfWUiS+yIe3DLCzo+dxfu5mnU3PcKKdfu4YOPDbOPcnn04qOpNFUtrUUZj%0AlSK2lfx9jjh7RqYtGI00tmda9ZmIZ1WRE0KsAy4DvgO8FPgDIcT/BTyMY21TOJB7sLTZQb4/8GEM%0A1OvP5kx644fZ9kc9+vfme8cL8d4kxjLbTnhiZpazlkPcjb/nfZj7+oG9h5henLKoe4LZ4x/nu3tu%0AgWnXD9ao2573t7opgggLtOOY2VlLOy4Wx9gI935rCKUFm2Jtgu7MQHWMZSPbePL8cxib3J4Pvcy2%0AFgg0mWeiYc2Kg2hH+nKBSRoqTi5+kBUiBR2ASvPUYiepMxRUGVRFjWw2GMpZiAo6CJmwce8gDMMT%0AK89y1zgQ0PGYlQYBDQaZqVTRav6i3S0Rkkbg9hv7Ole5LtYNnHy+Rpu67+Vqe0Z2siao0qbjgW3A%0AdhgQDshaZgTkfCBzqUXh5PDW8vTjF9La74Qc08DqG5/gHRv+mo9t/A0WcLwAb9yAzFSERDbJGXG+%0AX6OdL6SCmXQMQlxt04q8Y0wAMomRxqBkekb/vp4x/xNCDAGfBf7EWjsL3AJsAC7FMbb3PpsDCyHe%0AJoR4WAjx8MTEiWezaT/60Y/nGKl1jcpZM7Gx83vAvlfEbbeI1nQHm2x3+0tcqmseI7MpyrvCaylI%0AphokcVFz6hZ9uwAoNNbEjG27EwCrYpJQYITk5ELnw5iVwSSCFJBIBgenWbt6P63hLJXolZIVN0XZ%0ABB2Et4nK6mXtxK2wg4o8TXbQLODaI+75e+MF93L1Sz7DJR4ksnrboIHUs7VWFGCFpKki0lOkFo+H%0AxX2dqDomFoeZm0fx/syNvkYx9DNjZM1I5spAcECWpxZ907jyNbL7+HE+zO+xQ56HAo5tWcCJ29fw%0Anhs/mAs5XvnuJxh/zRE2bnwCk88jK4BsWLtzCEkI5gCZNIbIy+xn0oWAb4Q2gLCsP+th1rzqLgLd%0AQBnLgnBq3j05nfGMGJkQIsSB2G3W2s8BWGuPlX7+EeDL/ttDwOrS5qv8az1hrf0w8GGAK6+80g4P%0AP5fT743nYx8/qtG/N987Xkj3xmBdDcjPn5Ky+wOvP/u58vUWhUYq1yukfAopCk3PfqxM8yUyWpwy%0A9bXP0p0qFuVDR9cyPFy41SsBidWIuO3EA8Kw+MQhZNylOezmgxWmFS4RKZD5HK2DtcUMMI3NxR5Z%0AqlHnNlHZNXdTB8iDkpyRPZ0u46z2DuTotSxYcBiAFVcc5ci2Yl9aQuLBtFHNWgCqhdS/FA8MHAOc%0Acm+m4m5MN+hlZGFiSEKJtLqnRqZFZigcMFQCMlcjc2DTsiNYHeSM7LP8IsdZys4nzueKLSu4/4Mb%0AAfjDm/6a29b/CuHGNosOd5nI7LlKXotZDJkOU4y6ic9zGsGk0UTaA5lx1xWQYo1AqZRly3YSBAln%0ArX2I1963jsUX3M/w8Bvm3ZfTFc9EtSiAfwS2W2v/rvT68tLbfhrY4v9/O/BLQoiKEGI9cA7w0PN3%0Ayv3oRz+ea6Te0DX1jcbGPHNGphMPZFbnrhfWeDn3HEbWNUleJ1FDkLZmc39FgHrbLe7SJwzd0q3B%0AOKHByMgxzj/0AIumppBmTpoLp0CzVvGt5ZfTYIjt0vVAZanFDHyE1BgPZLmhrj/moITEg0YzdOm8%0AwWVPuO8bY4QDSc++tBSk/pqykSoNVaMTzecDM5ViBEsGXHHmr5gJPBIHUhXivH5XjkQFVEpeiVXb%0AokIHZVNmbY3USIIgxlo4tmkVrdsX8OjbX8dHvrmRS/70IS764Ne5/vrP5UKOAOY1RJeBLPIsPToF%0AIxPG5EDW8L6MGZCNjR0jCBLS1gCjq+qMz6YMqZPzrud0xjNhZC8F3go8IYTY5F97J/BmIcSluNT1%0AXuB3AKy1W4UQnwK24X7fft/aORKYfvSjH/8pkVqLgVx48WzEHiZ2C5myOu+hMn46si6NgT55qMHC%0AHec63TJAW3B0YiIHASh6wLJXpABsilJVxjCcf/59tKdjzLdEDmQZIwtUik5hZmCMB5ZfwWX2UoaE%0AS2VlQGYyobQwGBO6V4W/Vn/sASlJfRNUKxwAYRlcto0krjAxsZa16x5HCJ2fq5aQznn0b4ghTg7P%0An+E1Uy360jIFZWYQHOeMrAMMUrHdvH5XjliGBKSEtksiKtRoI4BBmkzZIZ7gEvZtPQezL+DEze5m%0Aj960h3ev+Gu+fPGrqDPc0xCtrDiFRVVxXD+3k5CYYI7NlDKa0DudNHz7Q0hKYj04JxHdIyuprdoF%0AQiFUypmMZ6Ja/Bbl8a1F3Pl9tnkP8J4f4rz60Y9+nIbQflikzhnZ9weyxCT87UPv5feWXYtOCiCz%0A1j3bWy0A21Mj2/nIcZY/eUkOZMFEly17tzJGkcRJhcRaS4ZtgbCApn7Z9bwhOYFUKYSALAFZpo6T%0AmhagpR+FQkQkM5Caz8iEZ2S6822sfVXufj+oJKlf2lpBDQsEtWnanWG6XcfQoqid17G0ED0+iQBd%0AUe2ZwJxFveTekSkjMyaWqgBlNIF376/QOTUjy4CMlIRKXker2SZ7HtvI146/sceN4+x12zh03nLG%0A48PeucPNG7vQbuaiozuZtW/IXVPcGBeL8r1wSlsq/hRC4nmqRWEMoWdkTQ9kASmxrz+maQUbV5GR%0AH116hoGs7+zRj36cwdBac+utt3LgwIH/lOOn1mKFKDGy759a3D27k28//nH41OvRs86JXlmTpxYL%0ARlYsxDox6BL7slZijelhM1ooTMnLMPOlv2/kAGbksKt9SesMdOcwMmkVCQbjgSwl5GrlxCcmY2QZ%0AtgiD1f4bmYKNcyCLhCDxKcJ2WHPDKIM2WockXbdYR2EzF3skyjGaiu303KP20HxG1qgU41AyMUhm%0ALpyowCn7/MNEhS7iFEBmhSAgJbDuPlVtk02brmL29qU8+lfX5SKOd3zwj6jdMMUVG78NwPFgQc64%0ABPBO/oYr0kfz1GJKUPJadMcNtaXiP8tQdOcxMmk0YeoZmRpE2cRtmzu0KGwSIQTISCPFmU3C9Qdr%0A9qMfZzDa7TZ79uzh0KFDrF69+gdv8DyG8fUxIXpTi8ePf5WRkUuoVlfM2yY1CRdXUr57+Rhm+jAg%0A59TI3PsyIKvffTeTX9iMXnhZvg9lBLuXTDKxeFH+mhayB0SDOTkfIQwoiZUqBzIrBMs4zlXJFHew%0ALmddCWGOcpnYIxxpUK3Wvdij4vdpAZOnFqUQuWqxHTrgkWGbNI5KjKyZM7Kut6Kq0qZLwbhap0gt%0AtqMqkTakomBk2VcrBKGM8zrU92Jk4IQ1ymi6mwd5cs+lfOD9/w8Aq/5wK60LAsKNbUbtBAAbeRKA%0Ao2JZPqYlv78yQRkHQr8q/s3dD2NRHnBCDZG3EItEF2WK63PvNbkFVT0cYgTX5J3hndEKEnefVZQw%0AlvaC/emOPiPrRz/OYJgcQE69cJ3OyO0QhUCXgGzL1j/m0OF/63lvmmju+djj1E90WOiLJ3Hg0nfK%0AauKuExB0OzHWamZPHASgs2MHyUy9h5EZIdm7pMPmtSXWhuQf7tmWf794dk4qS4BVrtY15BuSJhYt%0ApLl9P9tn6sToHBhiwnzysbUeNAiIojZCmtxFxM3B1IjcOLcQbbQDB2QqdIws9oxMVQqw7fh+sbIk%0AHqA1WLjU11INnvVG2hCY4jyTkkw/EjFVv++KODWQWQuTm5Yw86VlTP/ZOXz9/b/ATW9/B9f+3dcY%0AvG4yF3Hsx6UXV7OXqm1zkNV56jALFaQoC6kozkHYIrUYGkuUMbJTNEQrrQnSwuIrawMoMzISB35B%0AlHD1sTPbUtUHsn704wxGBmDl8SSnI6bv3MPU557ueS13nxcw0Zr05xNjbYo1Cd+crDOd+PTRZJeD%0A20/SOBhTyTAps/WzmqTjQK3VaGPip3j0jv9Ba3YGtMaIAF1aWY7H4xyrjvc0AidC8fW9n8+/f/HO%0AUwC7tFgklz+6CS0C3z0Gj02eJBG6SPkR0ZVZLtGn7whdelJo2sLXgaqagSVPIz0jS0ossGBkHXQa%0AopMIkwpEtRBLdHMgK3q+oBfIQm2IUrdNYBybytKXZY9FRZo3I1fnMLLyYMtv3fhzHHn/BYzctI/f%0A+4f/mzef2+GsBUO5AhJgP+sBGGWWS3mE+3glR1jZC2QqRVd7wcXVyLLUIlS0b6UgRpk5DxZWo3Rx%0AjsP4bufcaiyA2DEyWUnonGLO2umMPpD1ox9nME4XI0vjmE6zGDuSHG4QH+i1VtAlIGslXX8e7mvH%0AWt68eRefPOIBztO3VGsq2dDE1C2emdijM7kGoy3WtsEadh/ewabDj2Bl0MPItjTWMRUN56o9gOna%0AGBMDO/PvH90ouaB1VnGu3UGsUFihUEYzsegS5yyBc9a3dPLUYkpYqPGyeWQeyIQwaOOMcheeN83a%0AV34UG7j9xKW11jEyiwq7pDpCAWkryMekALmrx1xG1qwVQIZJiHQmoNAEumBkZTYUkBKK3tTiqSYz%0AX/Xnd3DezfdRu2GKc8/fggYqxhCXBCZ7Wc+grROQ8iv8HySGaTHeA47VaoP24k2Uo8zIImOJdImR%0Aze0j05q4PURk3e/LeMunU0uMTGSpxTChUZ0vgDmd0QeyfvTjDMbpArL7P/XPfPq//1XpQBare49R%0AMDKB8U/cGZB1jUs9NnI1Y8Ech7KWKC+aUGgau69h791/TfPEIHhmce9TX+exw9/FyF5G5hqcde69%0ACHBg0QaOLfrF/HsdWv7wyFvy75/+4v9i/8k3Y6RLVyXhYGEkbA2XBf9cpOwI2VI5nyYDudgjIciB%0AzOBEKSoyCGlAOXCKsz43m9IJa15xBzoNUdaQtAJExS30QVpMV54LZJ3RwjtRmZSKZ2TKpARGk2Tq%0AyhIjC0lyZ/rIdpncdOrJzBtes43Rcyb9cVscEFMctkd6plJPiCWM+prVONOMM1ncdx9RpTkvfSlL%0AjCzSEPkPrSy/V763rBL9GCeOr0f5PO3i6RXs+LcPFzUyoxCpY7UrLn6Yk0vPrPyiL/boRz/OYFib%0AAcjzC2TNqUnqJ4vUkTUWm/Y+VuffCigyR+4/s409AHQzgMsKamIzi0d8E3DXeRsqa0hml7n3JSrv%0AKXtw89e51IARAaYEZFUVg0xyaXwWSTCe/9+EULFRz8+bnQ3Iqqu9Kd1l5Oyfh+Z/oK1kodyVpxZj%0AQg6GK9nJ2WhdA1UwMoTFWEGPCC9w9z5zqB9hhulgHBn6AaDaTVfWicQO+nRbkpD6dF6VslN8Qjso%0AA5kh9IxMmpTAClJvTTWXkQUkdDcNsmfvhXzn5te7c7lpH8H6Tl7/UrHJVYs12jRJEHp+y0Qmviif%0AX2+NLJlfh7PFjLaKsaXUYpLdIpQxaKlQOgUEoda0gWoaO2DvYWQOyIKFB4gbo5zJ6DOyfvTjDMbp%0AYmQ6TUnjkpTeWJjjtqFLjMzGvaAxMfMIUAy/1F6htvXI7vw9iV/5pdWMc4Q3L/wjKqKB9YxsOqij%0ANBgZkJaMdCsyRZQZmWdWqRotnCYUKNu7HIUDxzm60ru86y7heOHSboXNa04JEQEpo0yTxmP+tRAp%0AU4SwdG3ANi7KtxWZiW8JyKyQ6AHfb5ZGKGswqczTl8O6uJ6sRhbYhIguCcW9VEbnNTJltGdkvm7n%0AgdxaqG8a58BXNzD9Z+fwnZtfz+U3/Xs+E2zuZOaMFdVo0bFpnrosxznsKJ2fB7K57hxzgExY6xSf%0AeNVi6hWfJUaWu6rozOHeHfueoXvyvYIDslAXKdZqfSN2Tp3tdEafkfWjH2cwni+xR7seM3WsxYqz%0A3cKt05Q0KYDMniK1ONt0HoMIsEml52fZsMTJ6Sne9a6PUD02zTA/Nc9xYnZwlAevew1/vPNvWWAO%0AsDLczA7PGMJEEhh8jazY5jfFHXxVHuBJLvEnF4OoglA07DAjzKIkBLZgbOHIIYyt5otvYGJsaWFO%0ACXJGluIah433qgBXKxNCIITl0yM/z2PhFfy9/V2WcNz1k+nCoT5LyyUDDpBSHaKsxqQC4wF52ARk%0A5rKDLQODENFFWUOHam4ZERhN1T8EBEZjhKAla3yC32BGDtPdNEi6r8K2910KOAb22nWfp70x5JBY%0AzNyQxjonFRxATSJyoCzHT1EIZyo46bvwze/5vr4PkFWMJUrn18gCD6LSGDA2b4ruipNooXMnZ6MD%0AFoUrmPX73qf28eIzOMqlz8j60Y8zGM+JkSVt2HNfz0tP/MdBvnRzUbw3aYI1Bu2bVjlFavGW//1h%0AwK091vQuMhmQHTt+HIB43DOhEpBZYZlYuJTpxYs5UHOLbt0sJquRRalkeUP4Glmx/zXiOIhiPpmw%0ABaOY9sa6SoC0xTYiaGNNhPKgIHWCKS3ECWFPH1lIQkKELi1pVgYILIfCVe6a8P1kGSPzzrhZWq42%0A6qZNZTUym8ocLAdKjGyw6QdJ0sV0FYksMzLDgD9npZ1q8Ui4gq/yenbc+aK8Bnb+Td/ide+7ldoN%0AU6zZuDMH4LkhbOszywAAIABJREFUDARWI6ymQhdrRQ8je7P9BO+xb2egpKSs5UA2tyY2F8hEfk8i%0AA2FaVi36bbLfU5MirCX0D2DCNDDCWTeDY2TDwVi+70dP9M44O93RB7J+9OMMxnMCsi2fg1t/EpoT%0A+UtJbEhjg7WW249P89SsY1tZerETdzBpL+vLxAoIwVzjhQzIsp6r7L09jMxaTO476OtmNsprZFEq%0AWFdJ58nvI5uSCooamSgUbdP4cSQCRCm1aFWMNYpV2jnRG9WlWXLUiE3Q00cWkNC1ztApC6Nc75jx%0Ay1w+skRpEhPT9at1BmTLFr3IXZsOUdZiUlFYXeni2EOzmblujJrzOQYmpZZmLFKjUp0rEct2Uquv%0Af4rl57u6ZIVufo5zQ2qXosx8FrEiZ0UA57OFdezp2eZUNTJ3/fNrZGfhlKNvPJoS+gcfl1r0tyrv%0AeNeOkaVZ/a+JFinZr5QxClmifydaq055Pacr+kDWj36cwXhOQNatAxbiZrEfnza0xvIfk7NM+L6u%0ANHZfJ9uTCF2IS4C8aRhRuKBnoT2QxX7xs1JghUbNYWS55F1mTcUqr5GFiYTAzmNki8zFvO3ob2MJ%0A3ABNWaQ1Z8hGgoAopRaFSrAm4BXpd9wtCGPuDbYRiohfXP8XTOore/rIQhPz9MH1uVMHuIZqgUXP%0AZTuBRtuEWPYysoZXLaZphEQzIpflx6jb6XzzQQ9kFdtFzmE9VdlmQLvJybNbxjh+1+p5SsTaDVOE%0AJFSkA8cKne8JZELDmvYhLsPVMK2VRGnByDY89jukD/9E7zl4IJuvUpzDyOrDrOQQXzrwPl55UntB%0AR29qMQdqaxCWnA0K3cBIjVSZeEkhSr9T7c7SU17P6Yp+jawf/TiDkQHLs6qRZSq10pN4pio0xhIb%0Ay4BfYDJGluFPvT2LDBRD0VAPI5sLZKlf7Dsm63qWdKon8nlh9cMXk9gI64EsB0VEiZFJhBYYoTAU%0Ai+3y9KdZ3gC4D2wKJfVellp0uFfyZxQJGIXy7EZpTdemDCsvx+fintRidbrJ4eNLsAtLt01KhLB5%0Ab1kOaFKTmoSucoA64is7jTCrX4ZIm7Cich6bpRulGJbSedW2+zwiG88DssFwGjs7Q+v2q3m8VAcr%0AKxHBNUSHwjt70EXEY9BbtnR311gum9nCOUscoIcm6kktjtaXMt1d0LPN3PaALOYC2ZCvk2YPEIEu%0AmOZ4kiCspeb7Da1xjCzQZUamESUgkwhIIghjqvRaXJ3u6ANZP/pxBuM5MTLtRRymBGQlmXxsLYO+%0AKJ8BWVZv+pv73gUVyXuvfW+eFjwVI8tScl1TZmCpG2cPxLMr0GaYbugWvzTblzN6AqDWrUAKXbOb%0Addu/ANf8BWH3SdxsXQip0kH3JLxmfGrxgiAkreazerEyRZgA42tT0jhGIMiaoKN8PEpKSCBS2t0K%0ARggiGxOLyKcWC0aWsU6ChNQmeY1sFMe2jlVCltmFaB2gjEGaan5fKiUFaBnIAutUiPHjg1gLR3av%0A5csfuA6Ai37zOyxZ2WHrtfOl6JmrPTggU+2lpwQytMxnvgEENmAgKc5lILVMGdvzaWaMLBa9O5wL%0AZKl2cnlh/ARsn7oNibmicZLfue8bfPNs5xpimMPITB0j0hzItAmQSNRXfo0lQytZGvbd7/vRjx/Z%0AeE5Alnog04UqMWNknWaCmEmQWnMyXMC3v/JPHJhsccATvsnmSR55cjG3fnsvYTcbdVJmVH7XWWpR%0AKMYWeGd+YXKxhzWKmlrErrXnAdAMskXS5oxsKAmZsVU66TbCpIEymkrrwfwYFVtzjMyHsDpnZJeM%0ANDnxiv9WnJBMsCbsAbK7z78SlbErYfI5YTEhgdSowGIlVKy/T1I4Zw+/zGVfhTQcjSzfWOyuIVMt%0A/uOiK3kv7ySDS6EjYi+tD8qMrOXuY2gSWpvH8kbmmRvP4ZEPXMcv3XQzC27ZwbqX7GJgRW/9Kgub%0AKA7vdYKIaim1ONcaSqYunZh/bxUjpTECAxrMHHJf9WKPWPS2WMwDMutYU8bIho0DwJAEaSVjnRbC%0AZxAOV4cRxrJm8hjrDj2CsB20THtSixJB3BFE3UWM2FOLV05X9BlZP/pxBuO5MbIstVgsptYD2eZ7%0ADrLxwcNM6wE+seoG/mUXvO4r29mZwscAnaQkR8a5O97Km+6/n0++9AafWoTG4UuIRo5w79Dl+SJ3%0AcHgx9fXAJFhhCrGHlYBiyfQUu4DEsxwnKHAr6WhsmZE1rK8nKZ0iTcLemuVELSCyNYQtGNlAOsNk%0AUMoFlsJKDTrAeiWdSlP+8FOfYHqpc9BPMT01skCmWJwis0aXOkNoJUAYtOhlZFalvO1V62iFnonQ%0AQFqDEZIJ4fa/Zfm5HBsdIfWi+7A0t010DPqxCod3b2DXB5zLf5Y+fKW9i2s33sk3xCsIdmmEni+V%0AByei0F2nDK3QJfH3fyA11KMCBKSWmBKQdVOQaUyYJggREFjQxvYs5Bkj64oKWx57LQRdLrr4nnlA%0A1s7EN37/K5t1ApuwmONgFdLoHMi2/dhirrnbsGx2kounvs6DZ4MR2jml4NzvJYJYd5AoBuyZ5Uh9%0AIOtHP85gPKc+smwx7GFkbj+dZkLY1iwURcG/3klpebRIk5RaDPXje3MGIwX8BBGHv/MbjKx7gFsv%0A+zmu5DtIrfml2z9K8+IaVTIg8+IPKwnbMVdv280Dl72E2GQzvdr5SBepwZQk9IFOuejpaf5pXcC3%0Al1QZbFehXDurT3NgfC0GgZyjsLNCQzfkyNYRHnjZDSw7sp+hmWlmxVKs0NQ23oEN/gvg6mwfGfgD%0A0kqIkYKK9wPUKquRZYzMLdwzkcxBDFxNaECnNIKIFgMY4LbLXgrAL1snsqjSyVOId29+BRMfOp8J%0Azmfd729l9iI3TiWwCWezPZfCB1pDeuoUmzKaZbMnuXhmG0tGjtKIZ4BhatpSdsiUSW9qMdaWeGIX%0AUdwl8N6VcxuPM/l9lyozk6uJhl1LxdyG6K4HsklhWQKsb0xzx8mfYWJhhLBOg5gpH42SWL+99ibM%0AWqY9NTKBIDZtpEip2TPrtdgHsn704wzGc0stejZg5os9dOpqF4oCJOLU5APur3qowecHA1Kr0b6m%0AZKTgchFQsQKbDGOFJLUB1W6blccOMLVqlX9f19k84eaDCSPRfiaX9eAwHBzLj4umR31X2T7Jslk4%0AtqZDW9UYxTGyLC45Ztm5YJBjdhnLOdJzyVZoEAFGhRxeNcrhVRdz0UOPo4SiM7KX2srHUdoBRiIq%0A7AguYGTgCEYWqTWE9anFXrHHN8fW9hwrJMmFMFZIukGRktvKRVgLUzvGaW12Evp/4hxed9MnOHfh%0AXh4462raC5cgrOWPDn2Ii1feD8D57adZOjvJ5CmmR4NjZGPtJm/52uNcOP4B9CXunGtzcE+lqoeR%0AYRThzDTVbptIOGssMwfI8hoZbtBlZcaZMc9lZFHoUqpdmflMdVH+90pYhcAiy95eXtiSSHeSRmhk%0A1nDmp3B3TRslOn0g60c/fpTjOXkt6lPUyMqeiBbcn7JbYBJdANma4ysYW13DyibNWpHGk8DVA1V2%0Ad90iF3YEQeYYkXgGE7QJvMEuUgMK7c1qM/WiKNXIjBakZKpGSXisyZKBc9kcNInlOIoK2CJFt6ru%0A1IK72TAPyLAGKxSzw4XbxcmlCxk0KhcnJHNrQDZAC6hYt5BrJRHS5KCbAdmmwWWMt7tM1VyNLCSh%0AqYqFtxtGLGq3OFEd4DuP/zjpvgr/XlIg/vG2T/Hj13+I+vFz+I69CgBlLSOtNpG/83944lY2N69k%0AZvDUnoPSGJaYEZbbAaSJSKW7LzXfyBfZLrGooLTqYWTWBiAkUdylFmS/A72/S5lq0Q3/tFRmzsYa%0AhZS9gDccOUVmV2WMup0DGUYirc1Ti+41//DUw8h8DVV7INNthGgzYIdPed2nK/pij368IGOmdera%0AxfMd3f2z6EYZgJ4dIzsZp7w/uNBh1ank99op1qLm4fxnU7P7qeJ6zjoLf5nr6sv48b13sXvda/P3%0AKCkIhCWTymkbEGT7T7ORKClhkHCcpfzxBb/FroUjRR+ZELRORF4t54EsCDm5wLG5Ry96MSev3eBe%0Al5JYCQQVhE1414f/nj+97aMs6dQJbZc9nD3vurP7s2v1BpKsFhZGSKHymk7ZhBdgTLZcalF0/HHn%0ACloUBsHW6jIuOTqZvx5Q3FdrYde+9TQ3jfa40b/mtz6X94CtWHYMYyRChwh/nsJa4k5hHizyycun%0A/j1brAf4qfjHGFSuTpY1kFc9I8v9HNMoHxbqbzIWwUC7wYI4Uwz2AlQlTy1WXN3QhBz6j7czdPK8%0Anvd1RaZAzdw65jIyeoBMZMrYEiMTOZvzA0pNjBBtamdY7NEHsn684GLTgWkue/ddHJxu/eA3/5Ax%0A8bEtNO4vQObZAtnXTs7wnoFr2FtdiU0Tkm42ZsWrFnftBWDVzmLC8x91b+W94f8C3B943PgSAElY%0AyLFDIUCI3GsvJUBYS6oChAcy0Z0gpMWjXAnAd89eXrhpNEMef2Al2489gTUONNurzubE2o0kYYX6%0A4Ci6FmEhr1ElKkLYhGs2P8RPfevrBKSsZj/7KVJ9Y+OHGRiYQhinHHz3r/46m1edDRaSKESWwCuh%0AN311werHAah4ENBqPpAdZhV1VeXc4yfz1yW2ZxbYl2/5Wfb+1YV5E/PiD2zlsmsfzPvAumFIklQQ%0A6UCeKpXWorqFm7/KUrJzPufQM9LQ1xJrgWMumYq06jOvRZ0txJRHCXhG9pr7bue/bXGApb8HI0tE%0A5A0XoTVxNkHa29v1CBv9sd2Dlu0BMgnY3tqlcdOvs9SiFikyyFSt7nNpmy6IFsNnGFr6QNaPF1wc%0AnelgLJxszh+H8XzE8Q89zuzd+wCwXY2Ni7rQPLFHZxY+/gaY3D1vPwDtTNQhI55+Em79y/vRicnT%0ASd1DDiQbUZFmW2RnWSSmsVikAKOPOXspVZpQLByPavnqwklbY3J8MZvPu4KBGX9frKZm0gIwbI1t%0AZ7/Rnb9VTNcqjIZL+MnVv0UoB7E+7bhn9bkYX4+ziHyR7qqIwBgmF7gF38qERZxgkiLlefHFX+eK%0AK7/MUHctZ9ckzVqNdhgRxRXSMHSMzINEInqBzPhR1lWRpRbntxjswLGSs06cZHnjONbCpk1X9Q6z%0AfOu9LH//9pyB1c5tUFEle6wwYMuWVxPvfWleQ5LWojsj4NsFhNREUYuzrt7acw5Z75jvvWbI+xNm%0AivoXH014rb4jB6NIqx75PSZAIhhuzrK8kzXXZ6zI3fNqT0O0Z+6A0r3LfVP6PjKfFhSmU6QWfY2s%0AJ7XYbFDb/xSp8oxMlgRLnpF1bEw1+CSHL/l/OZPRB7J+vOAiNdncqdMzZiI92SY92XFqMturKpvH%0AyKb2wN774NCjp9xXx2/blRGNOnRbKY16i45vys3YzmxYjNAIjSYiQeP/wD0LSGXBZsLuLB/cELFt%0AgXtKnxQBVkhatUGqrS7Llj1NUEkBSeyBzFCjIZymLhEBcaAYjRYxEIwwEIznJrVX6zW5NN5IkZ9j%0AMxCMdGs8doWrKyE1Y0zlvWTlUARUIp/ilJKwK0miACWUE4LgGFlki7Rtk0LO7q53LpBJTrIYaTUi%0AneXKr2znDV/8Cm+/8ZM03reGn7/pAyy4ZQcrXnEAcX6HsQ3N/N5HQQEOaaRoNccJk9Hcwklai02q%0AhLddTlRfhRQpQ0Mn8wnMWWSN6KEHvMFgFG1SOh6TN0xrfiX91yLdmehesYdVzMHn/HdJavcwUykp%0AYm2JUQnbu2FNONY3WF+FsQaRHO9hZEp2e1OLVhO06hjRWysDODde418TIA/Rkfs5k9EXe/TjBRcZ%0AgKXPRnDxbEJbDj+5nUP37GWcgfIUy/lAZvxikHbm7gWATsa8ZOEE/+ijj3Hs6CQBw1j/LDobDfKn%0AVLkcRUhKJFLqeOsnmxXni7rF4LEn+MoVd7Fy8ArgcowHuTQIGVxRZ8O5mzk+cDZCJvm8rSCdJY2O%0AA0vZNrKRFwX3UfOpvoFwjFCEdIFL1Co+qZzBsREyr1XNBoLl2hJXfIpTpIwzS1sM0rEVqhQM2cgu%0AhF44Qkic7iUdXIgUFitdL1osKoyZmbzxt8kgUKgWU9n7nJ7agN2Pb8SYiC8+eSlfuOsnAfjzm97O%0AunU7OWfdDu6PXkLrUAUtBSsbMU+NVEAIqkGRhk5CAViUIbeoktaiEOy3i1mfziBkE2MCruC7vNV+%0AjKN2Gf8uX0dmw+VtHRFC0NEtjJ8irSxgVe6o0kpgoMSkrQmpyhaNMhkyWRozAtqIRBUruyh+9zIC%0AVTVd/uvju/nope73Ya0J+Pzs47wlPkRgCkYmK3GPajF7UNEyA7LiJGp6jf+sJBbBHMw87dEHsn68%0A4CL1f6yni5HZ1NKqzzC5Yw/jXJk3L8MpVIt6PpCZWCOjzPuwALIgcU/pnVYnU0JjfS/QbGWI3/KA%0AM4mmQsxJLEWCzzGbLAZndhG1H2WmtggHZG4hTYKQoWV+2rCpIcJ6nlpUaYypun3UwyHqI6MMeSC7%0AauGrmAq2cIJZYqExPs2ohSz6uJQi0pYkDJl5Y8rySz/LPq4AnAv+Mo7m5ycHJrBdke9DpKlPXRqa%0AyvIHfNRdh20yjVMGFozM14gI3MLq+7++u/eV3H3zrwDwBS7m13/xX7jyxz/Fxo1PuOPUhxgUmkbF%0ApdxWNhMHZEClBGQ6cPdzx+QDSOv694S1SAupTZEmRPr0m8RyA3fwGfsW/0m4CEtjdLq6yejMCTq1%0AJQzEFmEKIJN2bmoxpCqb1D1oA2hrsNoxMg2YVPBm+wnO5ikmeHFxT/3vTIBhrf0Mljfnx5jUTWx7%0AqoeRzRd7+N9dCVZEmBKQfdlu5rFDh9yDCzIzzzxj0U8t9uMFF6lnOfo0MTJrDBKBjn166BSMTOsU%0Aay16doY9dy2iu9/Jz9tPTnLwxi+w6w1vIp2ayoGsknawB1z6MU117jRuM3f2Sim16JwIScie/z1w%0Aq4KRNYcPo5XJ00PSqxfTIKI61vDHiWiHImdkqbLMjDiDWiMlcRSiPJBVVQ1FZuKb5jJ9I0XeiA0Q%0AaYEOAprXG8Jqg3GmAJii1/g2GJwgDjIgI3fIsEpysBoyLVydbbA0hytjZFlqMbEhD2+6Jq9/ffXm%0AX+HCm+7l/H+4l9/+7Q/zpiu25iAGYFPJYJLmQLa8XqQtI+k9LI1BOB0EiW7lqcUMyLRNECZECI2U%0ARert0mQLAJd7F/sykHV0i/W7/5Wfu3crI7EFG+RApozoEXtcXrsdJUx+fwGM1aAzRgY6tbyBL3Je%0A5+meeypyIEupiYmi588qZmwbm8YMNVJqjYiwvQTruFVpD56JSYtSg/kYHIAnlzzAsaElPD1yDntZ%0Ahe0DWT/6cXoj8cCSmOeHkd269VY+/dSnixe0RVj5fYFs6uhRHr3zi8SHjtCZjOjscaKNzo5J9MxB%0A4p07SPbvz2tk7cYGNk+8GB3vJE00OUR5kGiEhfQ7sikRCTEgsxqNpWdxSRI/v8w/VQferTwJAmpj%0Arg5mVEonlDkj27NslK5f5I0QxIHKgQxAeeaQCJ2nKo2QPb6O4ZxnhzEPZNlcsiyCoQlaKhP3pwjP%0AXLVSTJUsnMKSdL7JkDPu3bSWzmODbLr9pbzzxk/k6sO3fvB/sPD6Qyw+9wirV+9ldHC255hWSwaT%0AhKa/xiWNoi4WZEBWUGGwpiT2cI3p2qYOyKRGqoKxbNBHuc3+LOfjAC3UxTV0dQthE0ZbDQceRuW1%0AtUCLHkYWiQQpLGlQAjLXiZ7XyLS2HP3sMsTTK7BiPqNSVlOxcZ6WFtYPbgMGOoarH5lmXN+JFq05%0ANbKMkVkWDF/MfQsuQ3sByYnhfewbq7F57FLu5FVnHFn6QNaPF1xkcuX0eQKyO3bfwV177wLIBR4C%0AQZrExWs+MiALVYWnv/ltbNtLqDuzPPLoW+gcmsjrZsd2H6N92+e4akeLZryYON5F0rydxw8+ko+Y%0Az1KLM0OFYCJCEQlNjEaS4E5I9ACKzRuX3fm0/LqaVkKiqh8Fo1JCmebGuakqLWZCkgRBL5CdgpFJ%0AVE9KUxmNKM04G8f1c3UOva7nnga1GZqZ/ZEQiDQDMslECcjaJYf3uhmi/sEV/NONNzFz4zl86+Y3%0A8bs3/U2uPlyy8RBNBhmgyTlLtpGed2fPMbWViLRFs+JAPYqLdG82ckX6z9KSsbASIzOW1HhGplJU%0AiZFZ48AxY1qh7mVkCFdzcvstMbI5QBZajcS1SWTx4qf2OQmqVWAkVgtkU2J1CGWxh8keWjShTZhh%0AFG1DptoL3DQe/1YpWoyG/wyCnhpZ7gwjLEooGsuX8I17f4EtDw0jrUShcwZ3pmtkfSDrxwsuMgB7%0AvlKLqU2JvetGd6+rLwkkOvEL2SmATMmIhWYZttuhG4b81eqXcGB6K+10T143e/ThTZy95zDXb+rQ%0ATcfAOvZxcvYEAkEkoF51ADZdArKDXoo/mcbEmRAAcrUZQLDwas5ur8Z426KsRpaWLJWkTAhlQhtv%0AhSRFvlBpKUnDACXnA1lMShq6c1jGwh4AVcYQRgXTGaCJ0inHggKQdBqgKnVmAnfuWlVzoYJWggnv%0Ak/jz5pO8Rt+d94BNfnQt7c8u4dq3fo6lH3iC13/wo1xz/dfz/q8URYtBBmkzqsqOhi7aQYRKOznL%0AVaW6ZeSdN7KF3WLBmFJq0SCsoaMbtLpNkElu75V/ABTN11EpXdjVLSpoTAZkpRrZ3NRiYDVKWHSJ%0AkQVJjErxxSuF0YJQZq7/xWcee0BUpEQmYUaM8+jOj/D5mTUIYWHOc51F9DCy7H9G+snbC6tcHyku%0AF0e4cOoc6nYo//2omDMLLT9Q7CGEWA18AliKu5YPW2vfJ4RYAPwbsA7YC/yCtXZKCCGA9wGvA1rA%0Ar1lrT60t7kc//hMiyVSLz5PYI9EJsU89TX3W1SUkEu0tn8qzF21pIRQGTLfDU6vX8fk1L2Vh8ihf%0AnB3iu7/wct578A669el8CKUmQFYa0HHpJqzkrIrkYFyhYXpdLt61bJyvHYJNnQ4L08wqSPQAWXXp%0Aa3jd9DgHxr1M2i/eaVgGspRAJrQ8kM0kCUP+MEa41azMyDKpdyJ0vp8FdqyYgwYERlOJirqWAAaT%0ADjujYtHvtMaJKg2msqbimqY2FNMEEiWYCEMqpsXaTQfYal5E65DzQAQYfOsRrv+1z7DP/D5jciJn%0Ak9k9bDHAIE1EZb5K1BhFJS3qYkES8+723zLVqhAtcK+rUmYRW3gROqsui8VyrHmABTLNBR/u/Rkb%0A8oys5DnZNU0q1paArJeR6ZJLhrIaKQxpyVILk4KBp4KdrLAKawSB0D2+l+3a0dw+LCBlUTKFsgmP%0AzT7Cg+pc3lwSbpTje6kWszOq0OGadod9s5dx6OjDTIk2L7vmCTr6zOoInwlspsCN1toLgKuB3xdC%0AXAC8A/i6tfYc4Ov+e4DXAuf4f28Dbnnez7of/fghImNiz5f8PjUpsfFpRN/8LIWiOeXqP6eU32M5%0APNjFdrvsWb4agCemL+QbDclkKnn4nLMZeewe8EtGsHQ/G3/2M8jAUE384izSfExlebGrGT/5V6RQ%0AMoot9xRpqaiYiFj0WgklZUamNBWZ0MalxVJ1sqRckyAkSgRsGZX85lU1On41iUlJMmd2oeYxskql%0A11FlpNNkKio8CbvNhQRRi5nAC1EGumx47XZku8mxasKTO5ahbx/mz9/+L3z8pr+g8b41rLvpERbc%0AsoOhXz+GmFmEMpaEkG4JyFJCOmKAQRqI2nwgs0ZRTQogC9OUjclh1rMb5W24stSiERZhDbLEyMg+%0AWy0RyrBKlHqp/INOBlCBiDFdx947ukUFg5Yp1rqaVf4+LbGlPF1oNQsrLSYWLC32bVKEho4CawVG%0ASwKZuf4LXjsqaQ/vJPXpTIVmUTLDGx/5FEsndtD9iRV0xgepD67qvR9CsGbyKAu9J2Z2rUbaHDhG%0AvVd/LRnkyr3f5eWHNlERbcz/31KL1tojGaOy1taB7cBK4I3Arf5ttwJv8v9/I/AJ6+JBYEwIsfx5%0AP/N+9OM5xlxGtnfzBB/4L/fQbT+3qbaJSVxq8b6/w/q6ihSSxpSzQdL1U3gtYjkx2MB2u3R8X1VX%0A+/SatqyYaTtfQ894RKWNClNUpAl1gLCSA5UDNIVvjC79KddMldmhgMGlm8h9EKUby5Kfh1Qsai9D%0AJaUFEfIn/RYDvHvhO9mn1uepxdDUitSiEFghkCJg24ji8fGA2cid61E53dsQPadGFkW9QLawOc2J%0AgfF88GXcXIgQUK9kKcEAERgObB3n3scu477/+hIO3Xwxf37T2/nAB97E//yfb+V11386TyGaHVeh%0AjCYlICmNXa57ef6AaCCr811djJE9QBalCUJHhEE3F18UQj2fWizVyJRvRLZagIRB2cj3lTScOfN5%0AzTqX24dYE09hZh3QdT2QZYwMoQlIHVAisNbm6cXQply7dA9fefXP5vu2JgENsQShQRtFoJzrf4gm%0AEorrkis5mXhVZ+I+p2/qgCGfNVBScXj5y3ruhwUG4y5nHXOAW6RVC3V95Oe0TVUaJIFkrOla16x8%0AfrIdzzSeFf8TQqwDLgO+Ayy11maW1UdxqUdwIHegtNlB/9oce+sijIH6/JT1M44fZtsf9ejfm/nR%0AarvFp9m21OvwnS/vBeDgziZL1p3arfz7RaJTBDHm0duwycWA8ua2HjBnm9RnDaJ1gnbTLRwGA1LQ%0AbXToRB7IusOooSchfjGdMERLgciSOL4JSCiL0m5SVCzjvEBPmZHpKrvWDXBp+7MEdz7Bw6vdQltW%0AsBkZsKS1goVt0fuHGblU5ASLOakWccCuzVOLGzpLadSKRueMkcUep7pKQAIzspWzMFPqIwPPyAbm%0AAFljBi0DjtgVrOIgzboTWzQrXVf7Mku4/am38NE73gnAyhu3sWHDFq7f+HkAGo1xjpTk+1ZbpDHz%0AGFmdEQCKUZBVAAAgAElEQVQGZB1Rnc/IRGx7gCxIE9AVwkoJyPwtFIDUJhd7BEbSnTjGok4LqwVC%0AUUY90ngRG+/6OO2R3dx49X9nyWMXkzx5kukoZDY5Sc0aWhmQSc04kwylTYQVWAzGSKQ0eUqy3NLw%0A8Ve+lktGP01iBDIxHApX8POLn+BhVuWWWAvsILNe5FRrO0CL19RYtXs/b/zqbZxzooMdrfXcD5s3%0Ab3jbLX+ttsTIaqYDEr5x/uf52U0xq09YpqwzQT6Ta88zBjIhxBDwWeBPrLWzoqyAstYKIZ4VBAsh%0A3oZLPbJ69Zpns2k/+vFDRZoBTGbt42Xec8dh/KCQJ58Ea0htitDCjVmx2XgTmafyViavJ/nqWwh2%0Afolk+noYWI3FEtqAdtLmgfPck7uYbTKw+uNUj0hadpJGJQIRMKpgLByiSRWhLNK4p15NIcOXgLEW%0AKQQ1W0ErgQpiRmd3AeswUmJKqcUjG/+NkYMLEFzcc02JV8M1zSAox8w6WWpRghJFatEKiZIhiX88%0A7yiZ2/hm4GXnyO8Do4nmpBYX1d0T/z7WsSw9RtwcYNOmq9iybS3T/3gO08At/Bg3vOpjrFufcsdr%0AX8R68VS+/TjVHn/BumqjjCUl7KmRNXAgPUCzcG0vheqYnhpZmCaQVgmjDiJPLfrPHkEokjzdptIQ%0AGb6GFe2HOJp5GgalYyh3frXZs1j3lVuoHH0H9ekm23b9M3p8mKOsYMg7lliZcj13smJ3E5W+DIvN%0AlYuBd2kpM/ClJ49x20xEbUbwoiHL4WQZ315SZTdrC29HBLFPUYYekOLhEWygOHfvdtTA2nn3I5vR%0Alknz64MjDHRaaEk+cLVi3QNBJxJ0Q5AW1IyglZ7ZGtkzOpoQIsSB2G3W2s/5l48JIZZba4/41OFx%0A//ohYHVp81X+tZ6w1n4Y+DDAlVdeaYefh/E1z8c+flTjhXxvpo8dZXTJUrKHL+kfq1VoGR6G0Hv6%0AVSv22d2nL7wT0i5plGClQZoCyKRQWRsyAOG2fwHAtqYdkAkIjOLv1mzg0OBO1jc0nzh8EX8UrWFv%0A6moSjWrEibERvvZjQ7xans/7eSt/Gr2HwVYHIYWbB1UCMk2KJKSmKxgpsNXCVd1ADyNrjRzAjM0i%0A4it7Lqnj04B1PQoKphgv5nkpkS9gWkjMwDBfGN7OjFoKVIiVyIEs22Z+atEQBL1pvdFWA6E1D2y+%0AljCWPHL/tXz2LlepGLlpH5V1DbQICFsNVs00iWWFUTudbx8kw8UwTWCoNY3UrkaWuX0AzHoHkAF6%0AgVRrhVKasBlTLYs90pjpbsSAF20Ia3KSJRG8bN1uvutBQRmFNCkKi/VAZkpAlnQLY+TEdKnKAaxu%0AI3OGF2FE6hlZSkBKFGs27PoiJxafmwNZBkyUHg6wCS+9Yy0vf/IQemyEz131BnbJfVwQTrMYd5/u%0ApUXH95mFvr0jrl0K4mvZTuY0P5cYmQfAu1/+kyw4/lnicF8u9ojyadyKrv/wx/45YP2H3nVG15xn%0AoloUwD8C2621f1f60e3ArwJ/679+sfT6Hwgh/hV4MTBTSkH2ox9nNI7ufIrb/urPePVv/h6XXud6%0AlTJnj+yr9F525hmoGD963272TDS5+qyFXD05yeKKJg1SjDU8tiGhO3wPq/ZchxQSrEUQ9+6g1JQc%0AmZDPrHwJL396mGTcLQhj6QjKT4Luhoo7XnIeRxZHVBpr6IgBkqEx1u/Yx9GzFCkp0sD/x957h0l2%0Alee+v7XWDpW6Ok1PntHMaIJGM5IG5QAIRBAgTDQIcw4YjOHaBhwIsi0f3+ME1zY++IJtwBgwlk0w%0AJhkJTBIgggDFkUbSaLIm9nT3dKjuijusdf5Ya++qmhGGey2QrdPf8+hpTcW9d1Wtd73f937vZ4xG%0AOXskX/hU05BUgQnIi+5K6z7VYqpSkDFh0j+cMpYSbSR1bdNwMyzpPkeCyABKCNKiTTk+7E8AQ7Sl%0AzI2TdD63rD+16Kdpf3+VgSMHz8KcHODLH3gtX+a1ALzlrb/DHesvYd+5dqaZJKb5cBldt59ZhW7e%0AamDiEtpzA7ABwjhC07Q9XXgcZCPluA0yZUF2GVlvaG2BLGy0Kcj+1GIUBWSt5oIU1aNiGAiaKCf+%0AKNeneNJ972V+DLQTVRjfcJQ1/H36al490c06JToCzznP5w3VyvaRGcvIANLUp9ieyVOLYGtkp4cx%0AEYVYUeooFiJFon1qpojyZvGJeffYN7htagurzZh7DVc3VUPdYZvC9PkyQncTlGlN2sPDHPZKFJqW%0AkQlt8DKDZuVT67pmsW3NFWcc508zfhJGdhXwKmCXEGKnu+1GLIB9SgjxOuAw8HJ335ew0vv9WPn9%0Aax/TI16Mxfj/EKeO2nEqJ/fvgQzI8j4yt4j8BKnF78wssKfZ5oeHZtg3scCRmSab5+uMDQtiHSOE%0AYGZQcIqjrD4ESeUkqhAD/bUY08NOPOMxOn+ccyaOM6XWAGV8oxCuXyyVksiNJondgqODgIerw9xa%0A7vA8keK17yHp7EGWf8E6PACBcYws7A5sBBiRe8EBk0aBSjCyH8gAIgIa2jKZ6Z4RK4kUXSCTMrfH%0ASp3yMeoxt83Aa0E3MGJpfnuQGqRI2LnzUgtiR87mppt+CYBNb/8Brx/7ACd3XsrqVTXu29wPOK1C%0AmYGV1hmjl4EJ7RHPLgfg3PFDpBI8rYkI2Ms5rK+f4vDAIAsutVjm9Dl09hqHjYiwGOXHiU4R7S5w%0ACZOgemTl+4sr8xpZpXGKUmuSlilgnGhHe4aIkD1yO2kP8MYmQrjm4kxAoYyHlilzqWHUNV+nqY/U%0AGi10Plzz0YAs6y9Uws+/XzNuQrMnYiLVoD0cErmNmtfzGkp1wet0oaHJb3GsX5IzwUEWGGxqpMiG%0AbfocHbNmygCiXOFnGT8WyIwx3+XMc8ziGY/yeAO88T94XIuxGI9JJM5oV/X0R2VqxcyiSrkFOE26%0AP+qD99zJg9/6Oj/3lt8F4GX3HWB0PuXpMzGdRNNJNJ6JMXFqkzJuQZrRdkE9efFfs3RIoE/2A1kU%0AdI/DNx5BZJWNpdiJBvAwosOnnjaOLPwyrYp9/Ixzs4jDAt9as51l4S46IuXo0gDZGeyTHxfSIqlj%0AfqZg/148ei1He8alpEiQMansn+kF0CGgYexCNIUFIWG0m0PVZWRGShYKpZx9RT3zRbJJ0nO6u4Ab%0AA+kDZ/GV/S/iAx/4H/ntL3zh5zh42Rjq0hrrZg8QjC9ntraM+fYoPZlBOsMFylU73yvsAzLFuqlT%0APOeBH7B22hoPe6lhlhFmxBKeVL+XYwMVUje/rHgaI8siaCWogsFPYgrGQ5PSMyUGYVKU7i6Zkq6z%0Ah3KN5yvbNY4njpp4xtboZJC3SYBNLXbExcDhHMgqyQBtL2AyMQyKFgpIUzvs1KAxOquRPdpmK7ZO%0ALaKbxq27uqZnQJMQbxmh82DWjN0Lhm5WHApB/2ub05d9k+aOMFfwfbZ/+dUwYl9TKo8jYz2gX+wX%0Ajvy0Y9H9fjGe0JE+CpDFp/WRZYwsjbtNoUcevJ+9P/wexhj2zlphwZMfarFuPOb7Y5oo0SgTY+IO%0Anq7m499nXfpGBwuooExiuhJsgHap+wP3jMeOg1MAjDXcgmgUkhZr0rVsO3ySv11nUzRz0qb6kiDg%0ANfIrvNy/jZetfR8/2HAOXhKz44unkG6RKaeFfKhk6t5uaXEtuucaWIfydp9nXxZ7OSevJ9WFfd8h%0AM0eifCRdNeKRkWV8eftlrJmx5fHKygPMzxc5MrIiV9VFSuTu88nhkA9+dAfwfH7rN3+fjZutYe/k%0AxA7mztrBCYaI4wI4GXvTlHsPi3alRMfJ6XsZGcaDNGLddC2/SaWaGWGF1KvqEwjTFTMsObmNzvIf%0Adh/rMEY528ZCHFEQCm1SdNRVgwpSpDEMzJ3DrRs+yeVtQbFpGWsGZArYVJuwDpIZkEEfkM3H04xK%0Ae24ZkI1Eo8h4s30fmRlLdxmZNrafLNuwXP/tXkmgQeDbec55TdRtOMxaEjGJURCZjJHFJPSzaedx%0A5Z5ja6FSaVvidedmTD7hDpWGlLRAOEamhOJYNwuNOG2Ezk87FoFsMZ6wcSpKcr9D5Rp9p4/X85Ri%0AxswyIIujHrl0xy6UOk345J5PAi8kjA0q1rTjlNJ8gmcSkladi6eu4bvlaeA+anoMIxKMShDKEIvT%0A01jdBS1MPApJC4RH4NKaZ09IfvUz32b82jfx7eGp/LE1YalJ4gcUZYQnUmZcjSrxfBQa6X7OpTQg%0AcwhqDNmF1hM+sd9dXFIUqJj0Udab/1f8Nn6xv7Y3yBx1uTQXs6RS0gwKGCFpBFYu71fn+dTFLyBR%0AyoLXzjL7DyyjebTrvPHGV36azZd9krPXHqdQtQA4ObGDQhzRYICDBy+k4mqEkepfnhZklbYzNw57%0AZpfNNqZpRQV622JVT71zcyPN+72UMazd9Xq++d01rP75T7trESMBGRtWzCYMxgaprAo06a0hmhSp%0AodBeymxhBtP2qNRXuvfLBoyByHyMFUQOeHuBbLp9nBNz93IJPc4ZQjCoI1qBQDhkzRhZKiwj622M%0A3jwew1APmxbKKkSlZJWcY6urzSpTICFFC0nbvZdvEiLHxDsyAGJaqFzsoVFIEgqps+XKzsckuQPM%0AqofezIqyBy/+G1D7UQc/zkLpZ9wF3ROLXouL8YSM6SjhwtsfZG/N7lw932fy8Dyf/OM7qM+7GsRp%0ANbIk6jKyuOPUWHFMJ7H/76cG2X6IHSe/x9bxFGVilIkoJSU6E9cBMKVH0Z5rilaGxDQwwJ+f9Zoz%0AjjFsV/j8k1/AeHWE0C28GyZdCrF1yk7bdZG6xuh/3fhst0D6tIPuIqtkYgUmQEn7eS3j8CY7L8uT%0AAUlvDQuFkfEZU5Tz8z+tdjZkZkmVzlNXWoh8LEzmz9gyIY1dVdr3lvPRKV98/7Nz9/mR9+/hqa/4%0AEFvP2clQNNZ/LZKYVCpaaQXjUl+JUn1efx1RyJliLyO7e99DJGm/EtLryZ5dHK+i7FKChdQgjUfa%0A6k4LyEQOIoI1003WdgqUEkPBuzxX+tmHpblqMZYdMIodhS8CPa74mEyoCpAzMt1rvmtSpgYcI+tx%0AfSkEdT70zArNOVvfSlMfYQxamJyR/cgQHidWXMrRtWt4VrCPy5XNBCgUqYhpeKX8ivk6ppMN8hy2%0AG4O00PXRNMZeKy/zCnWbF627g4HK0QhDnkAs3Qznvxz5M2Zgp8ciI1uMJ2ScihMiY6g5QJLKo7Xg%0A1IAOsPLUohTINGYiSvjYiWn+28pRYsfI0iSh4xZJP4Gk+RUuBJr+U/FIUGiOjm4i6dhaUluX0Mpa%0AU0nPEJkGsfD45sjl3HD4o31Vh5liSOIF1EoVwoZdRAI33kMrj2Zw5s9zsjRGOwzpENDyu64VSmmk%0ASxeVevwPpW/7lzwRkHo9DiNI5tQ83thB4Jx/91p6JmFAziPLHWQ7s2iSJE7s0ZE+nZ1lvv3Idcy9%0Ad1P+vOoNh7ncPMxdG9blrhuqs4D0DH5U7ZPBZP1bjbDIstgNxlQepSSl4XfPZ9L5LvTWyJJWAYr9%0AIgjPUc2KWcA3Hn4OZPb+3vpP1lMmY5A65o37OrSUIJEBzbSQPy6IZxluVNyxddBUOa/wNeAXclcP%0ABBB3XztjZEkPI1MbltI+PsF0udAVCgpBAY/Ilzx06xUMjjUAgdTaMjIj+wdsnhYCj2Orr2JilRsT%0Ag0IYgTKKmBiEYN6BaYHjJG6jIor2b7EYIUyWBlX4QMf4IKDQMniJoawC5rLUYtYv6TaBnvvOrfzC%0AZ0hmf0qT1/+dWASyxXhCRsuleuKOXSC1TkmdoCJOMvm9/WGX7riFp33nI3z0uo/xD3vmed7YYM7I%0AJj/0IaLzI5CWkeWRtgnd1vvY8nUkiXWW8IxP2sPI9jceYn05wDfduVlZZKmzZWc9zFhtBBpXEWhX%0Au1AqH/DYG+XGPHOHE26b3ET70gChNUZKPC9BOWVbAZGTAum1UcJHCJHXzcCJPVSMCX68LVc5beKr%0AmAQP351bKiTzR4u0a2Vaj4ww/1drmWMT1RsO4623j/G3tBjYM4O/pWuD5QeOIcf9qrbQ1TI/dfE1%0AXB1U2Fw7Saw8RloxjZ4MWiY+yRhZGhUBLx9RgtYgJV5ir8UA82AkQWyvZRfI7CRl6XVdKkQMo/V5%0AVizY78cPhQdhd1Fee+LjPOO+X7dvI1OMUbmKMOihgDrpBTLHyHqEFKIIdb/CXetX0KRKSB0jBCE+%0AiRK00jLBdAiDlunpR0ktnh5TgwFnxd338FBIBB6KRMQWYB2QhSyQOEaWqVYrQRuijD26qePGgvCK%0A4zG/fmyOe15xFnc2nIIxy0m771SWDSicfTZRs7vB+lnFIpAtxhMymlmvWLtlm4XjmCRxTCztF3sU%0A7/4yALO1KRhcxkP338vJ/Vbgceqj/0D7XZdaIOtRNcpkNm9ODWXC//2IZvTUS1BlP08tVsKIODxA%0ATQes2r+fWhTSYzRB5Ix1CTXh+m/A7FU5c+gQkVTPXBBWThyl1dI8PDxCKwipthvUSgMs809BZBWT%0ABaHIJCbSb+O7xSrtSSNqFEpFJD/BElBOW3gqJsYnxNpG6UdCvvXebjN1BmAZ88oiLvTvzrNBmPJ0%0AIHOMTEvJ+MhSNixMgRBUI81ETxZwUq8CBX4SgQfTDz4fIY6C640aOTVJqz2PP/Y0e1zUMDLGc4dR%0ATLP0mWD/JzbQWlvj/KeecscEA42uOCeRHl7ZTTAwIHWlj1Fr4xG4el7BzXAzqehLLWYWWWnWL1b/%0APtMr5mj4RVIlOVxexuZGHRCExmd4wQpwpDOhFro3tdjPyL4+H9Oo/yMAke9DT43XN4plepBRM0Bb%0AGPAE1YE6p7CpxVTZ42oFq1CMIymQiz3cd6L3u1HuGAKl8hpZzsjcd0o5dq5OM6H+WcUikC3GEzJa%0AmTKx3STAAZn7oeemwZnoo93AB462rTBj9/27aNfdlGRjaEQp+I6RiQEwC0g9ywcmnsJ2c5glU9Nc%0AVBsk1BvwSxLj7IhKQUzVi5lMz+LapZ/ji9NnU137CIXJQdrtKpGXze8KEc5I13e74fqyPazcUAKe%0A3ndeWQorARLlUW03qZUGWLFwiswfN+gBLOW18ZzsXEvwTYdYhGgkvh8Rc2Yf2elR0i08kzC/c4Ta%0A7auY++x6AK644Wb2rLdKu9MBLIuk0N9km83jUlG/7UOYdBnrqepQXn+rxv1AOCXGECbF1A0P3nI9%0ABXE58BmMYzwCjdeYx3NqlwEW0B54WVotI25CEC341I8MIIQFMjssoIdZIYlD9xkZWCh3m5qFEaQ9%0AAzAzIEs7knIjIfMdiU9LLarW/bT81fng0Uj4zs1D4hmPCx6ZZMX8enT5AfcKBl/7GK3yWlUWDQ3z%0AaY0A+12Ie+pUIR7Piy8EYlIRgRBctGM3X2EjvkmYK1mWrFQ2KUH0iT2A3MQ5+wSUsB6fQLcx3NVd%0AMwB7vIBsUeyxGE/IyFKLaatF2RsijZNuavG0CdFeZBfheQcEJ9sJscpGVgjmXdHbT0BIxyTSSWZb%0ABSbbZX7pU//CaDMmjisMqRNEJavGS42gyB+Q6OcysLpJeFaLwXWPcP4FXwMgcot1m5AksCzOc0Am%0Ai608LSV6xs34KmJ6aIxWwYoFqi3bE3X/plX847nWCS7scdIQfgfPMTItuxZHKQohrI1TFt5p6c/A%0AdDAG2jsr7P3CDqbfdi4zn11P+VUnGXn/HlZcexB/S+tHghhA3EMqPRMjswW9h5GtSIfy1CLAzMAg%0AHScgGYyzhmF73HNy0CoWNei0gJe0QKhcsCEdM/NcirbY1hRrZ+e2h4WckVn+EUTd8xcxmLR7HNb3%0A0J2Hgdnqhu5jjSDFy3uyvGLC6NYF/HNiZI8yPvM3zFWLImXFXJIf72S4FHPeCozn88l1BTw0ItiY%0Aj8tJBBR08QxGlvlm5vZhnt9nQRaa7Lx8XjLvmqNdw7y36Vn84xXvstenuNxd36VdIDPZDDx7Da/Y%0AaJWvdn/kgMtd36xGpoRCCkmvB+/PMhYZ2WI8IWO2aRf1YqvDdavfwP7Zu0gSt4jn8nsLEL5La5WG%0A7D66UzpmrXtSiAtFTrUtWPipIdc1dh5k0CSkoaTYbluwSEKuXf4WJu3aQJxKfLEOXbXHElRcKtKZ%0A5rZU1owa4gfWX9F3i4gMumxpUNSYYxiAXRsuZvfaC3jZLX8PQNWxyFu3XsitwEsemCBVXVGH8jt4%0AwoJeIsEnAsp5n1GMT2A6RCKkQp05hvO+r5JuM3t0hLvfs8O+1w2HKYk65lq72LdMT87PRSWapx5U%0A83+nA10g8kySWyvIHhHFdfFFtCa+nP9bK8VcyS6+YasOlClTJzIhbVG09TEtAIkXNwEvt1ESQiMQ%0AKHdD6ehqZBrmvWI5I8PWDP2kp0/sDEZmckvD2AgU3ZqlQJAYldc+JwPJ0gsWOOYNIXdLKvWIesUj%0Acu9rsrllpEgj8ue9ePAWaqXtMA+Hih5bXH0uMyM+vHyIYlokiorEUff9c8hy59nxQwbCIWbczV0g%0Ag6rRDDfm8Y+XYTMEqy/C68RQO5WP27HTX93vwtXGzlu3jAeOzjNcDqkR4wmRq2GzfsJeIHu82Jg9%0AnsVYjCdgtFK7IBUjhRCC9twh1MGvE4h+RmaMQbv0VyTs4lpevY9soOWJa17Chtpq6yunIUu0ZP0/%0AiZGUIpBSUTzNdPWT5Vfwg1FFMmAZmqr2339fwbpQRIQINw05Y2T4HSLHlgaY73te4vnMDtru04yR%0AZbGnlNBR3d416XUZWSpNngrL0kcxPgValqHs9HjFPR/nyk/fzdxbNnHobZdTf89aLnvjrbzife+m%0A+JxZCs/umvU2ORPIhqPZvn9n/UoFWn1TkWXan9L0o/5+u1kHZPOzD7nnt6liG55DOhhtR9x4SRMh%0AVF4j85I2Ukpidxkrzvfw9BoZ8kxHWxELlN+V8WsDQqRoYxmZZ7rgK40kNV4u9jiCHUrZ8hRGw9i0%0A3UwsMRMAjEaOpglt/SxlNiXBMDx8AoA3PTiVt4JkDdY3/tofAXD4kR08cO913WPLrKAcI2uWKoSq%0AS397eZEn4fq7vsGmKfs+nhAM+fYCtdzl0GmSO3sc7jyJh8duRA2vs+ea6zpE7uyRCYsysYeSCk8+%0AfrxokZEtxhMqWkmL5332eVyw4e3ASoLYLRjax2vOMqwEidYUVItt1c8yPn4fJ98ds+z3fFrS7njb%0AukAxtQvPn276BCVdwE9f497BLjACQyoNNTyGUqdSjLuL8zFW8/nwJUyelfAbs06+39NkrFTUla+7%0AJl8tYoRbYIWniQmRJj3D5BZgdtCme6rt/vseGkoZ7RlpIvwI4cAkFSYXW2T1j9h4pPcVaB4ZYfI9%0AO9jLUwAYvOERrlj3Te4QV7J9dCdDo4fzYxXaYKTIJ0f3xnA8zVG6LhpZenSYGZK4nNfxZNovZDG6%0AXz05U7asruiAukCbgA6TLKdAC60F7cI+lh5RTKwM8eenWTY7TSmdoB2MEfl2ga06dV3Wr5VrT9Qa%0AzogY1jztJFPZ4o7zKsyBrLenDFio45fscTdMme9cPkK0d5CVzRYP3bmNo5UO3xm4ADwwbpEXpCRK%0A5J6IcwOSC9buQoqUix8+h29mjCfNGJyEyKADD5EG6K3XMvHwHb0Xzl7fZtiX1uttL1CuZuqnmm1m%0AjnMrZ7Ovab+zLWNdwPwwQGStFXjMrngJUtlNRC7oEJYFQ6/YI5v2IB9XRrYIZIvxhIrJ5iSnWqc4%0AvmcGVq4kcEVpoT2MjFECok6Ll2/9Vy5ecjvHHxkGH9KKoSMtoBy6cy3na+uq8TvHX8eV9Qu4erlb%0AAbOJwBgwhroQKFe4N53u4vxdrgZg57Akbi7YQYw9gxbL5VlSlQGZEwQUp4mWNPExCGVNb33ifjsm%0AFxmQVdrNXIIPsHtIcvm8BbI0VZhKm5NLnAOIsKpBY+Dwzk3cay5l+sga5t5raz+bb/g+v7Huz2g0%0ABknEOSzdciv3iidROtnKa2taKII0IZIeTcqnHxZLzFTfv1vtISjCK/gnvP1bYJu9fb7VzzJrW4b7%0Az88xspHQelEGHZ/lzSH2jzhXDy2YLzxCGI2CWIVJmkwDs2oAT0g6nv3c5+b3shBvZjJRgI90YpkN%0A8mYePO3YRQzKi3FYjwYaC8O0tZ3lNeQ2Kg2/hkxT5Klp/DWueVt7RIGEQAOC2yaexK27B5m52KVZ%0AHYMXaBLZnQgQewIhoCrnKRSK6EAgdIJywL6kFtNcuIzV2jA3cj/ilf/MJ19zPUExxhDiJ/a7seWk%0Aj+y5hL0jWTIgM0Zwq74NRp7GVJSlhw0VYHT1GEOnpiABg0R4MpfUd5WJ9KQW++X3nvDyxz8esQhk%0Ai/GEiZsP3EzRpVfaQoAx+Jl7h/Ewap7LBv4c+EWGQ5siM7q7oLYdkGU2SABX1i8AYG0jQYULBANN%0AOjVrGLv26pNoTyMOWZsi2fNzuoMrCE2Lplfk4NqTnH3asVarp3oYmT3mA5e8AxkuMLrXQ3gWyAKi%0ARwWyhWVDSJ0SpAmFNKXlgOzAUIm40UYCcVxABR1iX9IwcPzBUeLAo3l0hE+/5818mjcDcOlv3sr+%0ALatZtXk/W9hFrbaUiTu30bh9K89ato+tYj8nekQhJZMS4T0qIxt1CsAsIsdiBlhAzHev6/fHv9TX%0Ahp0EEb/ww69SjiWfveTiHMjO2XYAgLhWYTQqwohlZ0YLWvhIHQNdJqCRCKkoO3ahZh7hK5PjGP0C%0AAL4rZrh3yf2Mie+w4thKxivdFKNI6PGXstizMDOWM7KxyOfDV/wDInkILxGkWiIxvP3o3/Gl+W2w%0AjHyYZiIVo3HCrHMdzqYrI1JmljXRs67x3a39G9QUq377WRy7/d946T//E+Nr7ebjKfeeQpsKKlVI%0AJRBCEPgeYDCiC1hKlpA9jEwiaBUU3+7sYn7wyVA/bP0VHTPcVrGf3epSkQ5WVb9+yyg8aAFPStGd%0Ade6e2bsAACAASURBVJcBGYJULWG4sCRPgWcgJ4V8XFOLizWyxXhc4qHph/jg/R/8iR6bapMLNH5U%0AtJIWN373Rt55xzsBaCs74dd3jgPS+ATePawMbseIlCATRPjOEDWAlgPB2A+5dNU4YDgW2BrH5oWE%0As6/7bba+4t78PcOhiMJADMrNlsrGwSCYYimXczsAD2c0JDvWxhDLlu8nceDTIcSb2oYMbTqzvVIh%0AvZQYH58od7GQPTWmmfISSnELARTSblpuJgyJlX18bW4phw6t5+CJ5VzSOIv7b3wSu9/2tD7LqM3v%0A+y4vu/QW/C2tbv1MW2uo+vwAlx89ipd28pQkQMEJFVqPUiMb8k+vkdnrr0iIm133/fg0Wb2WTQbb%0ATSpxzFAyn7PVim+viUhT5mbus9edDgthwtRwjNQJQvQvoFIonvpQi1+97SbWHdsPIszrP7UUdo/9%0AgMY1mmVvOMbOq3uOIQEpet1PQJAwkwjmUsGyjqJeSIm8tp3Q7dj+GyY+wRvHrPhGVCXaKzBRGmFj%0AJ0K4wZMZgxGktMoppVFb41yo2NtPbnoBolhChh4jcwfzGlkLlQuMlPPK9HwfMHg9De5KlPpmbQoE%0AxzaO8MdmNY3SKsD1hbnPY2ulyF1XnMsLttntxNJ1Z/ewOIFSMred6jIyQaf8FD7y/FvwBrqbEnvf%0A4yv2WGRki/G4xFcf+SoffuDDvP681/9Yye4bP3YP1aLHn//8Bflt7/j6/+T8VTt42skhwk2bqU98%0AlpE05VTL6rY6ShJEHZRb5ITxaSRF/nHqfRQGA4JiitcaISnax2sfIs8CWbAm4bzZo/xQLmfcn2J1%0AtIyNCwnS65eny0xBoOyCLpVdchpU0EKx1hymamqcZHnf86aOXsDac25Dteyi2aFAet8r+UHlHi6/%0A/DM0VhRQKj2DkdnF2LE4UWAEO6+2kMZAkVEzRdOrEss2N+18E7vvu5T7b7oqf9/qDYfZvO4BDoqN%0A+FtajJopfoN3UT9sG5u7QOaGgsYxUSFBIfL+L4DAGdKm4szlYziY6ft37GVAlpJGJXQSIL0InfTv%0AobWIcl5VTrs1vlLmGagNqm5FMwVaTFcS5gbX8MlnXsr6I6cNoJcKpcE/1kEAQoT5dVvSkqhKav85%0AAO3SifxpqVaInvPUBsamTvLh6RADvLRpoGIZZkGn+bBLLQWrwwkW8FGDASef+w5+KDs8M/wWQlsg%0AE+79d1Y3cWhgKaOuvSATd0hXxwykRyFq56rFthEEWcuWS5cq3yeJTD5+CECpfkamMTnw+YH1oFnC%0ALMiux+XqQgDbzucX/+JvGF29lvSz3wVsfU0qgXTnlzGyTLUYSI+lb9pBMtEV6GTy+8crFoFsMX5m%0AsXPnTj7/+c9z44035v6FiU7wVTdtde/XjjA30eTKl63nf33lYSI8jsw0qYT9X9Vfvu3T7K/s5vjH%0A9zJ0/UtZHv0F7w98rl+1AoCOFARxtxlYGo96Z5j5dAWq2MYvJsQHdyA2fAOARrmSuxbIpTCTFpkL%0AB/I96tmtmJt5EQfYxNPFrRjTQvoaowX4lpEZZxNec3O/BpllkDlqdIsXaeJTn14H3IYJLPBFhMzI%0ACeKoRBQVaC9V3F16Ug5kGSMzpyVQRrxTlCvTFEyEMRDs1Jwww3zx3qv454+9DoDX/8qfs337D/lD%0A9U78LS0C08AXFiheyU2czQHua1uBRwZWRivAUGrP06hWKRiR18ggm7A88qif8YDfP7YmAzKPFJME%0A6LiIUBEmEYw+eB0iKBJhiLWyM7iMIHSuFhhDUXSBrOSEHyEdVjZKPGPfK/CHdtOR/Ww99RQSaOPb%0ApK3wc5Xgk1sTpOXud8krdkFTC4+6CrBcTKKBi+6+h/ddZRfysxYizPLQnY8hdYIHLzE9nonGfZ8j%0ARip+zsjmAo1pRHx27EloNU7Z+WjKfFq2BciNQxv4yuVPZVVjFozhmvNXsvu+eYg1nnOCUZ6PiE0O%0AggC+V85rYQCRSLnsGWvw799PEIS8jE+znCnwfv+Mz2zJGivOUdVMzGKBTDhpf3HQJyh6+H7W/Czw%0ABgO8wW5N2JPeYmpxMZ5YkRrD107V8mGTWdx2220ALCwsEKV2sYp0/7iQ8f1zHHt4hltuuYXpB77N%0AvUdmiVJNvZONf2+jdcSgmGWwM4vpdEjbNv23zjUuXzl9CTKFocYC0qU7PBMSpz4ThVkWTs1w9rtr%0A1Hs84WpD3UnIbQrsrK1gqFXP+3E2dx7hTi7jTnE5l228HgDla6Qy4FtGplUGZNahfZAag8wyxxBJ%0AYl8nSXzSpIQBUrejbhNyStpaXadTZvfSrXyk8gb2ck5falGflroZMDW0rtG8z7rN73zrtcy9bTN/%0A97HX5anD8qV1Vm89mDctH6XrTjFkp2Yh2la00Zta1EbjJQmRSDFG9jGyquyvg/VGr8Ky19ldkSCM%0AJI2L6ESBhM7Jqxg99HzaQORUjFLOOwgBP02o1C2bXd6eptSyoBbSppIofB0yFtVol/sFJlpm6eQs%0AKefl42r8OCbpHY7ZkwxIhSTVRchbFPrTuSuaEUa44zSGpbOWkaSq51yFyauJgyuX5UBWVxH1W97E%0AyTBFkXLNEsf+O65W5mqJw+Egf/nKX+bkpotBCJ5/8RquPmcp0pNc/TSbB/X8ADB9mYyLh8psX9lN%0A9d6vDlNdUuTG523leResYgNHKdGGC17Bj4rc/R6BkN3U4rKNJX7pL55M4HWB7PR45Tmv5C0XveVH%0AvvZPOxYZ2WI85vHtmQVetesQt16yJS8qAyi3o4zjOGdkCw8/RLz3KEMvfQkASaxJY02tVqPWMcw2%0AI0Dkzcvfum0bhXgD29LnI8Qevnf+RTwzmYbACjwKSYEV82vpTNRYd2qcmSGrGhtUK7kvPoIc2sXF%0AEx5L9reZuabLMurlbtG/TYGm8RFAmDrp+sAURzkPgN3LB2CfTS0aA3HJpmvOZGRzDDHHyWgzBw9d%0AzOYt36eRVvjLq67mDel9eTNqh5BTssH9q85mY3uQdtnWH+qiyhpzpE/skTUrGwMHd+/gXz/0pvy+%0AZ9/wce5afxGvO/UR/vnKl9ARIXdNXcxGfU+uh8h65cABmZYQ2dtyIDOSFE2YZAMVRV+NrKpOnvGZ%0AP0ffzFpxmOV07/MTQyfIhAIpUqTouIAJSiRDmvmgzaoWtDBErkF6ThTJuqA8nbL+jhu5ZMc4O6YO%0AMp8zsnbeEWxEAqctrFr5YEC4Hi+Eh3aIFSQRcQ+QKaCtoSDtjLXYlIEY4zYw+WsA5UQjj8YwbBnA%0A1uPTcAlEgczHzRgMJXf8g4MDiNhej46r+aVSsnzsGQzGNgU7nFqHk5GKBSHlpjwPyCHmWcAreCgl%0A8APFRRddZB/jpgGIHkY2HCr8oofbm7Ag7cbltVeth3aPQrTcM/3y9LjqN5jZs4cHJp7D0wZ8ZC1L%0ALUqUkjmAqUepBJw3dh7njZ33o1/7pxyLjGwxHvOouQVwIUn7bq8ndkc9szCTM7LpL3yOk3/8x9Rn%0A20wenieJUpJYE0UR90dLmZjvECXa+h26xaLtH6SevgpPx9y941eYcsDREYJA253tiJjivGQNM645%0A2BhD3e36i1k6p2esSb3UlZJ3KNBxe7zQvd6R0SaR243fOeKBMEjfIJWhtsSKOYy0r1czNpVoGdkc%0ANd+yQYA5PULH9zlhVpM65pCIgH2jo9y+8TweEBcQF7qp1oCI5eYE3Kt4yT2fZvBfDHNv2UTtrZvY%0A9aEn8/Yb3sY17/00y973AE++5rv4W1qs3Xgib6beN7aWd8o/yF/PN91zHmIWkfpI53qesS6tFVoY%0AfD8zzJV9gywH6U5izmKJOMXVfLPvNr/n499553MRQqPjIjoJSNISxwPLpFJ0zshaIsynFvtpgkwL%0A/PrD3+fiiQOUmvb7U6SdA0dFd4c9ZpGqDIRcz59QfYws1t3rqwS8c7zI9CdWkApFoFcgSHN/QUFX%0AlGLQ4Ji1ENi0Mta3sTe1OIrk95KDPPWsCsJd75YDn1RKBsvrHauC1WfZ8x4qWUDLGGKQgXng4YUK%0Av9Bl454fIITpY5NI0d8F3RuZe8ePq2GVRqg95a+ITJmBkULO+LK/2fvJH/lGj18sMrLFeMyj7QrV%0A0WlKw0RYAJmpz+SMrNNpUWy3+dK/7WHviTm2xCXSWNPpdOjgkWpDJ0mJEg1/sgyu6jKngobtRyKO%0ALx3gEqBtCgRpgO+32b71DpYtGSHa9SxS02J++yfpHLSAsyQ9Tsv3EIVuGqxZsjti30S0KRCh2LXl%0AQr64Yx033ZGwb8D+VIbNNA9UC5zjaWoMkipJJbAgmDGy9OQ1eMs1ZVFnkDliqWhqu1A13Q481gMg%0AuqnNiaqtOc2aMcpyPGdec3qUI0fOYeK95/F+xwjPfvsPmd0wxMXHHuDaaz7HiDnOuuRJBM4ncMGv%0AYoTkyv27mKwOs3+pdZ34DfMu1psD/Kb4gL1+dEgiHyJ7HMpoEA7I0Oxbv5SgA0ZLKnQNBIucPvWa%0AvtRjFkFia00AOg4QUhO3hlF+C6MHuL10F8+sXcZKPNppCLTRCNrOiSRMI+ZVh0guUBYR5XaDFx/4%0ANFdtuI2i+24Nmg4XVu/kwamV3e+Z8iHpkbzj5Yt4EEXURrsWWgDzWrCiNk0qB2kmb8BQRAOJMn2L%0Av5/G4JhaXMlbCtGyF8jsjVtosLQ8StDZD8AF45aBzZcH8IRA+fZ1xsojtIFqaD//jPUEGfsJPC68%0A9iy2XN4VDCmnWhRKcOHzXohUCo4IkIKtW7eye/duNm3qzoXLz+EnUBUWB5yYpeznqcXsr+JHM7LH%0AOxaBbDEe82i5Raajs5lgKcf3zqLdj7x+6igdYYEsihuEoeHI4E2sWrqT5PZ3cv/Id6l5DxOZtWgM%0AUaIZ8Mdp96gGDZrAWGGH8hZA25RgoAM6ZbhRvJtnjH2FFw9M8p7qN3nKsl2Yo5ug4yNNzHwxQFXm%0AiOMA349oFC2QDeoabVlESxhfupqHhoskYoEDhQGkSdnKg+zzL0X5hl8THwEfviCsmi6rkc14AcNJ%0AjPBhyPmgzwu7eDadP6HWQ0R+d2HJgGzOjHJy5xDNIyPU37OWO9jEHbyQt9/wNtat28/ExAZuf+r5%0A1MUOlsdTJInPJd4drJ6a5eigndU161uwL8QdxhZmcyA7j50URX9PWpIA7UziLqwLhZbWZ7BgoGNT%0Ai71ApkgJTYdODxD3ikGyKDWnmRlwLutGI6Rmcuf1FNQsFXMnB+T9+WM7DsiMEDSUTTOOmCneetYH%0AubZ5jEvlkwC49OhuBjfME7fd64qE0O+vsyZeAB1ol8YotU4i1BJM5m6RdDgZrMofm8GUHAQ13OIf%0Aigu8pDmMArSX5qa8AJ40kGYsmnw+mJZWjGKvwxhR2iYSDZYPrefrB7/L/J5vER7t8JXf+0P2rD6b%0AlwjB6Oq1VEaXUBiAdh2EA+9rRqrMxgm+tjUwGSgGqiEDI92U8Larn8H8F2KkFDz9F18PwPif3gFC%0AcP3115Omab8SODuHpVvP+IxOj+UbBnnVO66gOlpE7nHy+9NSio9WI3u8YxHIFuMxj7arZ0Uu/bP/%0A7gm+cdPDpFs1Ahj43t8RXeq86dbup/07MR53M8ZxpmsdDq25n1pwjA4eycoidSn5rZU3sTfqpv+S%0AcI4gtsIFIRsWyIyPr31EaBfVu7mEFw99nK8VHmRyNuDCnpRI5ClUZYaFhSUMD52k4YZYDpo55hhC%0ASEPb3TYnY475FUbNNFVRo6FUruAC8FVCatI8tTjjBYxECfi2Tgaw4KynmtqeQ9uUiHp2yOPVUTo7%0Ay+x64CJ2f8Qu2tUbDnPZum/zQv1Z1q+aJKyeZGiowU42AlCII1qtKgMD08zNrcAvu/cv2UWvGEcU%0A425K8NEaq3UiSRf2AFfahmDPDlZs6SbKDYs0CIo9tlcWyFI6PeuZehQgU+kCuInO0miENKRxCZG2%0AWCHKFCLNu5ffRGPhSmajAaCGQVDzLGsNdJvREynXBtPURTbvywGJzmT9EbkjsIvIs6DQrK4hKJ3P%0AkvpwjlgijTnGuvyxNZf+bF6nUF6dVbOC6MGEggkoqRpGSt76hSri/F/GCJDufRMj+hiZ0nDB7BZq%0Ay1/H5468h/Xrl8Lo2Sx76WfgXwQL+/6I9mv/EABPCpatPZv/630f5b77Xg91kE5du6NaYke1xC2p%0AT+h5CO/MdOA5V13Nfd+6g7jTk7uVotvvpU5jXl4I/+0zsHLHGa/1aFEddX2Rp6UWA8fMvP+EQLZY%0AI1uM/1AYYzhwzyRp0q0lnJ5a7DQzxaG9vUWBjjNR1WGTdBQ80SAUmk4nIZUxidB2HtSaCtHaMkkY%0A8J7BX8nfIylMg1nC3hUeOrY1mw4+gQ5IAvu+NQYxbp7UfCqoZ0IHqegUJF5plnp9BKN9WqGrVZg5%0A2hSQqgfIaDOvylSSBkVatKSH18OmAhnTTpt5anHWDxiJ7SKTMbKGG//S1paRtU2RNj7m3oD2vWUa%0AN48y95ZNfSBWfM4sy7ccZWzpNM3v/TpJHBIGzVwZWIw7tJpVjIG5ueXQtovsKWkL+oW4w0ijW+h/%0AtOVHRhJdP4kyMcp9hlpbWCo7Kb0Uuu+5Ck3hNG9E/1FSi82g+yypDdIxciViiqLI8ALUvDoFBIdb%0AVjCjhWDOt+zVMxHbDw2xNYoJpAVk7WpUzSwdKmLEaUDWCbKF2GB8Z/8lM6uyhHSi+9i9TjUYVAYw%0AJfA8z05kxiBVhBGSrScKxK21tGQd4WqdeIM9ghPrvbikGeKHDrhdn5ja+nSGnldBL4zjOSDwey6m%0AdqpdKftNlLena3hR51KE/+hLtJQi7+8C17T87+HLpmf++0KPR32Pfkb288uG+cC5Z1FU//lg4z/f%0AES3Gf6mYPdnkyx98gEd2dSXZ2SywLLWYDbTU7vY2IVHspMsiRitBIGKkgLj6ZZbPzXfnN3kCU/b4%0Ag+Kfcbff3VHGxWkQHjdfXOoKEYxk1bhAK8ckhEKpBKklDS2IHQMyQpCusAyhXh/BpB6dwI1MYZY2%0ABYQydEILfLNenXlRZSCOKNK0zy93Uz2BjGkm9W5q0VcMu3OuOgushhzgq+l1HGUNnZ1ljt6/iqmb%0A1zD51nOpvXUT9fesZeRth9j8F/fx9Pd9guJzrPzMJ8ZoxUovQKYBQdgDZFHE+PFzOLn/StI4pDZu%0AU2ZT2BRjGMeUoi4jy+JP7m/xv+60JsCyIxFxnTcf+igbDk2hU0UcFUBIqgV77MKxLT9bdEkpZNO1%0AnWGy18PIxhZso7ZWPebFGKSzNYpSgydCXnVbgd8afxXbG2voOFmlFsJ+bjolxqCcW30GZMYxIh1l%0AUvAkB7L54VGevWIvR1YPcGsxIvKapKKb/gPLyJ7ztc/lx5VBYKFqAeiKKy6lpD2MAeFFGCkxSvEn%0AtDlWPIBw5xCbFBDoFFIlrPgk6SBKtvVCDXdNiYWrh3nqTEajnUtKZuychYeiQsFa1z9KiB4GBtiV%0A/DFmSqczsqWhz4uWDf97T3ncYhHIFuM/FFErcX+7aY62NrbQ3riP+a98lfG/eh8AJrHLRosCdee+%0AbWTCFw8+O5/P5PF9is0tLAxsJ1z+OUzPD7kmuj+iuDDDD0pXMtJICTMlXttj3cEOYdpV1SmvzosP%0Av5jB2ll4biw9UpKOumNpVjHao+1ls7/mSIVP6kvaBcueZgoNagwy2EkJnaBifrDbd3ay6nPEb+eM%0AbMH3qDgLpjBtI1PN7mOb+dtdb+aL338hc2/ZxB2/92Sm3ruZ9W+7i5H372Hk/Xt4+o5HSLZHhBu7%0AYoqACG0kRQJEUqQSRJzLg6yvHSVIY+KFlZw8sY0QH123TGRCW2FAKbbOFltOHuf8Y/vy13zOeML2%0AmqvptAEEy7/vk8wOsucHP8/k5AY6KmCwYK9jxqSK2n5mipSSM0guJR33uXUZ2au/9QFGj/85Wthr%0AKnWKAOLYHl+jM4cnQ8K0wFA6wCYUIEiNQDumu2R2kt3lDeA2P6GrqZps/Iv7uini3ID31NASjp61%0AkbtXbGOyVKcqWyQOPJ671z5/oD6ff9dsZPZLFiDXrFlLqCUKQ3X1XdSWrGF+id0gSOUhUnt8ifsu%0AHd05zPEVBSv2SNpdN3i/Wz8sbN/O0t/+bUrr19tr3gNAK1e+HIByuUecARS32e/Xj3K9kVL0NUSX%0ALlxGcfvooz72/2+czsj+M8dijWwx/kORRGn+d7w+zi9++RfZtOkdnM8uxo68g/3fuYYHt62m0kgR%0ACRxcspK/3foC1h+4AUI77PFkcymXuXlcuiP5/PPfAMDw3NvAl4Q6cmNTuum8qHCKNbOaY2MhBcfI%0AMssg05PSipzj/PmnLmJJWmNKjGCEJC3Yx6Spj0k9Is/HS1MGhE15doJCDmSnih3qokq1oymmCXhw%0AqgfIXna5dUb4ykP7SFDEyqcQJezceSmdTgEOV9j1txfmj6/ecJi1K04yHlZZt3k3D8nzqLSbLD+W%0A0gh8FuKuqs6ng9aKwPgkqYfw2uzgHtLd62hSJtA+bdlBIfG0bVGoqyoqSQhTSAW84Xu3s2+JD12N%0AA2FqQcVrG2SwlbJva3e6VcUEbRpeEeGkeMoBWajbQJUjh59HqermjMUJhP2pxbDWJugcol357/b5%0AGTNvDSIBnRxDFVez88KL2AisQ6KM9ajUof2MX3Pz5/iz1/xaPh07VC1gBO2OWyTZscU4W0JaXoH/%0AueyNzA8M8UvFfbQTTcstwlcfjXjjqZR/i9sUAp/x7zwdWbmfZ7c3c/fZR3K/RiEUoAlIGN36ZQ4d%0A+x9IFfHG5jdR3iB+KkjpNvLXTxRoF2ILZHG7q/TrqVMJpRh97Wvwxq2Tfy8jW7H8RaxY/iJOj5FX%0AnoPppGfcnr/maanF6tMeZSzNfzAWgWwx/o+JLG04164xNzvDeGOckYUDDHV2QgjHh0PaC4Ziu4VM%0AYc+yNRgpWaheCp2b0Z6gFRcJpUs/9k7s9VKQAi9JKSZtamElvy9WTQIBhUhTzCycWq5OF3RZ3Jxy%0Acn2taDhbJV0sM7t+PWUaVmquPSLl4+mUiuccNsIiHdfrc2DY7q6HW5JinEIIU4Nn7n47ssUdO59K%0AmzK77lrJuz7xify+6g2H8dbb4/S3tKAT44UdNpm9FOqacx6YYKRiPQ8nerwZAyLWHDzGbbVTrE39%0A3DVCxhZkQxMyTwPPiaP9NCH2fApRCx9JalKWLEQWyADdtCBZIMBoiewYgvJzWRLej28WqMQeMwEc%0A0cPMP3A969Q4tXlbW1GdGAKIpMknLWcNWh4JQ3+vOLh6kE7DQwtDx8sYWTYCxx1DchTJeuaHRvhX%0A8w0uM/extvF6hOnO6br5qc8EEyMQ/GBmNfXzqgSn/jtIm7aUSYIwKSU5B7FdaBPlUezYa1xIDW0g%0AzdzZ3eFqUn7hj9/FLe/9MLMPLeUFo5fxrjf/NTv3vxHAAloyR5pmgys1CM1Tn3oZleERnvLJD/Ct%0AXvKU9VwbYxlZZnOmzlxafQcI/k8ADEJJROlHJ8zOSC3+FCLvH5P/+RN3i0D2f3h88eAXkULy3PXP%0A/Ykeb4zhB//4MFufuYahlRWiTsIdGxb44MRvcX1srZuiR+5ktPA1COGY55iWjBFaMtSqcxholp9O%0AsX0zWhmaSYGy8YCUuWq3IJ2lFdsyxHgS3ZMJT1SEQjBcjym5tFPclgRLEpJqN60zowbz/29mv/ti%0AlSMDq/gj3sYrva9gtEfke/hpQtmzab1aeSiXXh9aY5840vQpOxusU+Vhdz26Thsfv+sS3vMJew2+%0ADLz9hrcxtmSKL8/+PA8+q3/HXPNsja3CAr9y9KOcW/t9bney8wW/2yvnExM0YxoywmRCg1SikhLI%0AFoEOMR7ELtcWZEDWaeKh8NEMLTSBMj/4/stYN34pWyvg4WFSD9mxIOPJFi/rXMHB5sP8qdpEhORK%0Azxkw14aJfnc1nRvsuXekZE0zk+y55xPjTQrE8ZCvP28SrSByG4Hlc7Z+mvVaGT2HlBZ6G7KB8Cd4%0A6WTAdMnWyAAe2rAZ4VKZ358+i82jKVKNIrRNdwatJkun3o1K9pJeV0A/LNi5/XLOPnGCN37+mwxU%0ACsz1lJ2yNf+yX3g1S9dtyFOASniIwHeMTFogSg/TmTlij1kIlAq47EUvA2DpP/1l3+cociCjL7WY%0Audj0RsbEHgvV3/oLlpCeNkHgsY5FRrYY/2Xid77zOwA/Fsi0Nrz+prt49bYVPHD7ODJOuex129nb%0AifjGeU2GJjXTNeskftaBozxz5VNg5Fa027KmsoNE5TO4GpUxKqcC8FPaaYhyLhsTI93GVuNlbgiK%0AplRgDAZb1dAywhMwupBQcYysA5z70n1M9PgJfrLyXK717qKQdFNfqTCMF5aRCp/ZcAidSjrSx9cJ%0AZaxSr1bp1uOOuzH2S5ohqmMHUx7Yu5F2UCY9ElJ/j32/97CJV7/9L7hlw8/x8r3HuPbazzE3OcZm%0AeZAH6QeyyO3YAzroBAr4DLfPlLAHRIgE2l6cA5nXqRLgAy083VW7rUiHCGJohJAyjjISXygGFyw4%0Ax3GBZtodpTJz18+x5PYvwgZQNCkRot2sMVWISZ3jRyE2/OrTb2DAKQbni2t5xz0d1FTMrqGTHB8e%0AxSNBJFZIc2LMfh6JA+vth21TcEHUmZ/7DGDl5tJYZWHkSwS2qdj0zdSy769TgRdagYtO7KbBa2kw%0A88ycKKGGEr77+ucwKVaw/dAhSi0wjryflwrqWDd4gDXnne/e3wGO9MAPEVLl6cWxX7mO3/v4Nzn0%0A0LP5f15wEaqnThuIflFGuHELQuy2XotxKwcyIc8EMvUYAtkF1zz2qcTT478SkP1YziiE+IgQYlII%0A8UDPbX8ghDguhNjp/ntez32/K4TYL4TYI4S49qd14Ivx2MaHd32Yz+777I+8vx4l3PrwJLv2WFuh%0A1vgMpjHL/B1/x6ceehdr45hiXfCJvX9GUvZZkVog0M4Oqj64DyEh6akdKB3izxm2HT2c12NOlVxo%0AXQAAIABJREFUDvcAmep3YEAImpRIEx+tIpSAgbbOgSyuOFWcWwBvnPkMk3IJP1x/7hnnMxvYBb0Z%0AFNBaEguDr+NcERhv7BqwTrOEzs4yEw8vZc+3LqL5hRF2/+5TcrVhZtD75j95P+c96w4722v1vRgD%0AaQSjjRpBciZIgXVyb0ZNHq6Po1v1M+4PiAgGYpphjHHWSl40TGDsorsQdRfW9XoZjdAt/mYPHhLf%0AeKjYqQdTTdSjVK8duIrwiEbqNkU57T6TNpvFAYprpqlpW49acsoy3sBZjk0VPAJtOP9QB+NMcX0S%0ARCzyGWsAS2cto9t25IB1sg+OYByjEsIj5BQdFXD3yDZiBSqFFeNHeOVX7Zy63C3DCFRoVZzRwkH0%0AiZdS4hLm4xBZs/1cc27CQBh1GDtnIO8BzlJ8tw81OS6nkW4MS3Egk+8LhPIQKFcfg8K553Jk9ZOI%0AzTBbLlvJxot6Ur2iu3FY/rmvsu5jH+eCrX/NqvE2qKDrgvGojMz+9X/KKcHHKgYGBlBKUSgUfvyD%0AH+f4SZKfHwWe8yi3/6UxZof770sAQohzgVdgB5o/B3ifEI/jtLXF+InjC/s/y5cO/CsAu755D8ce%0APkJ73ywHD87S6CS0ohTQfLX9N9QqR9mwAA+89wG85gJXLBzgwvmUkdYAA0Ky/X+z995xcp3l2f/3%0AOW36zO5sL9qilVZdslUsuUjuBVwwBgwGTH0hBAgQwCb8+CUhb4AACS8xEBMcEoqDbYrBGBMsYyxX%0AuUlWtbpWu9qVtpfpc+rz/nHONku2A/gNONnr89FntTPnPHPm7MxzPfdzX/d1t3cxFPajM2tyNRfM%0ASvaMVg8Lxy9h0S+u5MPPTcuhR2O1U/9vz0/3H5tEngS2HUIqfv+q2kxpinxStYv81wyIbHVxgEvc%0A33CgoY1QaPYKdlzziaxkhPA81Y/IpE0sGGtQ1mLujGE9F6F4b5qJjy/kr767gb+/7eOzyCv9zYNE%0Arhj3yWtJlnwQCriW5+ffTIHmeXzgmae4tDfLC5FmFM8R7CvliTgZtBfYehlY/MciHVu18SYjMqsC%0APZCr2+4Mdw2pTrmFqKWdqKhoqEjHJNW3m3j3jAIqhvEUDQFUZ37A0sivAPCkS4MxitRNDqOzeGIV%0A6WMH/fEDMu6LqXwtcoSCBwR2VQYmeL4UfRKf+t4t/O3PbyNm5XGFZHM0NeP1NXThMhCq4nPzP4Ct%0ACuLj1VR37yM16t+nmZ5+QilzzYdrcMpPorsLSDXPwxUq2pjgnjveQGuQCw1bFlc3J6E66GBs+D8H%0Awh6/MnZOEUyyxl+oaGIy6lBRZnw20zGDVGR29AUQmtEpW2uehxqPUVV/GaEL/gbe+Ytp1eJpcmSv%0A5NbifwU6Ojq46aabiMViL3/wHxgvu7UopXxUCNH2nxzvdcBd0l+mHRNCHAHOAp78na9wDq8I+saL%0ADGZN1rSevg4kWzqJcPxV74P/8mVSDYu4PHkFV9lDXLW2kg+cuxqhFunVtvFX+rUoUlCZgXleHqKw%0AdGQp8XALxfQ+FlQOYbr+pFVpZWaYG82OyD5avIxQp+RE4ZcQqN4KoRleijMcGCaRI+nnqVQTVcCm%0A3XsYa2tlu2ilojmK6SmcHF0ItTDgjXORvJ/N4jIS0YVUFwvkRJGsUmZMD4hMD+F5GrYw0DybIzuX%0A+mKNng1MfG06q19x0zH+ZXCIXaMPcetV1021RZmJQT2JKv3rj9sKVimOlfHfr2JlqC6fqkKrYRjb%0AFTy68CFC7jXUmJL+iED1XFxFRceiW1UxlOmtRdVM4Qp/LGUmkc34OqtuHxVeFFdIHM9ClWKqmOrH%0ATV/nxv5uPOVvg3vgYCgZpMhQsCdwtCRIExe4XZb5rHWcC9xujGGX7hZ/QWDqfqF3xcQhWsd3kB4c%0ARx1TcJLTa+N5g/2kF0a5uzmGlB7VkWnZ5AFTQRdyaivR0SBsRlAcm0ggEpmc7vWoTVvbhwir/iJB%0AD4dRDWNKyPH/v+58NteaPDAAHX3dyM5mvKiAcVB0DZBTpsEv9A9MhrYA70EIbVan6c9duwLvBW2I%0AADTtVHID4NyP+td8otcf/zREpv4WYo8/BgghXhXRGPx+ObIPCyHeAWwDPiGlHMcX+D4145g+Zol+%0ATw/Pg1zu5Y56cfw+5/53x+S9+Yt/+wW7MoKtf3U924+PkSlZnLtgmtTKrosuTEaHi3huHjM/ga3b%0AFNHY3tvDyMQqUEsk3Bj1MlhZiywd2jYAknYVSTWFE/INbx21RAhQg67Jul5kxcoHuceZ7lhcVgUg%0A2begnoX4eZRiaHrVPmkbNRN5EthOAWmY5JUS9e+9lYcPb+T5/jZWx58kVIiRLVehei5Zz6VCC7ak%0ANINr7TP5D2MnO6rTjKi+qKSgh9m9dxXD/Y3IwxH+4rbbAcjgKw3ntR2hXzSzKH2Es56LM+EeIrag%0AgIVCVOYpimkl5YBWQRKfyAyvyMDPFzNRzMIiSMooBfNU94tKRhm2KznYtJP1Q2+mpizpj0AqX2As%0AmcTAwpYCRbGRQTGuZqWwFRukZPHBn/FUtS//11F59+Yh7lvhR9abHH9LdUz+DEWb7uisHW1Ei+9C%0ABr9nQgmEcAlHP0RPYQW2thEtkJePiQL7F8/jQqWfY3mNL47dxP3Jq0ip/cAZCJmjmNtG9CcGwnNx%0AZ2wtbl/9Wdqc49jh7ciyhzvDvaIsNcJCTrHVUIVKwvQXB2pAZKqqcPk7PkXV8iXE09XkRwNPS8I4%0AnkYhpDO6pJOmcy5mw/i/8+WH/o21W49SXruOhUuXc+LECcKhBJDF1DUUVcOyDHI5sIMO1cYlryGX%0AA8dVQapT35cwIRCnzi3LL7kWsv5n/nTzTqnkj+u46inP22Ux9fO/85z1h3hvv6uu8ptAB3AG0A98%0A5bcdQAjxfiHENiHEtpGR4Zc/YQ6/FwYGBykLHSkl33nyKF/dcoC8Pf2Jmxi8lOHhNeSG/f5JVnGc%0ATNDColAW2LueI2mPYXg6BSVI5odyjOBP5CVUYrqLE5pgZLiVbCkwxw0F7gCFesK6haMqU7VB5eDT%0AZxjTUVpeixPP+7mVQujU1WCOBJYdAs3iF8YzAKQXPuaPE51gj3kGJSOE6rq4jk402Poa0+GuZpXn%0Aa+t4YOlZlHYlKe+I0bOlg//9d1/kyE3ncvS21dx08ydpvfXZqS3DGxd9m3Xx57h8/04UFBxpYQTt%0AOzoC8gUIyRIDeg0FGUf1XDTpEcrZCA9WjCW41FpJzPLJQZ+xfajj0GRlkImrcdUk1YGKsGHYl5kb%0AWDgSXMVG0fyJXjMrELrNmv07aD7xzPRYUqVpXDK/94lZ98zGYaK1EjW0GsU1MXUFVdggBI6qMx72%0Ac5GPp3x7LEfTWVCedPOwATHVnyvllXiv/CaK7m/BWoEfo+ZOO3NMor3lx6TUftIhjZDi4cxqI6Kh%0AKgIlEGH8aFmI8DIBQqAGIh9VVWjdtJF4OrDcSlYQjidJ1Tf5FlBCUKqpQYTDxKJLWKgfRABqbR3x%0AuP+eJkUdA6lKzrj+PeiBknJKyNC+yf+JOisiezGsuOR1AGyoueC0z0+KPE4Xka2Jx/hQQx2rYtFT%0AnpvD74ffKSKTUk5ttgsh/gW4L/j1BMySZzUHj51ujNuA2wDWrl0rE4nTHfXb4ZUY49UK6Urc8TJa%0A9alRDIAldGyhs7evj2w+R7Zg4hnTOZtFI5dSQlIOlIeuXWACf+ItmoLUX/0ZH25t4tfpJPd5gjcD%0AeBrDbgOwB802GYzmafOOUChUEI74woVg/sNDUh5rR00ZRMpFitF4EJGBHtR92WgUlTD1hT7y8TT5%0AF4nIHCcEioWjTztgCOGSi0j+IfExAKJmCcfV0XHQXJd7mzR6D6XwvBrsW1OU7vZzcRngPe/9Rx5c%0Acx7N+QEuX/MzHuR8ykJHkS7zJ45TOnKQWOAo4XgW+cAsr2KkDL5FIAs4zD5lORmqCNl+5BUplyAC%0ARtklEjVI2P7kX2VKBiLTE77meoyk38yybSP0B44jS7v2U6wxqE0MYktQFQvVCCIWM8VY6CTn9Z9A%0A8Tx018ZW9SBvpqG5LzDRlS7fztzIJzUDvBz5WALh+pHyc2vfzj3nr+I/oucyThXvf+IfqLELLLW3%0AYTgai0e24xlhpGcAJsJTUTQbtMCAWPrvadLu0BNgeBJLEVRVHWSjdR99yYtJp0Z4UHsd8ycN74XG%0AhRV93Ftztj+MJzHiUfRQmOpa/6bqygu/0wYf/PYPEEJw+NgB/94pkkQCEolzqbrpYbxLjxPdsIFK%0A20aIqxndEYhfhKCmLjk1nhF4cKYqDRIJqKjoBJH9T80hu96xi3xOIMSpc44MVmeRqHrKcwkU/jLV%0A8PIv8N8E/5Xz8e9EZEKIBillf/Dr64FJReO9wB1CiP8DNAILgWdOM8QcXmGUdg8z9pNDNH5mPUp0%0Aeh/ffPYE1q5BbMVfwd70s33YIyfJ6pXkrYBsPI1v4Cd0u4/79TNSmowKE6RCoQiq59KUy7Cs6xzS%0ASQUESC/K7lQb6/oM6rcdRKx2WFL/OIer1lOM+St1RZ2uI3PNGJ6qEinkKUbjBH6tdNfOZzudnONt%0ABRVqMw4DdVAwTo3IMjKF62qg2ajq9FZdY+NBBtW6qd81z8NxdHbuPAvXDnPiRIyJr7dNPd/x1u3U%0AbuijR7ZzTuwxftO+nrqMv+aaFHzUuYM8v/tSAHQZkO2MxpTJIXuKyDo4zPNiJcfUNkKmf0ykVIJI%0AhHKwTVdp+2P4ROYTXeX3NHI9BlwBxYhDjekzQuvJo9z4yB3krnKxpYGu2CgBcWtWksHoHpSyH72F%0AZRkbHV1qCCSaO7u+yMYBAXlFEAoFBQyBdftE7SpO1tShuxXYis7JjrVc651EzR8gLqNMuEV0JAUv%0ADphTXocy5EfzDv5iaOKMSmKbBzF1jS/fZ3L0f90IJzZjo5KMlYlUHaF7RmfmFV130XZpJeeHx3gq%0AY6H2l1CrVIxIhFCQlzldu5CpliJB1CZmRLeRSBOc7WcyDMNgzZo13L/dn5o8ZXZuajIi0ww/x9jW%0ANm1I/XJQhPKitoYvJfaYw/87vOzdFkLcCVwAVAsh+oC/Bi4QQpyB77nZDfwJgJTyeSHEj4B9+DXv%0AH5JSvrjPyhxeMbh5C1yJV3JwRssUdw6Rumo+Ttcg1ngfbtCh9v3md/iquIqq+BhPHz4GgGdP58p6%0ADzxP2yV9lMZCDI/ngSTCS6E2riGmHKDKu5xW6RPZuBJDlyV2TSxg82svZ+UJf5WczpqUAk5RFNev%0AD1IcyKUwm1QqykVGgXKQrH+2eTV7WMgq6xhEoLbor6IL4eiU6GESOZnE81SE4qHp04a481r28GDh%0A9ciYX6BcKgkeee4S7r777VPHTLprJJ43+cqlf8JPlOs5FpmH06ViYhBWiiAFcWmCCs3O9GaC4Qk8%0A6eHN+Dinc9MRbQe+l+GQVkNdwZeyu1jADCILXEuqLA9QiZXyRHYqjFcGZQO6N7W1OBYvT7lG1DsO%0AlW4RNSAy1Y4zaIwiTAeJ3yAzRwIdFUVajKQmq+18OKqCIuGg7rLYGCKWz1PUJ7tCBzkdRQehsPWi%0A1bx23+MYhfKUwlRTHJy0AQ54k2rJ2j38bPlXcV2/2HngslpG6grYu1Rq9hqc2/YmvuP18FxukNWN%0A1eTLx9Bn1PI1lo/C63/Dx4B//MwD/vuqVame10plvV+C8VKiCCW4fuGdKsiYCRk87wkxSy046Yqh%0AGcZpz/tdMUVkp5Hfz+H/Hf4zqsUbTvPwv77E8Z8HPv/7XNQcfnvIoAXH2A/uwui8gPwTJ0le3obd%0A1c3ows14PedAGdawD1t5PTd2/hh14jCgIu301DhDxw6xfGOOio4cT/y0F+LLcBDY1R2sXvQke4d1%0AqhCMGYJrzk/yzv3ziIf8JPy4EXycbA01cCtXFBfdkVi6g5NLY6oqkbL/XJc2jiRGPpygTIQJqwYi%0A0DCjT2LULJOL+NFiyp0gQwVe0JPKMEoMylp6dnWiSJens5soZvyGlBNAH6u46eZP8qvG6zgZqppS%0AGi5J7kNVHeJOAakoZJQKpFCJqnmw4lOk32D1T12H5gmcgJDCjqSsCaIzirLa6UJIFylUQsGE/aPX%0AVHHm0w4l12ekyuC6K4Lz5vcdBcAJCm6HdYszch6q5+GKYZ5dCYuBGtvjysI4O3e8lXln/Ai9VM2g%0APoq0/HGjwn9fPpE5jL5gS8dRVRTgmbDDhSeeoGpsjB/VX4gIgRcIMKoKGUbilXiKixqJEi2U2JU+%0AwILjdRyeN59qx99KNOJ+PltXJIOJbsImICWNTa3ks89Tv9tEcz2UeJzBynncnY7wg4pK8icFFxza%0AOXVNIhIG1d85+PoNZ5IZHeTchdXMe8tb/O4Jj+6mLRLixaAGf6PpLtCnhzdJZMrs+q3JXNYrTWSx%0AVAWrX3MNbatWv/zBc3jFMBf/vgqRLdvcuuUof37pQkLBys81/Ult/M6fUP0R37PPLphIW+IaeazA%0AAUKRElvoRPUScdUFVDxrmshcczrKGcl08dXtD/LrlnV85YJ1vCW/D4YhJQRbIw6OIsiEkuQCWbRm%0AW/R4tdiKjqL40YOiunilcXrqlvD9RasxlWk/vP2hYQYX/5R84iqkUOh3/DCuvfM+4CMA1OQluSBV%0A1uicZEivw3VVdu48i+PHW/nc0ZsZ+VrnrPuTvLmH+uoBLu99jMsv/xk7WM6wmG4B02YcRlEcUo4f%0AUfVovjNHXM9COc6I4fsoNpqDhGQjprDBsSkErvrf+s0YVeEQD3vTW7iDj9fTctYIPaE6olYZRzhT%0AvnvloHdXrFhgWU+Ba/trMEWZK3/5z/7Jmj/ZhjxJZ87jrx97gDMfG2TbiuBv4kraQ8+yc+h1jN//%0AGU4kbV43eiFGzRas4WGiShlVwsHsYTzq+fjPw+xe8rapa3NUP+5SgXXbtwPwwBlns2gcUAR/s3sH%0APYVuyhsyrHN2g3E5GpJDCYsFwN7ahbzxqINbqWKEgu3NYGxdjVIWRRKhGLKuzHxzHAEosRi6oiMQ%0ARMKNOFaIeeNDU9ekhKZJ6upVjfiZCB+hgHDS+otHNdFEkqhpk4i/tF7Ncycjstn1W+FYnHAiiXIa%0AB47fB0JRuPBd739Fx5zDy2OOyF6F+Mrmg3zvyR4W1cd5/Zm+fVL39m3U0IAdijDeWyAM7LnrTiqK%0AETytRNnxJw5LNrBQCWMoFtFJo96AyPqX/wvNFdN9xZxKjc7xPg5WtfKPS9pwj7yFc4MJ4aARCEGU%0AGKWIr8LKqgYPuwtoXDCCpgd1TsJFsUzGYkmKQT7CCNpoqJESmaYtTOBv/x0f64AqqIscmrqGhryk%0AqwZ0x0Ps0OgxFvDP+/+UXf+6aeqYZTc/Qn/7tPuCvqhEcmyCdCFLb+8yovOmRSGadFiTfBxDKbOg%0AdAzdddiR8m2L4noGkYmRiBZBgSW5QXplM6aA0WI3W8Z8EoiUPeqRRA0DQ5o4aHjDLl/YkmUiYrNd%0A3UtZLWNoOmDhoXDw5DMcdp/jHb9JsLLpbTxereOq/j0UAZEZQW6raShFvAxGsLUoJaS0AQxRZFBW%0AMJhVeYNyCaGzFVLeLXSJAmEJObUDaeepH09SGF0Cga+xo6ooEnRvOnr52QWX8+l78pgaLM/YDEiP%0Ai/kFFScuIR+JokkYSnicuFjl0fnnc+Pzj3JxpJITkyrFoMA9lawkVywiZSCAufr15Pb/O2o8Tl2s%0AjoZYA/Pb/4xDB1tobMyR2++/fnjpstN9tIPPjEAT0x2JT4dQJMYFB44TO6/lRY/x7900kc3cqlz9%0AmmtYdM6mFzttDq8yzBHZqxAnJvyIZjIaczyHQ8PbSBwpI1UDt2SzRfbxTN9+/lw5B0ctY3lB/yj3%0A7XxLJHhKtYioHggDw/LlzcXKA1Q7xalmg8mKPAoSL+yfezxSydKK5xlmPn3Blkw2lKAU9yOyvBYj%0A4hxHaR7DopLv8lGuE/eglApY2vRHzQgml1Aij+Pq5AJXhsFwHZp0SekDU2a81jHwRmMUu1W23Or3%0AbhplCcmbe3hv4tt8r/rtKJ0ldDG7QFn1XEIyRPex1UTSEYhDa6mfz+7fhnFmFwDtXT10KH0caGjz%0ArwsTLS/4hHE7+5JhqhyVgckBHWtK6FEKtqsavEpClH33jLxHjSZZJFLsDTlkw2V0DAR5otGjyD1P%0AUpiXIGT4pH/1CZdB/BonR/MJplfJArVotT5hJvIST8KIFBSFQsFLY6sOuhe4VmhJDMNlE0/TYq/j%0AKFA2DH5wxXVs6JomLUfzIzJNSj7x0c8QqanGMgweXhmhu1pj/Z4wUlHZvfNiLohcjtKZQe3y36PV%0AHMVTVUrWBMKbXixM2i1dt+gNfG3H10iEKsgBVTfcSPN7PgPAO5e+k+sXXY+qRrnySj9D0bXuTArj%0A4zRedBkvBUNRXjJHFtuwntQb30D1B/70JceZjMikEMwwHUEPh6kI17/IWXN4teGP35//fwA2b95M%0Ad3f31O/S86ZWkqfDRNGfUJ/5j2OYJYf7j/2Kz5/xK0ZO/ppyQpKTmxnu+zwPL7wfVwtRZFqgYGl+%0AvikdKP5KzX9PyPFdLjytiIhPT4Cra1XUqgV4gYosm7IohUbpVocZDohpLBTDDoWRwL62JYiof/5+%0AlrFVbCJj1HD2sjYsdYa1j6qieC6uJhi16pCBi9lwohZle5idO9dN2ULd9/UzGL55IWO3zucNH71t%0Ali1U7ZI+9EWlqY7Ia7oPsKTXF7BorkuF5xNsbMLfsozmPYzitLt+YqxA1fD2qd9DmKgFlSq3yDqe%0AQZMJtKCWTszwSgzEgix2GzGwiFDCKysoQR2S4nmYqonrasyPl6lv7yNs+tuYnvTHaSx5tASRcGUQ%0AzfSKcb4bepj9y3KMv92htQ++fiLFw3qED1S1sjDWjbB+zZi+PxjL/7skKFIjYX5I4anOCE+sOhuB%0Ax9bxPAcO3u5vLUrQkexfuoJMq9/g8ZHFEXqqdWqu9SPS4kgUq95Bj6cmdztRDV8ufuCyehrfdAXR%0ASAcAdbpHWkR5Y+cb2fPOPcR0/16LGUXPuqqTNGb7Zc4/cx0rXobEAMKKmNpiPB2ErtP4uc9hNL+0%0A34KcmSN7lThqzOG3xxyR/YHheR5PPvkkBw/6fnZOqcjHP72Gnf/x/aljXM/l9n23U3L8qGM8ILL+%0AE3mOH9nC1r2fRgrIh2Fs/RiZjXdy+V6HiAlFXaUopsnJQ6dLGcRT/ajugn3PsP7kIBIPTy/hxacn%0A7Paki7nyHRSb/O1LK+ZPBHlRYiJIcQxGA9l+XS2/Xn0BDy57Hd/iQ4wF+1qFFDxxxjFmOCmheY4v%0Aj1cUntyxifKOGOUdMXq31NB78zJu+uSdU36GN331M3T809Ms+aeHufriH6IvKqEvKqFIl2KQZ5ls%0At9I+2k9NMRc8Jkg5SVrdGupK/mQaKUjU8rRC85FlK1miPzT1ewgTkVdQguK3kJtCD6SDwp1BZMEk%0An5ARQpQJU0Z6AjUg5MrxHD3RLiZslfCFRWJVOkqwMHECIlOASMgnvkYnx1WP3M+8weM4wqWgxSid%0A46GagrLrFwm7hsfnO3+C5wwQHfJ9ESXThbUSj7TmkI3bJAoeipCMOzbj5gC2qvoVZlJiKAoxdfbX%0APpz2/4ZGzGLJxgtQQwnUIC6vCteSHL6FjpVVJNrbaZ//ZwDMMyR3Jz5KZdi/n7pegaIYaGqcVwJf%0AWNjMu5uqX/7Al8F51y+kcn6Sc5fVUGu8iL3UHF71mNta/APDCtwe7KCIdnigiweXOrSffJwzeScA%0AB8YO8OVnv0xvrpePr/4EwxmfhCwB+f33U1AdFBnC1CE6vwtPgJUIkyw6PKrmSCvTk7DhRHko9Bzn%0AqCYqcPkzPyc03oRXtyY4YDp6k1oZPV5LrtkXgExQiQTyokzMHQUqmQiHMSZGCbf4H6UtVX7dVU1Q%0AM/8oF7JNbCAd962ipISRA7VY+SgHe1fxo3+6aNb96PjIc3x88f/mL8WX0BeVOFNu4SHOIkaBJrrR%0APQtbMfCEyrheMevcsGUSdv37mRRJqh2PBCHGHP/aQjKFLi0cKRBCsrNjHbds/Se+PXlvMAmPgxmI%0AOCJuBQZlQEe409Lx0gyhXAgTNYh4lUCaHspCZTZBY2ExLNmJ7iUQ0o/IJg2NAbxIGAXQQw43/upH%0APLF2LVaigpLwCUqUISw0wKIc0RnwxrCpZVKe4DGjYFy4gMW3jv0Vb172NYxkjPGyzQOXXo2rqmjH%0APTTAUMQpRKYFllDhpEmyuhbFbgHCCASVRiWh0jYimu9oIT3/PujHBJHlC6bGqKu7mlRqNZr2yhDZ%0AtXWn9wT9bVEzL8Fbb17LW1+R0ebwx4o5IvsDwwxUgpNEVsj59kyZGfZRGTND2+hKfrjvhyywV5Iz%0A8e2FtBL2WA/QyesHVlOI/hxDyaIA2875BOn8LQxqR4gEq2sBhKWOqWnk1AQVTFBKqWS1GvqMvlOu%0AzVNNYoqgWBE41wu/q3BelDEDdwtXUXGKWaIvcOGYbII5JGsxd8UY8MJ4QsU9HmLzN3wF4SDLuPTD%0AP2L7smmX+5bqYyxK75nKeVUySj0DRCjg2CGWjBxjNJHiRKKe49rsRH/YtjCcwAZKRBFkKRsDJGx/%0AK01aJoodxbZDGEaZNx7J4MxwPA9hokyoKF7QfdmNEmICn8hmbi1OE8FCDk0T2WSjh9jVXHgcXEAo%0A/44eCpOr9qNaFD/6EUIwYDTSyF4IK7SeN8rWfCCgCYjMaV2KHh+HQhHV04hrBsUb/hfNWz7PhDFE%0A2pouGBcIFBVq9S666yNoUSh7gj/96Q8QUvLpsz+JrioY4nREFkSgIX9hEE20cM7Zv+B9aYs1FWHY%0A/w2MYMswlVpDONzM4rM+TWzFWVNjKIpBNNrOHObwh8Ackf0X47nNPSSrIyxY4+d1JonMcRzMw4fJ%0Aj/mRTNaZ7k01dqLIFYfeS9N5X+euHV2klQXc7IU5FHsM4/4uIusuxBUKO5as4zzxEGGITUoAAAAg%0AAElEQVQkql5ieeYs5kVSFIN9vRqtyHDTo2xvWMlj3Mzf8P/hxqC3qo6xyG5mVr54noanlRFCYEam%0AvTCTjRlOltJkItPbWkUjjAxyY5MijWFPwxIhunpWzHKRB/jA+37GI2emSTNCU103uyun5fPhk7P7%0Aduk4/Blf4flHatmbuIjzJroYbZD8cOlrOSbmTx1n2Baa9NCCiMFUwVYcJip2EXc2+NdmmzyXi9BS%0AjmMYZXQPTMUg5hQpaFGfyMYVhOfnroQbIkwJvNhUJ2QAZ0ax8duPfp+CYdBFC2qQIxMwlZUUqo3i%0AhXEWrYfhLThS45hl027o2IFgxlV1wloRJag/KwRk553/WtTMHQDUxxv43jV3ckvvBO36CZ49/FNK%0AJ5bzweB1FP0g0coIxbxPboqmUBcxaBoeROg6169ppSYZRm+roiVicP9Ilogq+EhLHVogGqqqWu/f%0Ac0UghUJNvIOaiIMiFGqj/uc1Gm3l3HMeYQ5z+GPCHJH9F2PPw33UtiY5VLmNtlQbCdNX7NnFIsfe%0A+CZGrj8XmiEjQpR7xwjPS1OcKAExXDNOJDXA4qqzOXd3GcY24fT8hsgyhb0tLTy+8SpWm9sJM4Gi%0Alzgnt45Fagd32w+QdgXvW3Qv2datmKyaEkg8teJG+qwUl2S2zLpOxUxiq75s3YlNb/PkO8e5i7fi%0ACZW4VSZvhAmvKmEmo5g7Y9jdIQpfmx0pTTpqTGJj013sjr2BKAUmMhVoroMz2TE5sHcKyRKmiKAX%0Aa9A8weGsQoNXieoKYmU/WhsS06qzcNm3lVKC5H5ZFdjCRa0b5VcHfw7cgO74Tht2EMmEHAdT0Xl7%0A/y/41rw3E6GEktGRgSpQcUOcyRF2j3vMlAnM7Jir3pOiK14z63HVb3Xsj6HYDHoq/dpEcLLG02aZ%0AdkOnVvpE7Bo6zeE8a5u7eLS6hcGwH72F01VoWX+cupp6InoEQ/Fr2SrqjvCwdy4fDFxPjVVLSTp7%0AcXsTPHrWYnZs3Y3hKgjDQIRCfPItK2f9TXRF8NrqCj7cWsfEhH9tuu7fF2NGu5H6aAMPvekh0uE0%0Ac5jDHyvmiOy/GGbRwTYd/u6pv+Wilot4d/27iWXbGX4ugzRNRieGoRlyqsfgLx6i9YNvRD5znPLE%0AI4wfVhleXkuz7UcHUbdM2BzHcFXGYkmkUDhhzCMdEFmcOoQQKIU0Z9smTRF/2zJPgixJPATPVnUi%0ARJGO6m2zrjNsJsmqRT61XOHh8JnEZY68SLCDtXhCRUqI7yowolXRJZdy7N7FsyKvmeT1wt5dQh7H%0AwMIkRFGroLJUZCIcwdZ0QpYflXydPyH8/PVUua+nZOcZrvw1LQULiBMu2ajSwRXa1M9oySfdkO0T%0AYU1ZYgsbA0F/1TBVIxapiRyQwrb9CDUsRrGEwV93fZMlpVbq6lKoozkIPAEVN0Qzx7DNF5dpxztU%0AmLTQNspY2RwhR1JUgvyd4vKcq5AI6uoEKpbwuMsyOVeNEgFcw/fum9feTahRsENdzfbhTVzbvGxK%0A5j65tXdFdYr+LkgmR6jduWjqOtSz3gnHfowqJZ2xMLtUBUXxEJEI4jQiB2OGZZMa9IjTAiVqXUjn%0AonSC1XE/MqyKVL3o+5/DHP4YMEdkrwD6++9mdPRRli+/5SWP81wP23T5Qa3DiL6KTE+GATlEtNDE%0AOU9+Aw94quxv4+XVIs5wiX976wf5/tlPc04iDcdCeB0uy4b6gFoaxp9HSAdLNygm/T9lVgT9vMIT%0AhNXAj65QQzKWQ4/4q/kCcaRQycsEI3qchHCJBY0SJ6FZlXy/6kq2JP3JrMk5yZ69Z/Kk3IQlQrjH%0AQ+y6xc913c5fAC9NXjOhYxPCJEOKUaOKlaMKu1QLW9OJBEQUo4DMJEnlziQFZKvvR8uYuAJwNRZw%0AiIMsxZAWJaERCSKyVLnIRft38Jn+BexVbFyhYCvDvPuhHCdSvuBifLiR6oajVJdMSoqOgmTIC7Pq%0A70JQ6EcNiEy4IUpqCVs71cbosZzD6op/neUWIfUyh40Y0bhkfMxXJkoEUc/FVvB7CwsNW0gOui7n%0ARGtREg0YVf69korAUCOYIsK+ofW8ORSZqn0yVJ98l8YjjIfnUS730jYoIfC0VI0wbPz41LWoqsBV%0AFZRQCBE61eppUSxMR9R/XJtqmxKIVRSFO1Z1/LfumTWH/16YI7JXAGNjWxke+c2sx0Z2fBnPHKN2%0AwxenHrOCDsHPpAXezksZzA3x4OEHqBadaK6Nrar8ZuMHsLyfUi6c5JfP/xRbDjOatBhImyieoFf/%0AHrW5jwC1CK1Mf0UcqSpko37OaiSwYzdTR8mYC5CV23kouYFjHS1cpk/gArmgh9gJmrEUnbz0f++j%0AmTBlnuRcOkUljynnIXYolIjQdWQZ49+cbQV17s0/p7uljQ0jGjlRZtfGl7b7WSZ3UyJKyrYJKZKs%0AmiJrJFmQz3HUKJGLxIhY0xZZj5h5FgMnil04qsegfIa0fQPSNXkft/JJvsGCUhd7YsuJlgrgqaC4%0AtIyNkLIX4OkWricZivfQ3XQ37cUksJS+7gUYBwdZnW5mT40fToU9jxP1Z9GU6Z7qvVU0JTe2fI6O%0AkadOeS9jruQRpY2IVwv4TiRjbfdzX89bubIyDWNjKICVDdOaL3JAV30iQ8MWHotC+2gQa9Av/hu0%0Aii9BGaxcigp9GTgQVyGdTk/J4HV1mkzXrLmLsfFtHJ5hTKuFZpOtogkUVSDCYZTQqUT889XT0fML%0AI7I5zOHVhrlP7isA2xnH80p4noMSqOCMrbdhZS2e6H0nq5pTxM9u5NmDR5kIFSirKS7JHMQm5PcP%0AoIpfn30DLX2PMVSziGhmMStGwPXKTESSGI5FLuowlkhy1v4ycdPku0sMVrprMPMP4grBmOLnMEaC%0A3NfTlav5y461NMgGkhmVgZiKKW1yxRrcmD+lduHLp00RxpIGN3ML1q4YmmfTYBfJPFlL/hY/35UB%0AXnvz93iqfQNrR2zCY0fY0LCFnzZfj1cTIu5awEs3DNzAVi7i14TzC4hEVUY1n3Trn3+K2NqFQA0R%0Ae5rI7um4g4m9IzTnoKJgsHlVjqv2C8JSpYF+viHfy6FDm9hzxjIi5QIxqVPAxQ5UeVKxsTyBFJLD%0A9Q/R2e0X4kpsvLEYXmWCL7TczM7Ez8jaS9jQuZ/y2/KQD3JkE+NsX7qCxdbsRpWTuLXjHr71DZWh%0ADr8FX2beFg6Pv4NQ3L+/qoADd7WSamhAThr5CpV0QuUasRXd8T0x0fz7JgsVnNt8Ju1bn+Oma68h%0AkUhMWUEZynRUFQ7V01h/Fdd9Mgvf8R9TX2CwG44ZCGG/aEQ2E5qmEQ6HSfxPbug3h1c15ojsFYBt%0A+TVS7vBelDp/u001SwhTIHePUDhZIn52Iw9++x/IGpXozhu43fgSwzLJN70/xRM6X37b5cDlAOhU%0A8eeFD7Ij+RDClLzn2Qs4FP86Lf1lJEl2nFHBNzpD0NnArW4GZ781VRQ8GZENhfxi0n7RRDnubylO%0AUMl4qYGg9RhHvAWYe2JICU/KTRR701PENem4+KabbyUWtgnnXS69/N/ZwxIuNYtUHjlAb7KS2rLH%0AQERQberUZce4YvtzPH5eG0f16RqjSUSCPl+ZEY9wLRCox9v2P01iie8gEbFMovuqebBlAhD87JI3%0A8P7NRdL5g0AeSymTtPzt00omsLJJLt71OO37t5GqW02BMkVN5XDZ5USqj5qgm3NRRlADSb+UFqoi%0ASGp3YCkX8IX57+em/WUWR37No4cvI9noT/z66CBu7Xqs0mxHiM2d/4pAoUqKWf6FAMmwTig+2YUY%0AQODaFigCqWgIJcn6hWmajo4xGpzjqauAzWTdZs5rb+fJ9mkZu6YE0njt1EVCbeu0a4aqzyar82/o%0AxPMkQ0+EEaeJyGZCURQ+/OEPE4mcvinrHObwx445Ivs90ZXp4mShnzgwcfd7eHbjL9mxd4iPl0ok%0ApSTumIyM5vjJseNEMqPYcYsbd24FoEZkiZeXUzJmT5SqUoElXPY0KBj9BVRnkJZCko4rd4AhuKM4%0AnX/qUdpRm32iSssRhqnF9jQy2vTqelzzJ/5xWcG2nedRrvKZ7Jnui5j4ur/F9Ld8CzhVYXhZ508p%0A72ilEE2SIsO3hr/JoiNXsmckj0ysZ7xkcF+lQsyFpKUQUfKEvenzZ70vEwgBvRWomVFY55sB75nX%0AS6ycQ3VdNM+l+qjOjxJBR2YjhuFZ1NgbgR9Q1sokx1YzfnQT5snjgGDJ8UOo2SyD7WEwoaks2Ff2%0AMI0MI0oBPBgTYR5JCM4fBomJotroSh9x5yCwmqgjEdjkBpYxv7qN0GGVnY1nsmLCoahFEJZfWgAw%0Amu4mS5Y1noIuZrfbS4Q1wslJIgtq7WwbhMKqt32Ig78QGBEdwXSZQan6Ir6TOYZIrea8F9yzmsr1%0AMHovqfhCXhIvsF+KBPcvvvE8hP7yjhbx+CtTyDyHOfwhMEdkvwWePDrKVx44yB3v24AR9JC6Y/8d%0ArHTzIOCf0xvp3nac2gMTEFqOruwiLmz+rvZ2tm8N8w4vyuPLD/CBrN+E8bA3j7PdFPdHrFmvI0SS%0AnChjKxJFy2KN/YBEu06i2Y9o7GmDek7mm3GT/rUsdg+wVTuPD4tvE9bK1HiD9O2ePzUB39/zJu79%0A2nunzs0wTVxvkD/kbvHmU0QaVXKUgbHFqKN9sA7qChFUx6JgFDHtGPZIjkJrNYNhQeegLxiJeCan%0Ag5uLQAiUQZ3agq+gvPLZIj/eWGJpqJuqwiIE0KvP9pk0HMmeVt8T0Qkc4we2v4X5B78EmyTCczG1%0AEDlzhATQZOoUgVSozIgIrkVq2Grwf8/CM/z3GbX8nxEXFFGiVHqQSOazGGPX4JUdrhiSPK/oqIZK%0A0/JRoj06Ghqa1Ph7J8nIVFzl49ozmwgHIgk1kBy6lsVnP/tZHNulZ8sTpGrDCDFNZF5Yp4dmlqRP%0AVQeGdT/qMrSX3h58MdR85CO/03lzmMOrCXNE9lvgya5RtvWMM5w3aarwt2HGSyPEgi2rZ2OrifYW%0AOFvoRJRdbHFXMcGzmJlRzsq04dSfRSa+lxUZfxJPuSabR+7CWtIKXDH1Op6S5O+X6VSdTNCo+P7r%0AemScvazgKAvIhmOk7Bx5LUK5eB5j8WPEZI7O/BG2dF9OWfoRV3tPzyxJ/L0s5OIbnmHHptTUY5GF%0ARRxFgLRPcZDXpUmCLKMT3YhxidvTQXz4TI5XWuyMlmgtQGxsDKhmKKyw1vQjQ922memepNsmth6C%0Aou8Mop8QXN/7SxpEJ13h40gheW3/D1iU9U+6raEZv8l4cL4LNwxeyRfTB7CVSTLyaB8c5oCpYJUK%0AWLpGU18X2eZ57JcmTWo/DclhjpTjoI8jPQNrksikDUG0FAtycrHEfaiZUc647FLwfYfJexIlopGJ%0A1NDUHuLad7wJrZzn/zzyWTSpUWMkGBeziezqVY0c2e733dIS/tfLCWzINF3lXV88F9XOYD0yo4Nz%0A0HXaOE2TRz3YWpz8OYc5zOFUzBHZb4HhnD/pnciM0lc6wfqG9RTMISbt8xbtq6TquMSoKWPLFO+2%0APgUC/ryngeK8I3hVPQjp0uaVsHTBeJNJ3NiNm5692h6PpvlNFNbajbSf7GdefBlHa7r5qvg0ACLu%0A0WL1ossIe/Z1MHEiRQiH/j3zmfjeNHHtZCF1nziEvcCPcDZ6D1NV6mTvoukJ85whh0drdQbNFVM5%0Aq7AsURYRqhhFAKW0hBFB5tn1RJOLGYsd5XhxLa2AXp7OEUXNXuLZHNbEIkiC5lo4qkFVtpfhijaK%0AJ2s5euRjLJt4iLBtUZO3uKf1R4AgKj1auxrIJRuIpI8SL8J49YWorkSRcFlbJ18ENu0pU0iDIgHP%0A4axcLU9nnsUNRQlHY2SBrHBIaVvZ13UG5ZojoPci3QjZ0AgeLp6cwNH9exB1/L9pTUpCHyzddAnW%0Aee3su3UXpoQ1ndUU6q7hja9dMvU+tUc0NDS4+K9RvjMteZ9EKOZ/rfSoTz7eDHsrTVdBTyNuuB2+%0A49uC1Tc1UDtSy8aNG08ZS5sUDykvkud696+g9+nTPzeHOfwPwRyR/SchpZwisjsPfYct/Xfz9Q2/%0AYGi0j4fs89g5vIL1BUFIyfKLagt58G18zA7TG/K4Or2AY+d+EcfSmb/No1Al2NNWQSmiMq9jgMOc%0APqfk1JmkKw02hF/Dc7X3AL5TUvGntTjNg5j9VTzy9TVTx+/nQq675l4euaITKQRvkD9kd8M6ulMN%0AqNJBMV0Kh2ZPiJ84YPJorU6/64szWmQ3i0v7eSD6GqoYQUpB1A5jYVJS/IitpEqGNb+AKa9NO5RH%0AZZG6oUF0248wYnaGjFrDdXu6SZy8l0zTfMzxNnTN33trzf+QkFEFjBH1JEUbNCdO0gtTLyCbeBeG%0AI1Fck+r3Xwi3QypvUUgz1fol4fjbqrptEo75C4I6maUYiqADDYkWkLtwi+0sdqr57tq/4LVbq2lM%0A+OKJSSKLTgZIqoFRH8eqDBMbM9mwpI7z0tOehgBRI0rJLsG8dYhw7JS/Wyjif6200It/vUSqFvCJ%0ALBQN88EPfvC0x+lB+xtDfREiaz3H/zeHOfwPxhyRvQTKhTw7N/+S3MbL+OD+XlaNF7hK6OQH7uWa%0AVIkP//t93Ft3mNti7ewbXcT5tkIx3kN6LMtRcyW6IrhBM5gw+gHQDJuqc+B5/LxH/e73Ma4fJrdk%0AWpihug5uYNc0Fk6RaDjB5ocN9qSWUT4eQzwVovDjZp7DtzGq+cQxvA6TC/g1i/pOUKEkONaR5KRe%0AwXK5ne6+hYhkPc0cZ7Awj2rdxJAqN7lfoHLPp2kqSeKWw/EgivhU6SuIgSyPN59PrT6IYxtMGkPE%0Ape+eYQmPdnMUiJK2JOn8KGPxKtS8xqqdu3hy1UpgOdXlAplwDYeqBrBjgywqtiM8HfOcKG3WEIX9%0AcdSCBVHYVmykOigLeN/QdRzdsIPPORJdEaw7fitCeQ0fW/0xcvfu8S9G0YisPovi+AkQYKaqiSaT%0A4IBUFcaiVdTZJuFQEsogvSgb17+d9w138FjhLio6KsCGuBds602aUAUR0IJ5cRqHiwj91E5HjbWN%0ABAJMOE3tVSgaRGTGS3y9gkrnyPJqwkte3P5pbmtxDnN4ecwR2Uvg6AN38cQP76Er2kIuFOG6gqDY%0A2UV7k5/jujdWYGfDPC6qeJyj4wuJH1nDcCyP6nkgouw2HM5XVIbT+2aNezvvosXrZaGzhqbxFQw3%0A7MVImbxF3M7hgRU8PHwRUkKXXMTm59dx253r4c71U+fHbuznyvU/Jl9Os331chRgpdxGNR72yeW0%0AWFlO6hWkGaUpO4Yz0EU5ZJDV4kS1PHHpsdg+SOegja24KGYOjEqEJ9FyCRyR5aoDP2HTikexnRA5%0ArxIYQBd+JGXh0hneD/Y8lghBbWbIJzJTojsOzVmfuOtLJY5WwLaaLhK5fpadbKGkudyeuJjQ0wNE%0Ae8rolgsIjBpJOJfEsVV+U5NigR4hYnnoUmHZLf8AwHtXvJf3bXyAMw7492Hebf9C6XNP8UOznUvP%0AWkSqsB36RhmMV6KavulyWA2iKS9EWYVojR9JxiMCbLgsqfLo/m0s7Ai2dyfdUAICOx2RvWvZu8ha%0AvkuI0DQ6bYfceYNTz4eCLUVVV7jwXX9C0+Klp4yhRDRQBdE1tSjhF/8aThLYi0Zkc5jDHOaI7HSw%0Ah4sMf3sPfT0TVOZL9Bw7AotXoIYs6sIPTB0n22r4WMVX+Rbv4j1L70LPL+CIbpAsOxQTo6TtPMUq%0AcFfcMWU666HwGy6n3enh386oZNHgICPbzsZNRqjVR9m5t4qJ707nuW5jKW+65l5OXOGQsVtYXOzi%0A8fWdLJE7GRpuYzvLAainn7LdgnQdFmY0no56ZI610DoyTOvIMI8tWMmJmijxcIaEm8F1o1hSomkl%0AhJsFKolaksJjH6dp49eot49RyTgTdg2jIkGUAULSJ7K8XuZY+2HeeUQlqkMyEDMMxvwato7xXi4Y%0Ae4bFY3meaFiC4mW4fOj1VJXbuX/xMEWng4Fcgk4vQz5aCeSo7bBoMhbTf3iCZy5tIH1CI+p6WFIh%0AsnjaU/C1HQ2cPODbeClRnSgwFKolmqygJt5E6NFH2XzDx7ju8V+CbhBRfQGJ9EKMFWzUQBpvBEXC%0AKztX8Ot1b4Ct3/BfYIrI1ODnqUS2tn7t1P+FprFc6HSdMTb1mBFsLaq6wurXXH3az5gaN2j41Fko%0AiZeOtOYisjnM4eUxR2R2GXvURauN0j/exze+/whvffZhjqXO5TirWTtwH7fU+Kax3ZVbuZBnyOFP%0Agk48SUnEeGJsA5viO/jyWR571ItY232AVKlA++gYg8vuJSqk359Lejyy61JyVPK8l8RVVPYfTNB/%0Amz9R38SdgC+JT7WNUBBx3uJ+n8NVKxmurWdxfpTzJ07yOJ1UMUJ8XGOldYR0RYHWWA977YWUrBEy%0ASh/ve/5JhkenLaXiZhHTCDFcWclC+yCeG8aSAk14uN6TwGIKYYX5YQ1j/3VUzv+h35LFNsiLKEnh%0AYoX8yb0sxpiwodlQ+FeytA8O8Ez7KmpOmAzUriUZnuCuPTfxuPNuurW9iEIzlxYHeDZ7J8Ppy6jI%0AxpkQ/j3sq52HZu9jYcu7qIxUEorqvGt5O1t3ZblmIgvatMISYHFjFSfxiUwogtp3Lef9+09y2bJ6%0AYn1DGGaJD33vS9gV1Vj1LTQajVzV8nbuPDiflc0ptJJPOMaaN1MuLsbpvNYfuH0jLH0dRH0JvFYV%0ARk0ZCPWlm6gLTQNNo6b6UsIRf7tXUQRGWEXVXvrcSVJ9KUzmyCZ/zmEOczgV/+OIbN/oPuan5mN4%0ACt97/CBXPf56jnhvZd6aczkQ/SCWWs8Da1fi9ISxY7sYqm5nsMqPNEZcyBUimGMKoaSLFfJzG/tz%0AZ7Fpoo2d7YuQQuWpDj9KumXgzzh4aDFjo83cE3kdEyMp+r+2fNb1ZID5HzpARe0E7+keY3DVfdy2%0A8v2sl4/ymLiQY7KN3cInukRunAvGLMaab2Ex+zjQrXK+vpfLG0tkFjk4ToiJZJFEoofF3d0cYjqy%0AS5T9/FY+niJ2Ikc+ewauWkJ1woQKT5FPvxuAqC4wJ3S8rotwG45hOQYqHvPPHyQ7eiXkQdDAur48%0Av1QtvoPgNWaem//5L5EiynNLr+eiyJcAiHg6S/qPs0YMY4d7EW4rtmbQubyWwWeXU8wO4aohNBva%0Am9/yf9u77yirqnuB49/frXPb1Du9MDNOYWAYBhi6IIjYQMUeYosp5mW5XnRFY4wxLy8viS15STQa%0AjV2XL9ZYCKZYMTxUQJogxaENA9N7n9v2++McYEYY4FkYLrM/a7HuPXvOvez53Tnnd885+/w2WSWZ%0AB/qb1DORBbXdOLyDE5kvbnCFC9foRG4bbXwOe7qMR4uKYLNaCAAOm4M75/6Imyb34/c62bVuHwAO%0AXyLBsTccfKP08XDZ0wcWPVPT8VQMXfV+v5jxZYjVRm7ZLYPaJ52TS/KoL17yKdYRiyD47Lp8lKYN%0AZUQlso5AB5cvvZxZqTMovW8H95TdwK6kJBz7/sW8bbXIRCjIa6XQ8wabI056uuLZWHwwGfQ55qFs%0Ar+AMxtLYE6YzztjJJgb9vOXIJIKVeX/fzLbERHY4TuGfVefxxH2Dd3CfrZwB0FPUy/S9Icr7+tiS%0AUEu8amVC5CNWMpNPLaMPvramE3fvKGaHnqL902wCuwK4k9wkWcezy72d3l4vofhWxiwv5vTI0zyZ%0A14gz7GRS8yR8fQfvEXNWx1HVOJXSrE30hJ1YVA/elqfx7FnIWypCctsHBCPzqPx0GnUdfipDSeyp%0AvoIz+uz8dKIDW4uNea0h8AsglM25Bqmroru1hffkUzLJYgLb6K5fRW/2XArYzTZzAEvQ7uC80nTO%0AeOyX3P7xdtSOXwPgsg0uj1T8nUeov38dKji4BJTLNfSfrCfh4LxpNotx9Li/IK7faxwBZpaMZfL5%0AF5NeOJrew9+3DRhHe/vvNTuStNtuO2z7xLNGHfW1x2JezjyeW/gcye7kL+X9NO1kNKIS2bKVy7i2%0AMomeql4+nNHPg+//B/8quYSVkTHkJD1MJpBvVtlwxtZBVxy15caOMEb1UhXbTthhJb49g/eVMZGk%0AUvBxwyiaXQ6ca+HZ+75+4P97glv45i13kldp4XdnLiJLVVE/OuWQfimE5IgDu7LT1pjJA1nfpr4x%0AH5+3h2Zv/IH1Nqbm8XDPi0x6ZRFVrMCCsDbcx6V9flq2zwZrK86eVILtWYTSY6j11GKNWM1E1nPg%0AfRJDxYSsW6gtewgQJuwQKtu2cH7NfHx9nZR85+u8/2wrTU25xPd1s5oSSqSecH81N2xu5RVHNdZg%0APwkYp84S3A4sGVl0t7YQsthpwjgycvUZmcJJAF/SZKCZgM1OmtOO2GxYfT5EjFNmn01kYF6n+kzp%0AJbtz6Ar7viQ/VruDcDCA1TY4ke3niHEx+wrj6JMjJLIThc1iY0zSoYNFNE07aMQkss1bt/Hxex8w%0AbW41ydsn07xhAvWlQk96BWfu7iUx0bjuYrUYNw+73e2kpO7kk9yJxEY6yGAPlZWjWC8lSHMR/2id%0ARNsjxtHaBwNO4f3wlpvJzt3Jf8qdAKwqqiBVPsJe3Mt1PQ/wC35+YN2szj72+oxRdWVr11JjHUVX%0AZxKVlVOpbh9HXE6IZi94VSdT27dRFy7FVthFU/9fmbU9hhV4abB5qCOCzUwq6SEf7SkfsCR5Lqd3%0Av807Hjd2ZcEV7EciAZTFQVxPBIkRsBhHO3fVxvBS5BwmvXMH1d5kxv/+JfJGt/KH+1cTTvAT19ZL%0AvrSQ7Hfj7LcggC0cIg8L52TEM+MUP5sOlFdSxgzJQGxTO0UVkNTeSmvqDOCvBBwx+M1h6dPjPaxw%0AeWjsFmJsg+/VAoidk4UKDy5XZXMMncgcMS6uvuc+nrn1RspOP5Nla9Yfksg0TfWI350AABC3SURB%0AVDv5nPSJ7N1fvIK9KUi1fQ3ujE5EoN+7j7BvHMuTW3i53Mvi8S9TTis9uNjEeCaqVWzfmUeLSmJ1%0A90zSmhRNXblsfeBUbuVg9YXUm7aS793HtjTjIv+CnSs4e97fsfclkezsps1hoZFklkydRlZ9DS17%0AsxmfvoXczb18MHM85TUd5PZ+TFpqIyUfrmD3lB8AgmXfdN4cO5XkznZIhUyqOauymrfcGYzp2ElD%0A93z+V7oQ2umIiScCNNrbIQI93fUEXIn0RWz8bd/d/MzhpkFtIig9WEMthBxpxHVHyJ+cRbhjDq7Q%0ALuqkjDRnPn0oInYrdqsFX6xxTcbpdHKhcxMTi4s4a94iqn9rzM2VsvhSnMuF38wqxJPkZreZyM5P%0A7CXOYhzVOroDXDJ/Ho6N28ifezFz/cWUlYwj3azGfk5yPOv9fl5tc2GRQwdGxBQfen/VkY7IABIz%0Asvj+0y+xa9cu0IlM00aEkzKR9YX66O5X3PvQS3yQVUSFPYinvZ4kt7ETbvBV0j62i86gUd9wC2OZ%0AFl7ODRufoFc5Kf5gF6v/cuaB96syH2NvqcKb20afGEcPE1wbKK6rZmexsRMv3biJgmX3gSgecvXS%0A6BRunuCiKT6BS996n7r4TNKq9vJeXBHZdY1897Ff0uZx0HzZKFrPa6azRri8fwbvSw8dbiuFdUZp%0AI2u78GJXOXPrmqlsOo3Rah2/ci5mTPwWOpwexB4hMeSlxtJGUnMPtVmJZFkCjMbJqhgfGZ12cIBb%0AuugNKVwBxZkL5uJwzQel+O/O9eCwsq1gGhG/cepz/ySL6enpZGRkUFRWhsPvIq4klUWjFlI0ZQzW%0AkiCOHCPhlc45g9WvvcTM+fNY8k4/70VmYrvxGvJKZ0HpLGKAibPmHPJZXV58OeUp5cf82doOMxz+%0AcOxmxXedyDTt5HfURCYijwMLgQalVKnZlgg8D+QCu4HLlFKtIiLAvcC5QA/wDaXU2q+m64cKBjvY%0Au/YfbHj9QTa3Z7J21iI2Jjmp9lsJu8o5LdBBEp+y03MKaruTmqCfvnYP6yMzuHPdWOr/bIwoXE0h%0AY65aQd0Mo/zSRZs/ZZc/yKZZ+YSBkp56trtjKV5dQ3xvF3ktHexKjMXVsheLOX1GbmeAgi4bl1d1%0A866nHV9MCs+XjsUmQRY7nuSRyPXEdLcRTs1guuUNPp3hYuk7dXwcTMZl30ybN5d6c8BesMMo2aQi%0A5txUoW7sDgsrE6aQGtvJRrUKX3cCWNrAXoSvLZucSeO5uynEozEWmkMxuFQrWVKDdW82ArjjHFjN%0AoeVtM9LwWC2saV1Ent8ouWSxWLDb7bjdbs477+C9UMnXjOXAsIP8g7FPzMjipueXAtDvdrJ0qZ3F%0A446eoPLj88mPzz/qevvJMQzAAJ3ING0kOZYjsieB+4GnB7TdCrytlLpLRG41l38EnAMUmv+mAg+a%0Aj18ppRQPvHwfL3pS8Ld28Y2Wy3FlVzEu4W0+ooBWj43AhjReiVzMy1xMsNp9YAJJMIbA1wPZN25l%0AXtHLvLzn6zSf6WFC9xYyd9aRkVjHqGAMvsg+LpQXcW+5gt3u8Vi7grRb4OoP9lK64iE+yo4lrMJY%0Axcqb4S7OscXz/UqFO2Y1Cb4iQnYnCZYmRlFF2GrjgUuvZlLHViaE1mGRGC4e9xi/WftvjPOsI65v%0AFi2xVkQp/KEAp+dmULfOrKqeGMYbsNPSDr4YK/fHPccPd50FxKAS84hpTiIlexyeqr38YG8XPy7J%0A5EJfKp225RSsNJK1dcD9UfcUGzMc11yZSIz94I5/9uzZZGdn/78/j0mTJpGamvq5Xvtl2Z/IbIcp%0AIaVp2snlqFu5UupfIpL7meYLgDnm86eAZRiJ7ALgaaWUAj4UkXgRSVdK1X5ZHT6czo42WhuaqJl8%0AGvuS4PpuD/mh7TjW92NFEdjjHTSdCUDcLbuw5gXI79/JLnseyiKcxmbKez7hn2e0EMHC/Oo0Uhr3%0AUWWFppitXNi6mszEPoLtAb7WFOSvdgft9ECPhaTWRuJyMukLdeGxx/GAPcAoWz3d7iroB++KB8ke%0AfTMp1FO2rwEK4dXT5lOwvB5H0BwcEWjlNtca9m3opSGzj8ZYC4tXvUmFK4XSibk0rwyQ7RzHuTf+%0AlEf+uIw97X3kJmRyx6l/pLl5CXSB02nMxWV3WrGYAyP+feospoxOoH9rP5WnbeCC1EsOG8eM+MEj%0ABw9Xjf1YiMhXmsRScmPJGTN0fUKAhIQE5s+fT1FR0RHX0zQt+n3er6upA5JTHZBqPs8Eqgest9ds%0AO2Iii0Sgs/Nz9gTYsW0rHWMdBNa5Kd79KR/+YSFrGZy4vnHF44yb+U+srT7643p5vPB62uxuTqms%0AZkL3dt4vnEjxe2spjNRynqzg/cJJzK2PIMEc6qSJ5ekbKa1NgvhamsLGNbFA0A5WSN27BgGynDmE%0AVZhQJIzT287NQScXBdpAWZl486+RdT/BF+7ljZYFUAhxAuXTzsW+4QkAQv2KcASmXfpNAknZPNNV%0AR2xfD6nZGSgcCEKKr4ieHitepxfow+fwUJIynpWJy6CrH4fdSQ8QDFuxm6fVMq0eOjthYeZi49Pg%0Ai8V7uJ19vVEi6si/g1BWNvOIf1vRHIPjQcdnaDo2QxuO2Hzh8y5KKSUi6uhrDiYi1wHXAWRn5xxl%0A7SMLW1y8s+VsWn9YxIcUcfVVT/L2pPHEBSIsanuBQMBDsvRS2hJmR/3ZZHR/zJ8f/S5vTF2MS+2h%0ANT2Nq976E4zfSeqOUyla9SYz1m0iI+NKbrNZaY6sJ2ANIBvLKay7nRWyh17pxt7RhTeSisX7IY2j%0APOQ78nDa4ui0dGILO1HWfkIo4n0+CsZNw3vKMzgsDprv+gSATLebqRUTIHAt8CrhPiuh/n7KzrqI%0AuN4+HlnXgcXiIG1UDoGAUaV9//Bzr9M4deaLMa8FxWUCO3F6vEAQu9OK7B/hd5RSSZqmadHs8yay%0A+v2nDEUkHWgw2/cBA88pZZlth1BKPQw8DFBRUaF8X6ACT0VFOd/7yzfZcdVKkr2jycuoJSncQrHj%0AY8q3r2F9bgkrfWUs6myjMpBIQnciLcWXkE88/VTTCpySWUNnwMvdoTmcZWugqX8fd0aWYMmbQ1d9%0AGrCdjC2rqLH46a8o5l73Dq59bTnSBEy7nY3bevA3vY61r5eW0yu4MLOIP617hq5IFzmxOfh84POl%0AA7DwunHcU7uHDJcdnw8iC+6CZUsJ9dqIhPrx+aDUF8Oy2ePJOnMyFhE2r6gBwJdgvCbRa3x0ST5j%0A2ZVZBBt34ovzUE8bcYlWwh4rQcCXaOWLxPdkp2NzZDo+Q9OxGdrxjM3n/aq+BLjGfH4N8NqA9qvF%0AMA1o/6qvj+337TsfJ+2yuTRMaKG2cArEv05r+k4st1/BdMdFfK3iebZPqSPB3UB6wThO+/3NnP3L%0Aa2lX8xid/RbxE3dT4gszrmoJ4jWmAKlJTmd6mp0pES+za9PJbgpResV5TDn/QgIZFWwoqcCZkEhs%0AchwOl43ejo/pWvsoM689lZvPKia/YBV70vZwxhlnDOprVnECWS4nBW6jbJLFYic//R4aNyUQ7D9Y%0AvirH5cRiVrYonpLGxLNymLIwDwCfOfVHrFmyqaCggMmTJxMbZ/z1OJw2LF4HxNiOeaSfpmlaNDqW%0A4ffPYgzs8IvIXuBnwF3ACyLyLYzbrC4zV/8bxtD77RjD76/9Cvo8pNsXjgXGAnDH39Ipz0lgcmk6%0Am/wbmeR7gwR3MpaLDv7KduDqOxYQDI9hT83dFJR/nzGRm1hvm8rqVz7h13NnkjFmHOsTvIz6u4sO%0AVY01IYELUhJY15HFQ6ct4r4ZY7B0himsSEW9OJu+NWsQM/ksvXApyOGn4Hh1YgEuy8HvEf7UmYT7%0AHyHkOHzdJKvdwvQLCw4s7z+lGGs++v1+FixYwM71jSSkNeNwWXHMykTl+w/7fpqmaSeLYxm1uHiI%0AH807zLoKuP6LdurLcNu5B+vTlaaPG3K9WL8LGENS6lNGw5XLmN7Xh8v9Onnlk7DabMyYMYOmTcZ1%0ALWu8UftwYXI8Coh3OsBpvI+6/fZB732kqTcS7YND7/Ias0bnlk86pt/P6zRe7/vMpIz55cnkl5t3%0AelktWFP08HNN005uei93GPaYGCaff/Ggtrjzz4NwCHtmBgAVcR4q4jyD1hH5/KfwbA4H37n/cdzx%0ACUdfmYGnFvU8VZqmjWw6kR0je1oa/u997yv9P2KTD62MP5RRSR4sApnxh1aN1zRNG0l0IotSU/IS%0AWf2TM0gy59nSNE0bqfQNRlFMJzFN0zSdyDRN07QopxOZpmmaFtV0ItM0TdOimk5kmqZpWlTTiUzT%0ANE2LajqRaZqmaVFNJzJN0zQtqulEpmmapkU1ncg0TdO0qKYTmaZpmhbVxJh5ZZg7IdKIMa/ZF+EH%0Amr6E7pyMdGyGpmNzZDo+Q9OxGdqXFZtRSqnko610QiSyL4OIfKSUqhjufpyIdGyGpmNzZDo+Q9Ox%0AGdrxjo0+tahpmqZFNZ3INE3TtKh2MiWyh4e7AycwHZuh6dgcmY7P0HRshnZcY3PSXCPTNE3TRqaT%0A6YhM0zRNG4GiPpGJyNkisk1EtovIrcPdn+EmIo+LSIOIbBrQligib4pIpfmYMJx9HC4iki0i74rI%0AZhH5RERuMNtHfHxEJEZEVonIBjM2Pzfb80Rkpbl9PS8ijuHu63AREauIrBORpeayjo1JRHaLyEYR%0AWS8iH5ltx227iupEJiJW4AHgHGAMsFhExgxvr4bdk8DZn2m7FXhbKVUIvG0uj0Qh4Cal1BhgGnC9%0A+fei4wP9wOlKqfFAOXC2iEwD7gZ+p5QqAFqBbw1jH4fbDcCWAcs6NoPNVUqVDxh2f9y2q6hOZMAU%0AYLtSaqdSKgA8B1wwzH0aVkqpfwEtn2m+AHjKfP4UsOi4duoEoZSqVUqtNZ93YuyUMtHxQRm6zEW7%0A+U8BpwMvme0jMjYAIpIFLAAeNZcFHZujOW7bVbQnskygesDyXrNNGyxVKVVrPq8DUoezMycCEckF%0AJgAr0fEBDpw6Ww80AG8CO4A2pVTIXGUkb1+/B24BIuZyEjo2AyngDRFZIyLXmW3HbbuyfVVvrJ2Y%0AlFJKREb0UFUR8QJ/AW5USnUYX64NIzk+SqkwUC4i8cArwOhh7tIJQUQWAg1KqTUiMme4+3OCOlUp%0AtU9EUoA3RWTrwB9+1dtVtB+R7QOyByxnmW3aYPUikg5gPjYMc3+GjYjYMZLY/yilXjabdXwGUEq1%0AAe8C04F4Edn/hXekbl8zgfNFZDfG5YvTgXvRsTlAKbXPfGzA+BI0heO4XUV7IlsNFJqjhxzA14Al%0Aw9ynE9ES4Brz+TXAa8PYl2FjXtd4DNiilPrtgB+N+PiISLJ5JIaIuID5GNcQ3wUuMVcbkbFRSv1Y%0AKZWllMrF2Me8o5S6Ah0bAETEIyK+/c+BM4FNHMftKupviBaRczHOX1uBx5VSvxrmLg0rEXkWmINR%0Afboe+BnwKvACkIMxy8BlSqnPDgg56YnIqcByYCMHr3XchnGdbETHR0TKMC7IWzG+4L6glPovEcnH%0AOApJBNYBVyql+oevp8PLPLV4s1JqoY6NwYzDK+aiDfizUupXIpLEcdquoj6RaZqmaSNbtJ9a1DRN%0A00Y4ncg0TdO0qKYTmaZpmhbVdCLTNE3ToppOZJqmaVpU04lM0zRNi2o6kWmapmlRTScyTdM0Lar9%0AH1vgLxHl/9/GAAAAAElFTkSuQmCC"/>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pic>
        <p:nvPicPr>
          <p:cNvPr id="11" name="Picture 10"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775" y="1628800"/>
            <a:ext cx="4068961" cy="2299129"/>
          </a:xfrm>
          <a:prstGeom prst="rect">
            <a:avLst/>
          </a:prstGeom>
        </p:spPr>
      </p:pic>
      <p:pic>
        <p:nvPicPr>
          <p:cNvPr id="13" name="Picture 1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59001" y="1628800"/>
            <a:ext cx="3842471" cy="2456144"/>
          </a:xfrm>
          <a:prstGeom prst="rect">
            <a:avLst/>
          </a:prstGeom>
        </p:spPr>
      </p:pic>
      <p:pic>
        <p:nvPicPr>
          <p:cNvPr id="14" name="Picture 13"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46108" y="4247083"/>
            <a:ext cx="4687412" cy="2126516"/>
          </a:xfrm>
          <a:prstGeom prst="rect">
            <a:avLst/>
          </a:prstGeom>
        </p:spPr>
      </p:pic>
    </p:spTree>
    <p:extLst>
      <p:ext uri="{BB962C8B-B14F-4D97-AF65-F5344CB8AC3E}">
        <p14:creationId xmlns:p14="http://schemas.microsoft.com/office/powerpoint/2010/main" val="1223454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7E11B6B-584A-45A4-96E1-024B4D6050E8}"/>
              </a:ext>
            </a:extLst>
          </p:cNvPr>
          <p:cNvSpPr>
            <a:spLocks noGrp="1"/>
          </p:cNvSpPr>
          <p:nvPr>
            <p:ph type="sldNum" sz="quarter" idx="14"/>
          </p:nvPr>
        </p:nvSpPr>
        <p:spPr/>
        <p:txBody>
          <a:bodyPr/>
          <a:lstStyle/>
          <a:p>
            <a:pPr>
              <a:defRPr/>
            </a:pPr>
            <a:fld id="{56623650-3B47-4B5A-8680-D8ACAC37BA74}" type="slidenum">
              <a:rPr lang="en-GB" smtClean="0"/>
              <a:pPr>
                <a:defRPr/>
              </a:pPr>
              <a:t>68</a:t>
            </a:fld>
            <a:endParaRPr lang="en-GB"/>
          </a:p>
        </p:txBody>
      </p:sp>
      <p:sp>
        <p:nvSpPr>
          <p:cNvPr id="3" name="Título 2">
            <a:extLst>
              <a:ext uri="{FF2B5EF4-FFF2-40B4-BE49-F238E27FC236}">
                <a16:creationId xmlns:a16="http://schemas.microsoft.com/office/drawing/2014/main" id="{EB2D8710-0AB8-4C08-8F98-1287BCCF95A6}"/>
              </a:ext>
            </a:extLst>
          </p:cNvPr>
          <p:cNvSpPr>
            <a:spLocks noGrp="1"/>
          </p:cNvSpPr>
          <p:nvPr>
            <p:ph type="title"/>
          </p:nvPr>
        </p:nvSpPr>
        <p:spPr>
          <a:xfrm>
            <a:off x="488504" y="692696"/>
            <a:ext cx="8857108" cy="936104"/>
          </a:xfrm>
          <a:prstGeom prst="rect">
            <a:avLst/>
          </a:prstGeom>
        </p:spPr>
        <p:txBody>
          <a:bodyPr/>
          <a:lstStyle/>
          <a:p>
            <a:r>
              <a:rPr lang="es-MX" dirty="0"/>
              <a:t>Ejemplo de </a:t>
            </a:r>
            <a:r>
              <a:rPr lang="es-MX" dirty="0" err="1"/>
              <a:t>Bootstrapping</a:t>
            </a:r>
            <a:endParaRPr lang="es-MX" dirty="0"/>
          </a:p>
        </p:txBody>
      </p:sp>
      <p:sp>
        <p:nvSpPr>
          <p:cNvPr id="5" name="Marcador de texto 4">
            <a:extLst>
              <a:ext uri="{FF2B5EF4-FFF2-40B4-BE49-F238E27FC236}">
                <a16:creationId xmlns:a16="http://schemas.microsoft.com/office/drawing/2014/main" id="{6A84CB54-DB0E-45BD-ACA0-6C9772D9C093}"/>
              </a:ext>
            </a:extLst>
          </p:cNvPr>
          <p:cNvSpPr>
            <a:spLocks noGrp="1"/>
          </p:cNvSpPr>
          <p:nvPr>
            <p:ph type="body" sz="quarter" idx="21"/>
          </p:nvPr>
        </p:nvSpPr>
        <p:spPr/>
        <p:txBody>
          <a:bodyPr/>
          <a:lstStyle/>
          <a:p>
            <a:r>
              <a:rPr lang="es-ES" dirty="0"/>
              <a:t>El método de </a:t>
            </a:r>
            <a:r>
              <a:rPr lang="es-ES" dirty="0" err="1"/>
              <a:t>Bootstrapping</a:t>
            </a:r>
            <a:r>
              <a:rPr lang="es-ES" dirty="0"/>
              <a:t> es un método para estimar la estructura temporal de tasas de interés a partir de instrumentos de mercado.</a:t>
            </a:r>
          </a:p>
          <a:p>
            <a:endParaRPr lang="es-ES" dirty="0"/>
          </a:p>
          <a:p>
            <a:r>
              <a:rPr lang="es-ES" dirty="0"/>
              <a:t>Idea: construir la estructura del término de vencimientos más cortos a vencimientos más largos.</a:t>
            </a:r>
          </a:p>
          <a:p>
            <a:endParaRPr lang="es-ES" dirty="0"/>
          </a:p>
          <a:p>
            <a:r>
              <a:rPr lang="es-ES" dirty="0"/>
              <a:t>Los instrumentos utilizados normalmente son Depósitos, Futuros, Forwards y Swaps.</a:t>
            </a:r>
            <a:endParaRPr lang="es-MX" dirty="0"/>
          </a:p>
        </p:txBody>
      </p:sp>
      <p:pic>
        <p:nvPicPr>
          <p:cNvPr id="4098" name="Picture 2" descr="Resultado de imagen para yield curve">
            <a:extLst>
              <a:ext uri="{FF2B5EF4-FFF2-40B4-BE49-F238E27FC236}">
                <a16:creationId xmlns:a16="http://schemas.microsoft.com/office/drawing/2014/main" id="{6C78A060-A10E-4DCA-A90B-100384ED11A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8504" y="4218582"/>
            <a:ext cx="3656856" cy="2021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970304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35EA0EDD-5A89-41D0-AFAE-0DDF46F7D674}"/>
              </a:ext>
            </a:extLst>
          </p:cNvPr>
          <p:cNvSpPr>
            <a:spLocks noGrp="1"/>
          </p:cNvSpPr>
          <p:nvPr>
            <p:ph type="sldNum" sz="quarter" idx="14"/>
          </p:nvPr>
        </p:nvSpPr>
        <p:spPr/>
        <p:txBody>
          <a:bodyPr/>
          <a:lstStyle/>
          <a:p>
            <a:pPr>
              <a:defRPr/>
            </a:pPr>
            <a:fld id="{56623650-3B47-4B5A-8680-D8ACAC37BA74}" type="slidenum">
              <a:rPr lang="en-GB" smtClean="0"/>
              <a:pPr>
                <a:defRPr/>
              </a:pPr>
              <a:t>69</a:t>
            </a:fld>
            <a:endParaRPr lang="en-GB"/>
          </a:p>
        </p:txBody>
      </p:sp>
      <p:sp>
        <p:nvSpPr>
          <p:cNvPr id="3" name="Título 2">
            <a:extLst>
              <a:ext uri="{FF2B5EF4-FFF2-40B4-BE49-F238E27FC236}">
                <a16:creationId xmlns:a16="http://schemas.microsoft.com/office/drawing/2014/main" id="{87815A8F-0276-43A1-86E9-4829A54F3AB5}"/>
              </a:ext>
            </a:extLst>
          </p:cNvPr>
          <p:cNvSpPr>
            <a:spLocks noGrp="1"/>
          </p:cNvSpPr>
          <p:nvPr>
            <p:ph type="title"/>
          </p:nvPr>
        </p:nvSpPr>
        <p:spPr>
          <a:xfrm>
            <a:off x="488504" y="620688"/>
            <a:ext cx="8857108" cy="936104"/>
          </a:xfrm>
          <a:prstGeom prst="rect">
            <a:avLst/>
          </a:prstGeom>
        </p:spPr>
        <p:txBody>
          <a:bodyPr/>
          <a:lstStyle/>
          <a:p>
            <a:r>
              <a:rPr lang="es-MX" dirty="0"/>
              <a:t>Datos de mercado</a:t>
            </a:r>
          </a:p>
        </p:txBody>
      </p:sp>
      <mc:AlternateContent xmlns:mc="http://schemas.openxmlformats.org/markup-compatibility/2006">
        <mc:Choice xmlns:a14="http://schemas.microsoft.com/office/drawing/2010/main" Requires="a14">
          <p:sp>
            <p:nvSpPr>
              <p:cNvPr id="5" name="Marcador de texto 4">
                <a:extLst>
                  <a:ext uri="{FF2B5EF4-FFF2-40B4-BE49-F238E27FC236}">
                    <a16:creationId xmlns:a16="http://schemas.microsoft.com/office/drawing/2014/main" id="{4A716278-11B7-4F1B-AD84-B121C663FBDC}"/>
                  </a:ext>
                </a:extLst>
              </p:cNvPr>
              <p:cNvSpPr>
                <a:spLocks noGrp="1"/>
              </p:cNvSpPr>
              <p:nvPr>
                <p:ph type="body" sz="quarter" idx="21"/>
              </p:nvPr>
            </p:nvSpPr>
            <p:spPr>
              <a:xfrm>
                <a:off x="488504" y="1340768"/>
                <a:ext cx="4608512" cy="3888431"/>
              </a:xfrm>
            </p:spPr>
            <p:txBody>
              <a:bodyPr/>
              <a:lstStyle/>
              <a:p>
                <a:r>
                  <a:rPr lang="es-MX" dirty="0"/>
                  <a:t>Mercado US: Tasas libor, futuros y Swaps.</a:t>
                </a:r>
              </a:p>
              <a:p>
                <a:pPr marL="0" indent="0">
                  <a:buNone/>
                </a:pPr>
                <a:endParaRPr lang="es-MX" dirty="0"/>
              </a:p>
              <a:p>
                <a:r>
                  <a:rPr lang="es-MX" dirty="0"/>
                  <a:t>Fecha Spot es el 1 de oct 2012.</a:t>
                </a:r>
              </a:p>
              <a:p>
                <a:pPr marL="0" indent="0">
                  <a:buNone/>
                </a:pPr>
                <a:endParaRPr lang="es-MX" dirty="0"/>
              </a:p>
              <a:p>
                <a:r>
                  <a:rPr lang="es-MX" dirty="0"/>
                  <a:t>Convención de conteo de días: Act/360</a:t>
                </a:r>
              </a:p>
              <a:p>
                <a:pPr marL="0" indent="0">
                  <a:buNone/>
                </a:pPr>
                <a:endParaRPr lang="es-MX" dirty="0"/>
              </a:p>
              <a:p>
                <a:r>
                  <a:rPr lang="es-MX" dirty="0"/>
                  <a:t>Objetivo: Encontrar la curva de descuento </a:t>
                </a:r>
                <a14:m>
                  <m:oMath xmlns:m="http://schemas.openxmlformats.org/officeDocument/2006/math">
                    <m:r>
                      <a:rPr lang="es-MX" b="0" i="1" smtClean="0">
                        <a:latin typeface="Cambria Math" panose="02040503050406030204" pitchFamily="18" charset="0"/>
                      </a:rPr>
                      <m:t>𝑃</m:t>
                    </m:r>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𝑡</m:t>
                        </m:r>
                      </m:e>
                      <m:sub>
                        <m:r>
                          <a:rPr lang="es-MX" b="0" i="1" smtClean="0">
                            <a:latin typeface="Cambria Math" panose="02040503050406030204" pitchFamily="18" charset="0"/>
                          </a:rPr>
                          <m:t>0</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𝑡</m:t>
                        </m:r>
                      </m:e>
                      <m:sub>
                        <m:r>
                          <a:rPr lang="es-MX" b="0" i="1" smtClean="0">
                            <a:latin typeface="Cambria Math" panose="02040503050406030204" pitchFamily="18" charset="0"/>
                          </a:rPr>
                          <m:t>𝑖</m:t>
                        </m:r>
                      </m:sub>
                    </m:sSub>
                    <m:r>
                      <a:rPr lang="es-MX" b="0" i="1" smtClean="0">
                        <a:latin typeface="Cambria Math" panose="02040503050406030204" pitchFamily="18" charset="0"/>
                      </a:rPr>
                      <m:t>)</m:t>
                    </m:r>
                  </m:oMath>
                </a14:m>
                <a:r>
                  <a:rPr lang="es-MX" dirty="0"/>
                  <a:t> para todas las fechas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𝑡</m:t>
                        </m:r>
                      </m:e>
                      <m:sub>
                        <m:r>
                          <a:rPr lang="es-MX" b="0" i="1" smtClean="0">
                            <a:latin typeface="Cambria Math" panose="02040503050406030204" pitchFamily="18" charset="0"/>
                          </a:rPr>
                          <m:t>𝑖</m:t>
                        </m:r>
                      </m:sub>
                    </m:sSub>
                  </m:oMath>
                </a14:m>
                <a:r>
                  <a:rPr lang="es-MX" dirty="0"/>
                  <a:t> tales que observamos un vencimiento de un instrumento de mercado, y que además con esos descuentos podamos recuperar los precios observados.</a:t>
                </a:r>
              </a:p>
            </p:txBody>
          </p:sp>
        </mc:Choice>
        <mc:Fallback>
          <p:sp>
            <p:nvSpPr>
              <p:cNvPr id="5" name="Marcador de texto 4">
                <a:extLst>
                  <a:ext uri="{FF2B5EF4-FFF2-40B4-BE49-F238E27FC236}">
                    <a16:creationId xmlns:a16="http://schemas.microsoft.com/office/drawing/2014/main" id="{4A716278-11B7-4F1B-AD84-B121C663FBDC}"/>
                  </a:ext>
                </a:extLst>
              </p:cNvPr>
              <p:cNvSpPr>
                <a:spLocks noGrp="1" noRot="1" noChangeAspect="1" noMove="1" noResize="1" noEditPoints="1" noAdjustHandles="1" noChangeArrowheads="1" noChangeShapeType="1" noTextEdit="1"/>
              </p:cNvSpPr>
              <p:nvPr>
                <p:ph type="body" sz="quarter" idx="21"/>
              </p:nvPr>
            </p:nvSpPr>
            <p:spPr>
              <a:xfrm>
                <a:off x="488504" y="1340768"/>
                <a:ext cx="4608512" cy="3888431"/>
              </a:xfrm>
              <a:blipFill>
                <a:blip r:embed="rId2"/>
                <a:stretch>
                  <a:fillRect l="-529" t="-470"/>
                </a:stretch>
              </a:blipFill>
            </p:spPr>
            <p:txBody>
              <a:bodyPr/>
              <a:lstStyle/>
              <a:p>
                <a:r>
                  <a:rPr lang="es-MX">
                    <a:noFill/>
                  </a:rPr>
                  <a:t> </a:t>
                </a:r>
              </a:p>
            </p:txBody>
          </p:sp>
        </mc:Fallback>
      </mc:AlternateContent>
      <p:pic>
        <p:nvPicPr>
          <p:cNvPr id="6" name="Imagen 5">
            <a:extLst>
              <a:ext uri="{FF2B5EF4-FFF2-40B4-BE49-F238E27FC236}">
                <a16:creationId xmlns:a16="http://schemas.microsoft.com/office/drawing/2014/main" id="{EE64901D-8314-4248-AB19-9A09D3B37977}"/>
              </a:ext>
            </a:extLst>
          </p:cNvPr>
          <p:cNvPicPr>
            <a:picLocks noChangeAspect="1"/>
          </p:cNvPicPr>
          <p:nvPr/>
        </p:nvPicPr>
        <p:blipFill>
          <a:blip r:embed="rId3"/>
          <a:stretch>
            <a:fillRect/>
          </a:stretch>
        </p:blipFill>
        <p:spPr>
          <a:xfrm>
            <a:off x="5817096" y="1377554"/>
            <a:ext cx="3509911" cy="4787750"/>
          </a:xfrm>
          <a:prstGeom prst="rect">
            <a:avLst/>
          </a:prstGeom>
        </p:spPr>
      </p:pic>
    </p:spTree>
    <p:extLst>
      <p:ext uri="{BB962C8B-B14F-4D97-AF65-F5344CB8AC3E}">
        <p14:creationId xmlns:p14="http://schemas.microsoft.com/office/powerpoint/2010/main" val="3205869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2EBCE4B1-6259-4724-B598-7A9538D823BA}"/>
              </a:ext>
            </a:extLst>
          </p:cNvPr>
          <p:cNvSpPr>
            <a:spLocks noGrp="1"/>
          </p:cNvSpPr>
          <p:nvPr>
            <p:ph type="sldNum" sz="quarter" idx="14"/>
          </p:nvPr>
        </p:nvSpPr>
        <p:spPr/>
        <p:txBody>
          <a:bodyPr/>
          <a:lstStyle/>
          <a:p>
            <a:pPr>
              <a:defRPr/>
            </a:pPr>
            <a:fld id="{56623650-3B47-4B5A-8680-D8ACAC37BA74}" type="slidenum">
              <a:rPr lang="en-GB" smtClean="0"/>
              <a:pPr>
                <a:defRPr/>
              </a:pPr>
              <a:t>7</a:t>
            </a:fld>
            <a:endParaRPr lang="en-GB"/>
          </a:p>
        </p:txBody>
      </p:sp>
      <p:pic>
        <p:nvPicPr>
          <p:cNvPr id="6" name="Imagen 5">
            <a:extLst>
              <a:ext uri="{FF2B5EF4-FFF2-40B4-BE49-F238E27FC236}">
                <a16:creationId xmlns:a16="http://schemas.microsoft.com/office/drawing/2014/main" id="{EF7F3BC0-AA67-438D-8C6F-C997170DCF5C}"/>
              </a:ext>
            </a:extLst>
          </p:cNvPr>
          <p:cNvPicPr>
            <a:picLocks noChangeAspect="1"/>
          </p:cNvPicPr>
          <p:nvPr/>
        </p:nvPicPr>
        <p:blipFill>
          <a:blip r:embed="rId2"/>
          <a:stretch>
            <a:fillRect/>
          </a:stretch>
        </p:blipFill>
        <p:spPr>
          <a:xfrm>
            <a:off x="0" y="746125"/>
            <a:ext cx="9906000" cy="5365750"/>
          </a:xfrm>
          <a:prstGeom prst="rect">
            <a:avLst/>
          </a:prstGeom>
        </p:spPr>
      </p:pic>
    </p:spTree>
    <p:extLst>
      <p:ext uri="{BB962C8B-B14F-4D97-AF65-F5344CB8AC3E}">
        <p14:creationId xmlns:p14="http://schemas.microsoft.com/office/powerpoint/2010/main" val="265879880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9B5DBACE-15BC-48A1-9B93-B53AB1A203B6}"/>
              </a:ext>
            </a:extLst>
          </p:cNvPr>
          <p:cNvSpPr>
            <a:spLocks noGrp="1"/>
          </p:cNvSpPr>
          <p:nvPr>
            <p:ph type="sldNum" sz="quarter" idx="14"/>
          </p:nvPr>
        </p:nvSpPr>
        <p:spPr/>
        <p:txBody>
          <a:bodyPr/>
          <a:lstStyle/>
          <a:p>
            <a:pPr>
              <a:defRPr/>
            </a:pPr>
            <a:fld id="{56623650-3B47-4B5A-8680-D8ACAC37BA74}" type="slidenum">
              <a:rPr lang="en-GB" smtClean="0"/>
              <a:pPr>
                <a:defRPr/>
              </a:pPr>
              <a:t>70</a:t>
            </a:fld>
            <a:endParaRPr lang="en-GB"/>
          </a:p>
        </p:txBody>
      </p:sp>
      <p:sp>
        <p:nvSpPr>
          <p:cNvPr id="3" name="Título 2">
            <a:extLst>
              <a:ext uri="{FF2B5EF4-FFF2-40B4-BE49-F238E27FC236}">
                <a16:creationId xmlns:a16="http://schemas.microsoft.com/office/drawing/2014/main" id="{C9B650B5-2696-4C97-B2A6-1342378130B3}"/>
              </a:ext>
            </a:extLst>
          </p:cNvPr>
          <p:cNvSpPr>
            <a:spLocks noGrp="1"/>
          </p:cNvSpPr>
          <p:nvPr>
            <p:ph type="title"/>
          </p:nvPr>
        </p:nvSpPr>
        <p:spPr>
          <a:xfrm>
            <a:off x="488504" y="620688"/>
            <a:ext cx="8857108" cy="936104"/>
          </a:xfrm>
          <a:prstGeom prst="rect">
            <a:avLst/>
          </a:prstGeom>
        </p:spPr>
        <p:txBody>
          <a:bodyPr/>
          <a:lstStyle/>
          <a:p>
            <a:r>
              <a:rPr lang="es-MX" dirty="0"/>
              <a:t>LIBOR</a:t>
            </a:r>
          </a:p>
        </p:txBody>
      </p:sp>
      <p:sp>
        <p:nvSpPr>
          <p:cNvPr id="5" name="Marcador de texto 4">
            <a:extLst>
              <a:ext uri="{FF2B5EF4-FFF2-40B4-BE49-F238E27FC236}">
                <a16:creationId xmlns:a16="http://schemas.microsoft.com/office/drawing/2014/main" id="{A740CE77-7C3E-42F4-8902-A4550646CD57}"/>
              </a:ext>
            </a:extLst>
          </p:cNvPr>
          <p:cNvSpPr>
            <a:spLocks noGrp="1"/>
          </p:cNvSpPr>
          <p:nvPr>
            <p:ph type="body" sz="quarter" idx="21"/>
          </p:nvPr>
        </p:nvSpPr>
        <p:spPr>
          <a:xfrm>
            <a:off x="488504" y="1556792"/>
            <a:ext cx="5040560" cy="3672407"/>
          </a:xfrm>
        </p:spPr>
        <p:txBody>
          <a:bodyPr/>
          <a:lstStyle/>
          <a:p>
            <a:r>
              <a:rPr lang="es-MX" dirty="0"/>
              <a:t>Las tasas Libor para este ejemplo tienen las siguientes características:</a:t>
            </a:r>
          </a:p>
          <a:p>
            <a:endParaRPr lang="es-MX" dirty="0"/>
          </a:p>
          <a:p>
            <a:endParaRPr lang="es-MX" dirty="0"/>
          </a:p>
          <a:p>
            <a:endParaRPr lang="es-MX" dirty="0"/>
          </a:p>
          <a:p>
            <a:endParaRPr lang="es-MX" dirty="0"/>
          </a:p>
          <a:p>
            <a:endParaRPr lang="es-MX" dirty="0"/>
          </a:p>
          <a:p>
            <a:r>
              <a:rPr lang="es-MX" dirty="0"/>
              <a:t>El factor de descuento correspondiente se encuentra de la siguiente forma:</a:t>
            </a:r>
          </a:p>
        </p:txBody>
      </p:sp>
      <p:pic>
        <p:nvPicPr>
          <p:cNvPr id="6" name="Imagen 5">
            <a:extLst>
              <a:ext uri="{FF2B5EF4-FFF2-40B4-BE49-F238E27FC236}">
                <a16:creationId xmlns:a16="http://schemas.microsoft.com/office/drawing/2014/main" id="{D9514D54-8D5D-4C0C-8B38-C0FB83F09DE8}"/>
              </a:ext>
            </a:extLst>
          </p:cNvPr>
          <p:cNvPicPr>
            <a:picLocks noChangeAspect="1"/>
          </p:cNvPicPr>
          <p:nvPr/>
        </p:nvPicPr>
        <p:blipFill>
          <a:blip r:embed="rId2"/>
          <a:stretch>
            <a:fillRect/>
          </a:stretch>
        </p:blipFill>
        <p:spPr>
          <a:xfrm>
            <a:off x="494778" y="2185098"/>
            <a:ext cx="4091583" cy="1171894"/>
          </a:xfrm>
          <a:prstGeom prst="rect">
            <a:avLst/>
          </a:prstGeom>
        </p:spPr>
      </p:pic>
      <p:pic>
        <p:nvPicPr>
          <p:cNvPr id="7" name="Imagen 6">
            <a:extLst>
              <a:ext uri="{FF2B5EF4-FFF2-40B4-BE49-F238E27FC236}">
                <a16:creationId xmlns:a16="http://schemas.microsoft.com/office/drawing/2014/main" id="{7637528E-6D0E-4BA2-80E9-E216CD1CA73E}"/>
              </a:ext>
            </a:extLst>
          </p:cNvPr>
          <p:cNvPicPr>
            <a:picLocks noChangeAspect="1"/>
          </p:cNvPicPr>
          <p:nvPr/>
        </p:nvPicPr>
        <p:blipFill>
          <a:blip r:embed="rId3"/>
          <a:stretch>
            <a:fillRect/>
          </a:stretch>
        </p:blipFill>
        <p:spPr>
          <a:xfrm>
            <a:off x="488504" y="4161765"/>
            <a:ext cx="3420988" cy="923419"/>
          </a:xfrm>
          <a:prstGeom prst="rect">
            <a:avLst/>
          </a:prstGeom>
        </p:spPr>
      </p:pic>
      <p:pic>
        <p:nvPicPr>
          <p:cNvPr id="8" name="Imagen 7">
            <a:extLst>
              <a:ext uri="{FF2B5EF4-FFF2-40B4-BE49-F238E27FC236}">
                <a16:creationId xmlns:a16="http://schemas.microsoft.com/office/drawing/2014/main" id="{8E585877-67E0-484C-80C3-CAFF0423EEFE}"/>
              </a:ext>
            </a:extLst>
          </p:cNvPr>
          <p:cNvPicPr>
            <a:picLocks noChangeAspect="1"/>
          </p:cNvPicPr>
          <p:nvPr/>
        </p:nvPicPr>
        <p:blipFill>
          <a:blip r:embed="rId4"/>
          <a:stretch>
            <a:fillRect/>
          </a:stretch>
        </p:blipFill>
        <p:spPr>
          <a:xfrm>
            <a:off x="5745088" y="1233538"/>
            <a:ext cx="3509911" cy="4787750"/>
          </a:xfrm>
          <a:prstGeom prst="rect">
            <a:avLst/>
          </a:prstGeom>
        </p:spPr>
      </p:pic>
    </p:spTree>
    <p:extLst>
      <p:ext uri="{BB962C8B-B14F-4D97-AF65-F5344CB8AC3E}">
        <p14:creationId xmlns:p14="http://schemas.microsoft.com/office/powerpoint/2010/main" val="81263615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7D6C4432-2594-4C33-9402-B247D4384515}"/>
              </a:ext>
            </a:extLst>
          </p:cNvPr>
          <p:cNvSpPr>
            <a:spLocks noGrp="1"/>
          </p:cNvSpPr>
          <p:nvPr>
            <p:ph type="sldNum" sz="quarter" idx="14"/>
          </p:nvPr>
        </p:nvSpPr>
        <p:spPr/>
        <p:txBody>
          <a:bodyPr/>
          <a:lstStyle/>
          <a:p>
            <a:pPr>
              <a:defRPr/>
            </a:pPr>
            <a:fld id="{56623650-3B47-4B5A-8680-D8ACAC37BA74}" type="slidenum">
              <a:rPr lang="en-GB" smtClean="0"/>
              <a:pPr>
                <a:defRPr/>
              </a:pPr>
              <a:t>71</a:t>
            </a:fld>
            <a:endParaRPr lang="en-GB"/>
          </a:p>
        </p:txBody>
      </p:sp>
      <p:sp>
        <p:nvSpPr>
          <p:cNvPr id="3" name="Título 2">
            <a:extLst>
              <a:ext uri="{FF2B5EF4-FFF2-40B4-BE49-F238E27FC236}">
                <a16:creationId xmlns:a16="http://schemas.microsoft.com/office/drawing/2014/main" id="{9362B619-BF29-4FB4-B16C-4BA5DBEE6079}"/>
              </a:ext>
            </a:extLst>
          </p:cNvPr>
          <p:cNvSpPr>
            <a:spLocks noGrp="1"/>
          </p:cNvSpPr>
          <p:nvPr>
            <p:ph type="title"/>
          </p:nvPr>
        </p:nvSpPr>
        <p:spPr>
          <a:xfrm>
            <a:off x="442467" y="760971"/>
            <a:ext cx="8857108" cy="936104"/>
          </a:xfrm>
          <a:prstGeom prst="rect">
            <a:avLst/>
          </a:prstGeom>
        </p:spPr>
        <p:txBody>
          <a:bodyPr/>
          <a:lstStyle/>
          <a:p>
            <a:r>
              <a:rPr lang="es-MX" dirty="0"/>
              <a:t>Futuros</a:t>
            </a:r>
          </a:p>
        </p:txBody>
      </p:sp>
      <mc:AlternateContent xmlns:mc="http://schemas.openxmlformats.org/markup-compatibility/2006">
        <mc:Choice xmlns:a14="http://schemas.microsoft.com/office/drawing/2010/main" Requires="a14">
          <p:sp>
            <p:nvSpPr>
              <p:cNvPr id="5" name="Marcador de texto 4">
                <a:extLst>
                  <a:ext uri="{FF2B5EF4-FFF2-40B4-BE49-F238E27FC236}">
                    <a16:creationId xmlns:a16="http://schemas.microsoft.com/office/drawing/2014/main" id="{885BD45F-5166-4C97-81E7-BC513F42F8E4}"/>
                  </a:ext>
                </a:extLst>
              </p:cNvPr>
              <p:cNvSpPr>
                <a:spLocks noGrp="1"/>
              </p:cNvSpPr>
              <p:nvPr>
                <p:ph type="body" sz="quarter" idx="21"/>
              </p:nvPr>
            </p:nvSpPr>
            <p:spPr>
              <a:xfrm>
                <a:off x="488504" y="1628801"/>
                <a:ext cx="5256584" cy="4464495"/>
              </a:xfrm>
            </p:spPr>
            <p:txBody>
              <a:bodyPr/>
              <a:lstStyle/>
              <a:p>
                <a:r>
                  <a:rPr lang="es-MX" dirty="0"/>
                  <a:t>El precio del futuro con vencimiento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𝑇</m:t>
                        </m:r>
                      </m:e>
                      <m:sub>
                        <m:r>
                          <a:rPr lang="es-MX" b="0" i="1" smtClean="0">
                            <a:latin typeface="Cambria Math" panose="02040503050406030204" pitchFamily="18" charset="0"/>
                          </a:rPr>
                          <m:t>𝑖</m:t>
                        </m:r>
                        <m:r>
                          <a:rPr lang="es-MX" b="0" i="1" smtClean="0">
                            <a:latin typeface="Cambria Math" panose="02040503050406030204" pitchFamily="18" charset="0"/>
                          </a:rPr>
                          <m:t>+1</m:t>
                        </m:r>
                      </m:sub>
                    </m:sSub>
                  </m:oMath>
                </a14:m>
                <a:r>
                  <a:rPr lang="es-MX" dirty="0"/>
                  <a:t> se cotiza de la siguiente forma:</a:t>
                </a:r>
              </a:p>
              <a:p>
                <a:endParaRPr lang="es-MX" dirty="0"/>
              </a:p>
              <a:p>
                <a:endParaRPr lang="es-MX" dirty="0"/>
              </a:p>
              <a:p>
                <a:pPr marL="0" indent="0">
                  <a:buNone/>
                </a:pPr>
                <a:endParaRPr lang="es-MX" dirty="0"/>
              </a:p>
              <a:p>
                <a:r>
                  <a:rPr lang="es-MX" dirty="0"/>
                  <a:t>Donde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𝑅</m:t>
                        </m:r>
                      </m:e>
                      <m:sub>
                        <m:r>
                          <a:rPr lang="es-MX" b="0" i="1" smtClean="0">
                            <a:latin typeface="Cambria Math" panose="02040503050406030204" pitchFamily="18" charset="0"/>
                          </a:rPr>
                          <m:t>𝑓𝑢𝑡𝑢𝑟𝑒𝑠</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𝑡</m:t>
                        </m:r>
                      </m:e>
                      <m:sub>
                        <m:r>
                          <a:rPr lang="es-MX" b="0" i="1" smtClean="0">
                            <a:latin typeface="Cambria Math" panose="02040503050406030204" pitchFamily="18" charset="0"/>
                          </a:rPr>
                          <m:t>0</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𝑇</m:t>
                        </m:r>
                      </m:e>
                      <m:sub>
                        <m:r>
                          <a:rPr lang="es-MX" b="0" i="1" smtClean="0">
                            <a:latin typeface="Cambria Math" panose="02040503050406030204" pitchFamily="18" charset="0"/>
                          </a:rPr>
                          <m:t>𝑖</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𝑇</m:t>
                        </m:r>
                      </m:e>
                      <m:sub>
                        <m:r>
                          <a:rPr lang="es-MX" b="0" i="1" smtClean="0">
                            <a:latin typeface="Cambria Math" panose="02040503050406030204" pitchFamily="18" charset="0"/>
                          </a:rPr>
                          <m:t>𝑖</m:t>
                        </m:r>
                        <m:r>
                          <a:rPr lang="es-MX" b="0" i="1" smtClean="0">
                            <a:latin typeface="Cambria Math" panose="02040503050406030204" pitchFamily="18" charset="0"/>
                          </a:rPr>
                          <m:t>+1</m:t>
                        </m:r>
                      </m:sub>
                    </m:sSub>
                    <m:r>
                      <a:rPr lang="es-MX" b="0" i="1" smtClean="0">
                        <a:latin typeface="Cambria Math" panose="02040503050406030204" pitchFamily="18" charset="0"/>
                      </a:rPr>
                      <m:t>)</m:t>
                    </m:r>
                  </m:oMath>
                </a14:m>
                <a:r>
                  <a:rPr lang="es-MX" dirty="0"/>
                  <a:t> es la tasa de futuros para el periodo </a:t>
                </a:r>
                <a14:m>
                  <m:oMath xmlns:m="http://schemas.openxmlformats.org/officeDocument/2006/math">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𝑇</m:t>
                        </m:r>
                      </m:e>
                      <m:sub>
                        <m:r>
                          <a:rPr lang="es-MX" b="0" i="1" smtClean="0">
                            <a:latin typeface="Cambria Math" panose="02040503050406030204" pitchFamily="18" charset="0"/>
                          </a:rPr>
                          <m:t>𝑖</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𝑇</m:t>
                        </m:r>
                      </m:e>
                      <m:sub>
                        <m:r>
                          <a:rPr lang="es-MX" b="0" i="1" smtClean="0">
                            <a:latin typeface="Cambria Math" panose="02040503050406030204" pitchFamily="18" charset="0"/>
                          </a:rPr>
                          <m:t>𝑖</m:t>
                        </m:r>
                        <m:r>
                          <a:rPr lang="es-MX" b="0" i="1" smtClean="0">
                            <a:latin typeface="Cambria Math" panose="02040503050406030204" pitchFamily="18" charset="0"/>
                          </a:rPr>
                          <m:t>+1</m:t>
                        </m:r>
                      </m:sub>
                    </m:sSub>
                    <m:r>
                      <a:rPr lang="es-MX" b="0" i="1" smtClean="0">
                        <a:latin typeface="Cambria Math" panose="02040503050406030204" pitchFamily="18" charset="0"/>
                      </a:rPr>
                      <m:t>]</m:t>
                    </m:r>
                  </m:oMath>
                </a14:m>
                <a:r>
                  <a:rPr lang="es-MX" dirty="0"/>
                  <a:t>.</a:t>
                </a:r>
              </a:p>
              <a:p>
                <a:endParaRPr lang="es-MX" dirty="0"/>
              </a:p>
              <a:p>
                <a:r>
                  <a:rPr lang="es-MX" dirty="0"/>
                  <a:t>La primera fecha de </a:t>
                </a:r>
                <a:r>
                  <a:rPr lang="es-MX" dirty="0" err="1"/>
                  <a:t>fixing</a:t>
                </a:r>
                <a:r>
                  <a:rPr lang="es-MX" dirty="0"/>
                  <a:t> es </a:t>
                </a:r>
                <a14:m>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𝑇</m:t>
                        </m:r>
                      </m:e>
                      <m:sub>
                        <m:r>
                          <a:rPr lang="es-MX" i="1">
                            <a:latin typeface="Cambria Math" panose="02040503050406030204" pitchFamily="18" charset="0"/>
                          </a:rPr>
                          <m:t>1</m:t>
                        </m:r>
                      </m:sub>
                    </m:sSub>
                  </m:oMath>
                </a14:m>
                <a:r>
                  <a:rPr lang="es-MX" dirty="0"/>
                  <a:t>=19/12/2012</a:t>
                </a:r>
              </a:p>
              <a:p>
                <a:endParaRPr lang="es-MX" dirty="0"/>
              </a:p>
              <a:p>
                <a:r>
                  <a:rPr lang="es-MX" dirty="0"/>
                  <a:t>Vamos a utilizar el supuesto que las tasas forward son iguales a las tasas e futuros, es decir:</a:t>
                </a:r>
              </a:p>
              <a:p>
                <a:pPr marL="0" indent="0">
                  <a:buNone/>
                </a:pPr>
                <a:endParaRPr lang="es-MX" dirty="0"/>
              </a:p>
              <a:p>
                <a:endParaRPr lang="es-MX" dirty="0"/>
              </a:p>
              <a:p>
                <a:endParaRPr lang="es-MX" dirty="0"/>
              </a:p>
              <a:p>
                <a:endParaRPr lang="es-MX" dirty="0"/>
              </a:p>
            </p:txBody>
          </p:sp>
        </mc:Choice>
        <mc:Fallback>
          <p:sp>
            <p:nvSpPr>
              <p:cNvPr id="5" name="Marcador de texto 4">
                <a:extLst>
                  <a:ext uri="{FF2B5EF4-FFF2-40B4-BE49-F238E27FC236}">
                    <a16:creationId xmlns:a16="http://schemas.microsoft.com/office/drawing/2014/main" id="{885BD45F-5166-4C97-81E7-BC513F42F8E4}"/>
                  </a:ext>
                </a:extLst>
              </p:cNvPr>
              <p:cNvSpPr>
                <a:spLocks noGrp="1" noRot="1" noChangeAspect="1" noMove="1" noResize="1" noEditPoints="1" noAdjustHandles="1" noChangeArrowheads="1" noChangeShapeType="1" noTextEdit="1"/>
              </p:cNvSpPr>
              <p:nvPr>
                <p:ph type="body" sz="quarter" idx="21"/>
              </p:nvPr>
            </p:nvSpPr>
            <p:spPr>
              <a:xfrm>
                <a:off x="488504" y="1628801"/>
                <a:ext cx="5256584" cy="4464495"/>
              </a:xfrm>
              <a:blipFill>
                <a:blip r:embed="rId2"/>
                <a:stretch>
                  <a:fillRect l="-464" t="-409" r="-1740"/>
                </a:stretch>
              </a:blipFill>
            </p:spPr>
            <p:txBody>
              <a:bodyPr/>
              <a:lstStyle/>
              <a:p>
                <a:r>
                  <a:rPr lang="es-MX">
                    <a:noFill/>
                  </a:rPr>
                  <a:t> </a:t>
                </a:r>
              </a:p>
            </p:txBody>
          </p:sp>
        </mc:Fallback>
      </mc:AlternateContent>
      <p:pic>
        <p:nvPicPr>
          <p:cNvPr id="6" name="Imagen 5">
            <a:extLst>
              <a:ext uri="{FF2B5EF4-FFF2-40B4-BE49-F238E27FC236}">
                <a16:creationId xmlns:a16="http://schemas.microsoft.com/office/drawing/2014/main" id="{3550C873-3C28-454C-8BC5-13B4B62EDA98}"/>
              </a:ext>
            </a:extLst>
          </p:cNvPr>
          <p:cNvPicPr>
            <a:picLocks noChangeAspect="1"/>
          </p:cNvPicPr>
          <p:nvPr/>
        </p:nvPicPr>
        <p:blipFill>
          <a:blip r:embed="rId3"/>
          <a:stretch>
            <a:fillRect/>
          </a:stretch>
        </p:blipFill>
        <p:spPr>
          <a:xfrm>
            <a:off x="891195" y="2309277"/>
            <a:ext cx="3164383" cy="399643"/>
          </a:xfrm>
          <a:prstGeom prst="rect">
            <a:avLst/>
          </a:prstGeom>
        </p:spPr>
      </p:pic>
      <p:pic>
        <p:nvPicPr>
          <p:cNvPr id="7" name="Imagen 6">
            <a:extLst>
              <a:ext uri="{FF2B5EF4-FFF2-40B4-BE49-F238E27FC236}">
                <a16:creationId xmlns:a16="http://schemas.microsoft.com/office/drawing/2014/main" id="{EA239452-32EC-4239-B26C-2E7C83CBEF53}"/>
              </a:ext>
            </a:extLst>
          </p:cNvPr>
          <p:cNvPicPr>
            <a:picLocks noChangeAspect="1"/>
          </p:cNvPicPr>
          <p:nvPr/>
        </p:nvPicPr>
        <p:blipFill>
          <a:blip r:embed="rId4"/>
          <a:stretch>
            <a:fillRect/>
          </a:stretch>
        </p:blipFill>
        <p:spPr>
          <a:xfrm>
            <a:off x="891195" y="5173243"/>
            <a:ext cx="4451201" cy="488005"/>
          </a:xfrm>
          <a:prstGeom prst="rect">
            <a:avLst/>
          </a:prstGeom>
        </p:spPr>
      </p:pic>
      <p:pic>
        <p:nvPicPr>
          <p:cNvPr id="8" name="Imagen 7">
            <a:extLst>
              <a:ext uri="{FF2B5EF4-FFF2-40B4-BE49-F238E27FC236}">
                <a16:creationId xmlns:a16="http://schemas.microsoft.com/office/drawing/2014/main" id="{358E3E01-203E-49B1-A4CC-E3863F510DEE}"/>
              </a:ext>
            </a:extLst>
          </p:cNvPr>
          <p:cNvPicPr>
            <a:picLocks noChangeAspect="1"/>
          </p:cNvPicPr>
          <p:nvPr/>
        </p:nvPicPr>
        <p:blipFill>
          <a:blip r:embed="rId5"/>
          <a:stretch>
            <a:fillRect/>
          </a:stretch>
        </p:blipFill>
        <p:spPr>
          <a:xfrm>
            <a:off x="5745088" y="1233538"/>
            <a:ext cx="3509911" cy="4787750"/>
          </a:xfrm>
          <a:prstGeom prst="rect">
            <a:avLst/>
          </a:prstGeom>
        </p:spPr>
      </p:pic>
    </p:spTree>
    <p:extLst>
      <p:ext uri="{BB962C8B-B14F-4D97-AF65-F5344CB8AC3E}">
        <p14:creationId xmlns:p14="http://schemas.microsoft.com/office/powerpoint/2010/main" val="325900119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11060FA7-A09A-4AEB-8E3C-B3399EDE6638}"/>
              </a:ext>
            </a:extLst>
          </p:cNvPr>
          <p:cNvSpPr>
            <a:spLocks noGrp="1"/>
          </p:cNvSpPr>
          <p:nvPr>
            <p:ph type="sldNum" sz="quarter" idx="14"/>
          </p:nvPr>
        </p:nvSpPr>
        <p:spPr/>
        <p:txBody>
          <a:bodyPr/>
          <a:lstStyle/>
          <a:p>
            <a:pPr>
              <a:defRPr/>
            </a:pPr>
            <a:fld id="{56623650-3B47-4B5A-8680-D8ACAC37BA74}" type="slidenum">
              <a:rPr lang="en-GB" smtClean="0"/>
              <a:pPr>
                <a:defRPr/>
              </a:pPr>
              <a:t>72</a:t>
            </a:fld>
            <a:endParaRPr lang="en-GB"/>
          </a:p>
        </p:txBody>
      </p:sp>
      <p:sp>
        <p:nvSpPr>
          <p:cNvPr id="3" name="Título 2">
            <a:extLst>
              <a:ext uri="{FF2B5EF4-FFF2-40B4-BE49-F238E27FC236}">
                <a16:creationId xmlns:a16="http://schemas.microsoft.com/office/drawing/2014/main" id="{1C9D084D-737B-4F9C-8317-FC68292F3F12}"/>
              </a:ext>
            </a:extLst>
          </p:cNvPr>
          <p:cNvSpPr>
            <a:spLocks noGrp="1"/>
          </p:cNvSpPr>
          <p:nvPr>
            <p:ph type="title"/>
          </p:nvPr>
        </p:nvSpPr>
        <p:spPr>
          <a:xfrm>
            <a:off x="488504" y="764704"/>
            <a:ext cx="8857108" cy="936104"/>
          </a:xfrm>
          <a:prstGeom prst="rect">
            <a:avLst/>
          </a:prstGeom>
        </p:spPr>
        <p:txBody>
          <a:bodyPr/>
          <a:lstStyle/>
          <a:p>
            <a:r>
              <a:rPr lang="es-MX" dirty="0"/>
              <a:t>Futuros: Interpolación Lineal</a:t>
            </a:r>
          </a:p>
        </p:txBody>
      </p:sp>
      <mc:AlternateContent xmlns:mc="http://schemas.openxmlformats.org/markup-compatibility/2006">
        <mc:Choice xmlns:a14="http://schemas.microsoft.com/office/drawing/2010/main" Requires="a14">
          <p:sp>
            <p:nvSpPr>
              <p:cNvPr id="5" name="Marcador de texto 4">
                <a:extLst>
                  <a:ext uri="{FF2B5EF4-FFF2-40B4-BE49-F238E27FC236}">
                    <a16:creationId xmlns:a16="http://schemas.microsoft.com/office/drawing/2014/main" id="{DEE46E8A-2752-41C7-9970-4D4D09B0FCF7}"/>
                  </a:ext>
                </a:extLst>
              </p:cNvPr>
              <p:cNvSpPr>
                <a:spLocks noGrp="1"/>
              </p:cNvSpPr>
              <p:nvPr>
                <p:ph type="body" sz="quarter" idx="21"/>
              </p:nvPr>
            </p:nvSpPr>
            <p:spPr>
              <a:xfrm>
                <a:off x="272480" y="1556792"/>
                <a:ext cx="5328592" cy="4752528"/>
              </a:xfrm>
            </p:spPr>
            <p:txBody>
              <a:bodyPr/>
              <a:lstStyle/>
              <a:p>
                <a:r>
                  <a:rPr lang="es-MX" dirty="0"/>
                  <a:t>Notemos que hay una superposición en los vencimientos, ya que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2</m:t>
                        </m:r>
                      </m:sub>
                    </m:sSub>
                    <m:r>
                      <a:rPr lang="es-MX" b="0" i="1" smtClean="0">
                        <a:latin typeface="Cambria Math" panose="02040503050406030204" pitchFamily="18" charset="0"/>
                      </a:rPr>
                      <m:t>&lt; </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𝑇</m:t>
                        </m:r>
                      </m:e>
                      <m:sub>
                        <m:r>
                          <a:rPr lang="es-MX" b="0" i="1" smtClean="0">
                            <a:latin typeface="Cambria Math" panose="02040503050406030204" pitchFamily="18" charset="0"/>
                          </a:rPr>
                          <m:t>1</m:t>
                        </m:r>
                      </m:sub>
                    </m:sSub>
                    <m:r>
                      <a:rPr lang="es-MX" b="0" i="1" smtClean="0">
                        <a:latin typeface="Cambria Math" panose="02040503050406030204" pitchFamily="18" charset="0"/>
                      </a:rPr>
                      <m:t>&lt;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3</m:t>
                        </m:r>
                      </m:sub>
                    </m:sSub>
                  </m:oMath>
                </a14:m>
                <a:endParaRPr lang="es-MX" b="0" dirty="0"/>
              </a:p>
              <a:p>
                <a:endParaRPr lang="es-MX" dirty="0"/>
              </a:p>
              <a:p>
                <a:endParaRPr lang="es-MX" dirty="0"/>
              </a:p>
              <a:p>
                <a:r>
                  <a:rPr lang="es-MX" dirty="0"/>
                  <a:t>Dado que no tenemos una cotización para la fecha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𝑇</m:t>
                        </m:r>
                      </m:e>
                      <m:sub>
                        <m:r>
                          <a:rPr lang="es-MX" b="0" i="1" smtClean="0">
                            <a:latin typeface="Cambria Math" panose="02040503050406030204" pitchFamily="18" charset="0"/>
                          </a:rPr>
                          <m:t>1</m:t>
                        </m:r>
                      </m:sub>
                    </m:sSub>
                  </m:oMath>
                </a14:m>
                <a:r>
                  <a:rPr lang="es-MX" dirty="0"/>
                  <a:t>, utilizaremos un método de interpolación para obtener </a:t>
                </a:r>
                <a14:m>
                  <m:oMath xmlns:m="http://schemas.openxmlformats.org/officeDocument/2006/math">
                    <m:r>
                      <a:rPr lang="es-MX" b="0" i="1" smtClean="0">
                        <a:latin typeface="Cambria Math" panose="02040503050406030204" pitchFamily="18" charset="0"/>
                      </a:rPr>
                      <m:t>𝐿</m:t>
                    </m:r>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𝑡</m:t>
                        </m:r>
                      </m:e>
                      <m:sub>
                        <m:r>
                          <a:rPr lang="es-MX" b="0" i="1" smtClean="0">
                            <a:latin typeface="Cambria Math" panose="02040503050406030204" pitchFamily="18" charset="0"/>
                          </a:rPr>
                          <m:t>0</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𝑇</m:t>
                        </m:r>
                      </m:e>
                      <m:sub>
                        <m:r>
                          <a:rPr lang="es-MX" b="0" i="1" smtClean="0">
                            <a:latin typeface="Cambria Math" panose="02040503050406030204" pitchFamily="18" charset="0"/>
                          </a:rPr>
                          <m:t>1</m:t>
                        </m:r>
                      </m:sub>
                    </m:sSub>
                    <m:r>
                      <a:rPr lang="es-MX" b="0" i="1" smtClean="0">
                        <a:latin typeface="Cambria Math" panose="02040503050406030204" pitchFamily="18" charset="0"/>
                      </a:rPr>
                      <m:t>)</m:t>
                    </m:r>
                  </m:oMath>
                </a14:m>
                <a:r>
                  <a:rPr lang="es-MX" dirty="0"/>
                  <a:t> y posteriormente </a:t>
                </a:r>
                <a14:m>
                  <m:oMath xmlns:m="http://schemas.openxmlformats.org/officeDocument/2006/math">
                    <m:r>
                      <m:rPr>
                        <m:sty m:val="p"/>
                      </m:rPr>
                      <a:rPr lang="es-MX" b="0" i="0" smtClean="0">
                        <a:latin typeface="Cambria Math" panose="02040503050406030204" pitchFamily="18" charset="0"/>
                      </a:rPr>
                      <m:t>P</m:t>
                    </m:r>
                    <m:r>
                      <a:rPr lang="es-MX" i="1">
                        <a:latin typeface="Cambria Math" panose="02040503050406030204" pitchFamily="18" charset="0"/>
                      </a:rPr>
                      <m:t>(</m:t>
                    </m:r>
                    <m:sSub>
                      <m:sSubPr>
                        <m:ctrlPr>
                          <a:rPr lang="es-MX" i="1">
                            <a:latin typeface="Cambria Math" panose="02040503050406030204" pitchFamily="18" charset="0"/>
                          </a:rPr>
                        </m:ctrlPr>
                      </m:sSubPr>
                      <m:e>
                        <m:r>
                          <a:rPr lang="es-MX" i="1">
                            <a:latin typeface="Cambria Math" panose="02040503050406030204" pitchFamily="18" charset="0"/>
                          </a:rPr>
                          <m:t>𝑡</m:t>
                        </m:r>
                      </m:e>
                      <m:sub>
                        <m:r>
                          <a:rPr lang="es-MX" i="1">
                            <a:latin typeface="Cambria Math" panose="02040503050406030204" pitchFamily="18" charset="0"/>
                          </a:rPr>
                          <m:t>0</m:t>
                        </m:r>
                      </m:sub>
                    </m:sSub>
                    <m:r>
                      <a:rPr lang="es-MX" i="1">
                        <a:latin typeface="Cambria Math" panose="02040503050406030204" pitchFamily="18" charset="0"/>
                      </a:rPr>
                      <m:t>,</m:t>
                    </m:r>
                    <m:sSub>
                      <m:sSubPr>
                        <m:ctrlPr>
                          <a:rPr lang="es-MX" i="1">
                            <a:latin typeface="Cambria Math" panose="02040503050406030204" pitchFamily="18" charset="0"/>
                          </a:rPr>
                        </m:ctrlPr>
                      </m:sSubPr>
                      <m:e>
                        <m:r>
                          <a:rPr lang="es-MX" i="1">
                            <a:latin typeface="Cambria Math" panose="02040503050406030204" pitchFamily="18" charset="0"/>
                          </a:rPr>
                          <m:t>𝑇</m:t>
                        </m:r>
                      </m:e>
                      <m:sub>
                        <m:r>
                          <a:rPr lang="es-MX" i="1">
                            <a:latin typeface="Cambria Math" panose="02040503050406030204" pitchFamily="18" charset="0"/>
                          </a:rPr>
                          <m:t>1</m:t>
                        </m:r>
                      </m:sub>
                    </m:sSub>
                    <m:r>
                      <a:rPr lang="es-MX" i="1">
                        <a:latin typeface="Cambria Math" panose="02040503050406030204" pitchFamily="18" charset="0"/>
                      </a:rPr>
                      <m:t>)</m:t>
                    </m:r>
                  </m:oMath>
                </a14:m>
                <a:r>
                  <a:rPr lang="es-MX" dirty="0"/>
                  <a:t>  de la siguiente forma:</a:t>
                </a:r>
              </a:p>
              <a:p>
                <a:endParaRPr lang="es-MX" dirty="0"/>
              </a:p>
              <a:p>
                <a:endParaRPr lang="es-MX" dirty="0"/>
              </a:p>
              <a:p>
                <a:r>
                  <a:rPr lang="es-MX" dirty="0"/>
                  <a:t>Donde </a:t>
                </a:r>
              </a:p>
              <a:p>
                <a:r>
                  <a:rPr lang="es-MX" dirty="0"/>
                  <a:t>Dado lo anterior, podemos recuperar los factores de descuento utilizando la fórmula del forward de tasa de la siguiente forma:</a:t>
                </a:r>
              </a:p>
              <a:p>
                <a:endParaRPr lang="es-MX" dirty="0"/>
              </a:p>
              <a:p>
                <a:endParaRPr lang="es-MX" dirty="0"/>
              </a:p>
              <a:p>
                <a:endParaRPr lang="es-MX" dirty="0"/>
              </a:p>
              <a:p>
                <a:endParaRPr lang="es-MX" dirty="0"/>
              </a:p>
              <a:p>
                <a:endParaRPr lang="es-MX" dirty="0"/>
              </a:p>
            </p:txBody>
          </p:sp>
        </mc:Choice>
        <mc:Fallback>
          <p:sp>
            <p:nvSpPr>
              <p:cNvPr id="5" name="Marcador de texto 4">
                <a:extLst>
                  <a:ext uri="{FF2B5EF4-FFF2-40B4-BE49-F238E27FC236}">
                    <a16:creationId xmlns:a16="http://schemas.microsoft.com/office/drawing/2014/main" id="{DEE46E8A-2752-41C7-9970-4D4D09B0FCF7}"/>
                  </a:ext>
                </a:extLst>
              </p:cNvPr>
              <p:cNvSpPr>
                <a:spLocks noGrp="1" noRot="1" noChangeAspect="1" noMove="1" noResize="1" noEditPoints="1" noAdjustHandles="1" noChangeArrowheads="1" noChangeShapeType="1" noTextEdit="1"/>
              </p:cNvSpPr>
              <p:nvPr>
                <p:ph type="body" sz="quarter" idx="21"/>
              </p:nvPr>
            </p:nvSpPr>
            <p:spPr>
              <a:xfrm>
                <a:off x="272480" y="1556792"/>
                <a:ext cx="5328592" cy="4752528"/>
              </a:xfrm>
              <a:blipFill>
                <a:blip r:embed="rId2"/>
                <a:stretch>
                  <a:fillRect l="-458" t="-385"/>
                </a:stretch>
              </a:blipFill>
            </p:spPr>
            <p:txBody>
              <a:bodyPr/>
              <a:lstStyle/>
              <a:p>
                <a:r>
                  <a:rPr lang="es-MX">
                    <a:noFill/>
                  </a:rPr>
                  <a:t> </a:t>
                </a:r>
              </a:p>
            </p:txBody>
          </p:sp>
        </mc:Fallback>
      </mc:AlternateContent>
      <p:pic>
        <p:nvPicPr>
          <p:cNvPr id="6" name="Imagen 5">
            <a:extLst>
              <a:ext uri="{FF2B5EF4-FFF2-40B4-BE49-F238E27FC236}">
                <a16:creationId xmlns:a16="http://schemas.microsoft.com/office/drawing/2014/main" id="{35E36530-3E3E-4DD1-BD8C-7D1C41DD42C4}"/>
              </a:ext>
            </a:extLst>
          </p:cNvPr>
          <p:cNvPicPr>
            <a:picLocks noChangeAspect="1"/>
          </p:cNvPicPr>
          <p:nvPr/>
        </p:nvPicPr>
        <p:blipFill>
          <a:blip r:embed="rId3"/>
          <a:stretch>
            <a:fillRect/>
          </a:stretch>
        </p:blipFill>
        <p:spPr>
          <a:xfrm>
            <a:off x="632520" y="2204864"/>
            <a:ext cx="3968105" cy="418920"/>
          </a:xfrm>
          <a:prstGeom prst="rect">
            <a:avLst/>
          </a:prstGeom>
        </p:spPr>
      </p:pic>
      <p:pic>
        <p:nvPicPr>
          <p:cNvPr id="7" name="Imagen 6">
            <a:extLst>
              <a:ext uri="{FF2B5EF4-FFF2-40B4-BE49-F238E27FC236}">
                <a16:creationId xmlns:a16="http://schemas.microsoft.com/office/drawing/2014/main" id="{324B4B8A-1950-402D-A1C2-BF1D4DA6227E}"/>
              </a:ext>
            </a:extLst>
          </p:cNvPr>
          <p:cNvPicPr>
            <a:picLocks noChangeAspect="1"/>
          </p:cNvPicPr>
          <p:nvPr/>
        </p:nvPicPr>
        <p:blipFill>
          <a:blip r:embed="rId4"/>
          <a:stretch>
            <a:fillRect/>
          </a:stretch>
        </p:blipFill>
        <p:spPr>
          <a:xfrm>
            <a:off x="704528" y="3802168"/>
            <a:ext cx="4511974" cy="418920"/>
          </a:xfrm>
          <a:prstGeom prst="rect">
            <a:avLst/>
          </a:prstGeom>
        </p:spPr>
      </p:pic>
      <p:pic>
        <p:nvPicPr>
          <p:cNvPr id="8" name="Imagen 7">
            <a:extLst>
              <a:ext uri="{FF2B5EF4-FFF2-40B4-BE49-F238E27FC236}">
                <a16:creationId xmlns:a16="http://schemas.microsoft.com/office/drawing/2014/main" id="{84D39D43-12A7-444C-8482-96E8476D4424}"/>
              </a:ext>
            </a:extLst>
          </p:cNvPr>
          <p:cNvPicPr>
            <a:picLocks noChangeAspect="1"/>
          </p:cNvPicPr>
          <p:nvPr/>
        </p:nvPicPr>
        <p:blipFill>
          <a:blip r:embed="rId5"/>
          <a:stretch>
            <a:fillRect/>
          </a:stretch>
        </p:blipFill>
        <p:spPr>
          <a:xfrm>
            <a:off x="1568624" y="4293096"/>
            <a:ext cx="1309687" cy="338137"/>
          </a:xfrm>
          <a:prstGeom prst="rect">
            <a:avLst/>
          </a:prstGeom>
        </p:spPr>
      </p:pic>
      <p:pic>
        <p:nvPicPr>
          <p:cNvPr id="9" name="Imagen 8">
            <a:extLst>
              <a:ext uri="{FF2B5EF4-FFF2-40B4-BE49-F238E27FC236}">
                <a16:creationId xmlns:a16="http://schemas.microsoft.com/office/drawing/2014/main" id="{A3777684-5220-4CCD-8029-D5EF3C9BCEE3}"/>
              </a:ext>
            </a:extLst>
          </p:cNvPr>
          <p:cNvPicPr>
            <a:picLocks noChangeAspect="1"/>
          </p:cNvPicPr>
          <p:nvPr/>
        </p:nvPicPr>
        <p:blipFill>
          <a:blip r:embed="rId6"/>
          <a:stretch>
            <a:fillRect/>
          </a:stretch>
        </p:blipFill>
        <p:spPr>
          <a:xfrm>
            <a:off x="5817096" y="1521570"/>
            <a:ext cx="3509911" cy="4787750"/>
          </a:xfrm>
          <a:prstGeom prst="rect">
            <a:avLst/>
          </a:prstGeom>
        </p:spPr>
      </p:pic>
      <p:pic>
        <p:nvPicPr>
          <p:cNvPr id="10" name="Imagen 9">
            <a:extLst>
              <a:ext uri="{FF2B5EF4-FFF2-40B4-BE49-F238E27FC236}">
                <a16:creationId xmlns:a16="http://schemas.microsoft.com/office/drawing/2014/main" id="{2744A7B7-4E34-4D03-83C1-3DA7E0406ADD}"/>
              </a:ext>
            </a:extLst>
          </p:cNvPr>
          <p:cNvPicPr>
            <a:picLocks noChangeAspect="1"/>
          </p:cNvPicPr>
          <p:nvPr/>
        </p:nvPicPr>
        <p:blipFill>
          <a:blip r:embed="rId7"/>
          <a:stretch>
            <a:fillRect/>
          </a:stretch>
        </p:blipFill>
        <p:spPr>
          <a:xfrm>
            <a:off x="632520" y="5427863"/>
            <a:ext cx="2719391" cy="414338"/>
          </a:xfrm>
          <a:prstGeom prst="rect">
            <a:avLst/>
          </a:prstGeom>
        </p:spPr>
      </p:pic>
    </p:spTree>
    <p:extLst>
      <p:ext uri="{BB962C8B-B14F-4D97-AF65-F5344CB8AC3E}">
        <p14:creationId xmlns:p14="http://schemas.microsoft.com/office/powerpoint/2010/main" val="166827593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FE3A9418-A578-496A-9A65-6526D0633F8F}"/>
              </a:ext>
            </a:extLst>
          </p:cNvPr>
          <p:cNvSpPr>
            <a:spLocks noGrp="1"/>
          </p:cNvSpPr>
          <p:nvPr>
            <p:ph type="sldNum" sz="quarter" idx="14"/>
          </p:nvPr>
        </p:nvSpPr>
        <p:spPr/>
        <p:txBody>
          <a:bodyPr/>
          <a:lstStyle/>
          <a:p>
            <a:pPr>
              <a:defRPr/>
            </a:pPr>
            <a:fld id="{56623650-3B47-4B5A-8680-D8ACAC37BA74}" type="slidenum">
              <a:rPr lang="en-GB" smtClean="0"/>
              <a:pPr>
                <a:defRPr/>
              </a:pPr>
              <a:t>73</a:t>
            </a:fld>
            <a:endParaRPr lang="en-GB"/>
          </a:p>
        </p:txBody>
      </p:sp>
      <p:sp>
        <p:nvSpPr>
          <p:cNvPr id="3" name="Título 2">
            <a:extLst>
              <a:ext uri="{FF2B5EF4-FFF2-40B4-BE49-F238E27FC236}">
                <a16:creationId xmlns:a16="http://schemas.microsoft.com/office/drawing/2014/main" id="{3D0BD10F-9171-444C-8829-4095EC11F2B2}"/>
              </a:ext>
            </a:extLst>
          </p:cNvPr>
          <p:cNvSpPr>
            <a:spLocks noGrp="1"/>
          </p:cNvSpPr>
          <p:nvPr>
            <p:ph type="title"/>
          </p:nvPr>
        </p:nvSpPr>
        <p:spPr>
          <a:xfrm>
            <a:off x="488504" y="692696"/>
            <a:ext cx="8857108" cy="936104"/>
          </a:xfrm>
          <a:prstGeom prst="rect">
            <a:avLst/>
          </a:prstGeom>
        </p:spPr>
        <p:txBody>
          <a:bodyPr/>
          <a:lstStyle/>
          <a:p>
            <a:r>
              <a:rPr lang="es-MX" dirty="0"/>
              <a:t>Swaps</a:t>
            </a:r>
          </a:p>
        </p:txBody>
      </p:sp>
      <mc:AlternateContent xmlns:mc="http://schemas.openxmlformats.org/markup-compatibility/2006">
        <mc:Choice xmlns:a14="http://schemas.microsoft.com/office/drawing/2010/main" Requires="a14">
          <p:sp>
            <p:nvSpPr>
              <p:cNvPr id="5" name="Marcador de texto 4">
                <a:extLst>
                  <a:ext uri="{FF2B5EF4-FFF2-40B4-BE49-F238E27FC236}">
                    <a16:creationId xmlns:a16="http://schemas.microsoft.com/office/drawing/2014/main" id="{A357A1B2-8E2C-4F31-AE72-A314B9479F2B}"/>
                  </a:ext>
                </a:extLst>
              </p:cNvPr>
              <p:cNvSpPr>
                <a:spLocks noGrp="1"/>
              </p:cNvSpPr>
              <p:nvPr>
                <p:ph type="body" sz="quarter" idx="21"/>
              </p:nvPr>
            </p:nvSpPr>
            <p:spPr>
              <a:xfrm>
                <a:off x="488504" y="1412776"/>
                <a:ext cx="4896544" cy="4968552"/>
              </a:xfrm>
            </p:spPr>
            <p:txBody>
              <a:bodyPr/>
              <a:lstStyle/>
              <a:p>
                <a:r>
                  <a:rPr lang="es-MX" dirty="0"/>
                  <a:t>Los Swaps utilizados en este ejemplo pagan cupones anuales en las fechas</a:t>
                </a:r>
              </a:p>
              <a:p>
                <a:endParaRPr lang="es-MX" dirty="0"/>
              </a:p>
              <a:p>
                <a:endParaRPr lang="es-MX" dirty="0"/>
              </a:p>
              <a:p>
                <a:endParaRPr lang="es-MX" dirty="0"/>
              </a:p>
              <a:p>
                <a:endParaRPr lang="es-MX" dirty="0"/>
              </a:p>
              <a:p>
                <a:endParaRPr lang="es-MX" dirty="0"/>
              </a:p>
              <a:p>
                <a:endParaRPr lang="es-MX" dirty="0"/>
              </a:p>
              <a:p>
                <a:endParaRPr lang="es-MX" dirty="0"/>
              </a:p>
              <a:p>
                <a:endParaRPr lang="es-MX" dirty="0"/>
              </a:p>
              <a:p>
                <a:r>
                  <a:rPr lang="es-MX" dirty="0"/>
                  <a:t>Así como en el caso de los futuros, volvemos a tener el problema de superposición de los vencimientos, ya que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𝑇</m:t>
                        </m:r>
                      </m:e>
                      <m:sub>
                        <m:r>
                          <a:rPr lang="es-MX" b="0" i="1" smtClean="0">
                            <a:latin typeface="Cambria Math" panose="02040503050406030204" pitchFamily="18" charset="0"/>
                          </a:rPr>
                          <m:t>4</m:t>
                        </m:r>
                      </m:sub>
                    </m:sSub>
                    <m:r>
                      <a:rPr lang="es-MX" b="0" i="1" smtClean="0">
                        <a:latin typeface="Cambria Math" panose="02040503050406030204" pitchFamily="18" charset="0"/>
                      </a:rPr>
                      <m:t>&lt;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𝑈</m:t>
                        </m:r>
                      </m:e>
                      <m:sub>
                        <m:r>
                          <a:rPr lang="es-MX" b="0" i="1" smtClean="0">
                            <a:latin typeface="Cambria Math" panose="02040503050406030204" pitchFamily="18" charset="0"/>
                          </a:rPr>
                          <m:t>1</m:t>
                        </m:r>
                      </m:sub>
                    </m:sSub>
                    <m:r>
                      <a:rPr lang="es-MX" b="0" i="1" smtClean="0">
                        <a:latin typeface="Cambria Math" panose="02040503050406030204" pitchFamily="18" charset="0"/>
                      </a:rPr>
                      <m:t>&lt;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𝑇</m:t>
                        </m:r>
                      </m:e>
                      <m:sub>
                        <m:r>
                          <a:rPr lang="es-MX" b="0" i="1" smtClean="0">
                            <a:latin typeface="Cambria Math" panose="02040503050406030204" pitchFamily="18" charset="0"/>
                          </a:rPr>
                          <m:t>5</m:t>
                        </m:r>
                      </m:sub>
                    </m:sSub>
                  </m:oMath>
                </a14:m>
                <a:endParaRPr lang="es-MX" dirty="0"/>
              </a:p>
            </p:txBody>
          </p:sp>
        </mc:Choice>
        <mc:Fallback>
          <p:sp>
            <p:nvSpPr>
              <p:cNvPr id="5" name="Marcador de texto 4">
                <a:extLst>
                  <a:ext uri="{FF2B5EF4-FFF2-40B4-BE49-F238E27FC236}">
                    <a16:creationId xmlns:a16="http://schemas.microsoft.com/office/drawing/2014/main" id="{A357A1B2-8E2C-4F31-AE72-A314B9479F2B}"/>
                  </a:ext>
                </a:extLst>
              </p:cNvPr>
              <p:cNvSpPr>
                <a:spLocks noGrp="1" noRot="1" noChangeAspect="1" noMove="1" noResize="1" noEditPoints="1" noAdjustHandles="1" noChangeArrowheads="1" noChangeShapeType="1" noTextEdit="1"/>
              </p:cNvSpPr>
              <p:nvPr>
                <p:ph type="body" sz="quarter" idx="21"/>
              </p:nvPr>
            </p:nvSpPr>
            <p:spPr>
              <a:xfrm>
                <a:off x="488504" y="1412776"/>
                <a:ext cx="4896544" cy="4968552"/>
              </a:xfrm>
              <a:blipFill>
                <a:blip r:embed="rId2"/>
                <a:stretch>
                  <a:fillRect l="-498" t="-368"/>
                </a:stretch>
              </a:blipFill>
            </p:spPr>
            <p:txBody>
              <a:bodyPr/>
              <a:lstStyle/>
              <a:p>
                <a:r>
                  <a:rPr lang="es-MX">
                    <a:noFill/>
                  </a:rPr>
                  <a:t> </a:t>
                </a:r>
              </a:p>
            </p:txBody>
          </p:sp>
        </mc:Fallback>
      </mc:AlternateContent>
      <p:pic>
        <p:nvPicPr>
          <p:cNvPr id="6" name="Imagen 5">
            <a:extLst>
              <a:ext uri="{FF2B5EF4-FFF2-40B4-BE49-F238E27FC236}">
                <a16:creationId xmlns:a16="http://schemas.microsoft.com/office/drawing/2014/main" id="{7A4EDC82-2058-4574-8560-CFDD0476C458}"/>
              </a:ext>
            </a:extLst>
          </p:cNvPr>
          <p:cNvPicPr>
            <a:picLocks noChangeAspect="1"/>
          </p:cNvPicPr>
          <p:nvPr/>
        </p:nvPicPr>
        <p:blipFill>
          <a:blip r:embed="rId3"/>
          <a:stretch>
            <a:fillRect/>
          </a:stretch>
        </p:blipFill>
        <p:spPr>
          <a:xfrm>
            <a:off x="5817096" y="1521570"/>
            <a:ext cx="3509911" cy="4787750"/>
          </a:xfrm>
          <a:prstGeom prst="rect">
            <a:avLst/>
          </a:prstGeom>
        </p:spPr>
      </p:pic>
      <p:pic>
        <p:nvPicPr>
          <p:cNvPr id="7" name="Imagen 6">
            <a:extLst>
              <a:ext uri="{FF2B5EF4-FFF2-40B4-BE49-F238E27FC236}">
                <a16:creationId xmlns:a16="http://schemas.microsoft.com/office/drawing/2014/main" id="{F74A14FF-26CD-46E9-9833-C9326EC14BD0}"/>
              </a:ext>
            </a:extLst>
          </p:cNvPr>
          <p:cNvPicPr>
            <a:picLocks noChangeAspect="1"/>
          </p:cNvPicPr>
          <p:nvPr/>
        </p:nvPicPr>
        <p:blipFill>
          <a:blip r:embed="rId4"/>
          <a:stretch>
            <a:fillRect/>
          </a:stretch>
        </p:blipFill>
        <p:spPr>
          <a:xfrm>
            <a:off x="488504" y="2060848"/>
            <a:ext cx="4389304" cy="1984623"/>
          </a:xfrm>
          <a:prstGeom prst="rect">
            <a:avLst/>
          </a:prstGeom>
        </p:spPr>
      </p:pic>
      <p:pic>
        <p:nvPicPr>
          <p:cNvPr id="8" name="Imagen 7">
            <a:extLst>
              <a:ext uri="{FF2B5EF4-FFF2-40B4-BE49-F238E27FC236}">
                <a16:creationId xmlns:a16="http://schemas.microsoft.com/office/drawing/2014/main" id="{CA3F680A-8417-4DD1-87A9-C2038B233AB5}"/>
              </a:ext>
            </a:extLst>
          </p:cNvPr>
          <p:cNvPicPr>
            <a:picLocks noChangeAspect="1"/>
          </p:cNvPicPr>
          <p:nvPr/>
        </p:nvPicPr>
        <p:blipFill>
          <a:blip r:embed="rId5"/>
          <a:stretch>
            <a:fillRect/>
          </a:stretch>
        </p:blipFill>
        <p:spPr>
          <a:xfrm>
            <a:off x="488504" y="5445224"/>
            <a:ext cx="4933950" cy="333375"/>
          </a:xfrm>
          <a:prstGeom prst="rect">
            <a:avLst/>
          </a:prstGeom>
        </p:spPr>
      </p:pic>
    </p:spTree>
    <p:extLst>
      <p:ext uri="{BB962C8B-B14F-4D97-AF65-F5344CB8AC3E}">
        <p14:creationId xmlns:p14="http://schemas.microsoft.com/office/powerpoint/2010/main" val="405996356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DAD65919-AF18-4D6F-B42F-2657E5BE2B11}"/>
              </a:ext>
            </a:extLst>
          </p:cNvPr>
          <p:cNvSpPr>
            <a:spLocks noGrp="1"/>
          </p:cNvSpPr>
          <p:nvPr>
            <p:ph type="sldNum" sz="quarter" idx="14"/>
          </p:nvPr>
        </p:nvSpPr>
        <p:spPr/>
        <p:txBody>
          <a:bodyPr/>
          <a:lstStyle/>
          <a:p>
            <a:pPr>
              <a:defRPr/>
            </a:pPr>
            <a:fld id="{56623650-3B47-4B5A-8680-D8ACAC37BA74}" type="slidenum">
              <a:rPr lang="en-GB" smtClean="0"/>
              <a:pPr>
                <a:defRPr/>
              </a:pPr>
              <a:t>74</a:t>
            </a:fld>
            <a:endParaRPr lang="en-GB"/>
          </a:p>
        </p:txBody>
      </p:sp>
      <mc:AlternateContent xmlns:mc="http://schemas.openxmlformats.org/markup-compatibility/2006">
        <mc:Choice xmlns:a14="http://schemas.microsoft.com/office/drawing/2010/main" Requires="a14">
          <p:sp>
            <p:nvSpPr>
              <p:cNvPr id="5" name="Marcador de texto 4">
                <a:extLst>
                  <a:ext uri="{FF2B5EF4-FFF2-40B4-BE49-F238E27FC236}">
                    <a16:creationId xmlns:a16="http://schemas.microsoft.com/office/drawing/2014/main" id="{79104371-7FD7-42D8-A8AE-66240C950BCD}"/>
                  </a:ext>
                </a:extLst>
              </p:cNvPr>
              <p:cNvSpPr>
                <a:spLocks noGrp="1"/>
              </p:cNvSpPr>
              <p:nvPr>
                <p:ph type="body" sz="quarter" idx="21"/>
              </p:nvPr>
            </p:nvSpPr>
            <p:spPr>
              <a:xfrm>
                <a:off x="488504" y="764704"/>
                <a:ext cx="8928992" cy="5472608"/>
              </a:xfrm>
            </p:spPr>
            <p:txBody>
              <a:bodyPr/>
              <a:lstStyle/>
              <a:p>
                <a:r>
                  <a:rPr lang="es-MX" dirty="0"/>
                  <a:t>Dado que es el mismo problema, aplicaremos la misma solución, Interpolando las tasas adyacentes que ya conocemos.</a:t>
                </a:r>
              </a:p>
              <a:p>
                <a:endParaRPr lang="es-MX" dirty="0"/>
              </a:p>
              <a:p>
                <a:endParaRPr lang="es-MX" dirty="0"/>
              </a:p>
              <a:p>
                <a:endParaRPr lang="es-MX" dirty="0"/>
              </a:p>
              <a:p>
                <a:r>
                  <a:rPr lang="es-MX" dirty="0"/>
                  <a:t>Donde </a:t>
                </a:r>
              </a:p>
              <a:p>
                <a:endParaRPr lang="es-MX" dirty="0"/>
              </a:p>
              <a:p>
                <a:r>
                  <a:rPr lang="es-MX" dirty="0"/>
                  <a:t>Para derivar </a:t>
                </a:r>
                <a14:m>
                  <m:oMath xmlns:m="http://schemas.openxmlformats.org/officeDocument/2006/math">
                    <m:r>
                      <a:rPr lang="es-MX" b="0" i="1" smtClean="0">
                        <a:latin typeface="Cambria Math" panose="02040503050406030204" pitchFamily="18" charset="0"/>
                      </a:rPr>
                      <m:t>𝑃</m:t>
                    </m:r>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𝑡</m:t>
                        </m:r>
                      </m:e>
                      <m:sub>
                        <m:r>
                          <a:rPr lang="es-MX" b="0" i="1" smtClean="0">
                            <a:latin typeface="Cambria Math" panose="02040503050406030204" pitchFamily="18" charset="0"/>
                          </a:rPr>
                          <m:t>0</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𝑈</m:t>
                        </m:r>
                      </m:e>
                      <m:sub>
                        <m:r>
                          <a:rPr lang="es-MX" b="0" i="1" smtClean="0">
                            <a:latin typeface="Cambria Math" panose="02040503050406030204" pitchFamily="18" charset="0"/>
                          </a:rPr>
                          <m:t>2</m:t>
                        </m:r>
                      </m:sub>
                    </m:sSub>
                    <m:r>
                      <a:rPr lang="es-MX" b="0" i="1" smtClean="0">
                        <a:latin typeface="Cambria Math" panose="02040503050406030204" pitchFamily="18" charset="0"/>
                      </a:rPr>
                      <m:t>)</m:t>
                    </m:r>
                  </m:oMath>
                </a14:m>
                <a:r>
                  <a:rPr lang="es-MX" dirty="0"/>
                  <a:t>, utilizamos la fórmula invertida de la tasa swap:</a:t>
                </a:r>
              </a:p>
              <a:p>
                <a:endParaRPr lang="es-MX" dirty="0"/>
              </a:p>
              <a:p>
                <a:endParaRPr lang="es-MX" dirty="0"/>
              </a:p>
              <a:p>
                <a:endParaRPr lang="es-MX" dirty="0"/>
              </a:p>
              <a:p>
                <a:r>
                  <a:rPr lang="es-ES" dirty="0"/>
                  <a:t>Obtenemos las tasas swap restantes por interpolación lineal: </a:t>
                </a:r>
              </a:p>
              <a:p>
                <a:endParaRPr lang="es-ES" dirty="0"/>
              </a:p>
              <a:p>
                <a:endParaRPr lang="es-ES" dirty="0"/>
              </a:p>
              <a:p>
                <a:endParaRPr lang="es-ES" dirty="0"/>
              </a:p>
              <a:p>
                <a:r>
                  <a:rPr lang="es-ES" dirty="0"/>
                  <a:t>Para derivar </a:t>
                </a:r>
                <a14:m>
                  <m:oMath xmlns:m="http://schemas.openxmlformats.org/officeDocument/2006/math">
                    <m:r>
                      <a:rPr lang="es-MX" b="0" i="1" smtClean="0">
                        <a:latin typeface="Cambria Math" panose="02040503050406030204" pitchFamily="18" charset="0"/>
                      </a:rPr>
                      <m:t>𝑃</m:t>
                    </m:r>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𝑡</m:t>
                        </m:r>
                      </m:e>
                      <m:sub>
                        <m:r>
                          <a:rPr lang="es-MX" b="0" i="1" smtClean="0">
                            <a:latin typeface="Cambria Math" panose="02040503050406030204" pitchFamily="18" charset="0"/>
                          </a:rPr>
                          <m:t>0</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𝑈</m:t>
                        </m:r>
                      </m:e>
                      <m:sub>
                        <m:r>
                          <a:rPr lang="es-MX" b="0" i="1" smtClean="0">
                            <a:latin typeface="Cambria Math" panose="02040503050406030204" pitchFamily="18" charset="0"/>
                          </a:rPr>
                          <m:t>𝑛</m:t>
                        </m:r>
                      </m:sub>
                    </m:sSub>
                    <m:r>
                      <a:rPr lang="es-MX" b="0" i="1" smtClean="0">
                        <a:latin typeface="Cambria Math" panose="02040503050406030204" pitchFamily="18" charset="0"/>
                      </a:rPr>
                      <m:t>)</m:t>
                    </m:r>
                  </m:oMath>
                </a14:m>
                <a:r>
                  <a:rPr lang="es-MX" dirty="0"/>
                  <a:t>, utilizamos la fórmula invertida de la tasa swap de forma iterativa</a:t>
                </a:r>
              </a:p>
            </p:txBody>
          </p:sp>
        </mc:Choice>
        <mc:Fallback>
          <p:sp>
            <p:nvSpPr>
              <p:cNvPr id="5" name="Marcador de texto 4">
                <a:extLst>
                  <a:ext uri="{FF2B5EF4-FFF2-40B4-BE49-F238E27FC236}">
                    <a16:creationId xmlns:a16="http://schemas.microsoft.com/office/drawing/2014/main" id="{79104371-7FD7-42D8-A8AE-66240C950BCD}"/>
                  </a:ext>
                </a:extLst>
              </p:cNvPr>
              <p:cNvSpPr>
                <a:spLocks noGrp="1" noRot="1" noChangeAspect="1" noMove="1" noResize="1" noEditPoints="1" noAdjustHandles="1" noChangeArrowheads="1" noChangeShapeType="1" noTextEdit="1"/>
              </p:cNvSpPr>
              <p:nvPr>
                <p:ph type="body" sz="quarter" idx="21"/>
              </p:nvPr>
            </p:nvSpPr>
            <p:spPr>
              <a:xfrm>
                <a:off x="488504" y="764704"/>
                <a:ext cx="8928992" cy="5472608"/>
              </a:xfrm>
              <a:blipFill>
                <a:blip r:embed="rId2"/>
                <a:stretch>
                  <a:fillRect l="-273" t="-334"/>
                </a:stretch>
              </a:blipFill>
            </p:spPr>
            <p:txBody>
              <a:bodyPr/>
              <a:lstStyle/>
              <a:p>
                <a:r>
                  <a:rPr lang="es-MX">
                    <a:noFill/>
                  </a:rPr>
                  <a:t> </a:t>
                </a:r>
              </a:p>
            </p:txBody>
          </p:sp>
        </mc:Fallback>
      </mc:AlternateContent>
      <p:pic>
        <p:nvPicPr>
          <p:cNvPr id="6" name="Imagen 5">
            <a:extLst>
              <a:ext uri="{FF2B5EF4-FFF2-40B4-BE49-F238E27FC236}">
                <a16:creationId xmlns:a16="http://schemas.microsoft.com/office/drawing/2014/main" id="{2DF688BC-9B76-4384-ADED-2666C77B401F}"/>
              </a:ext>
            </a:extLst>
          </p:cNvPr>
          <p:cNvPicPr>
            <a:picLocks noChangeAspect="1"/>
          </p:cNvPicPr>
          <p:nvPr/>
        </p:nvPicPr>
        <p:blipFill>
          <a:blip r:embed="rId3"/>
          <a:stretch>
            <a:fillRect/>
          </a:stretch>
        </p:blipFill>
        <p:spPr>
          <a:xfrm>
            <a:off x="776536" y="1445864"/>
            <a:ext cx="3440236" cy="365874"/>
          </a:xfrm>
          <a:prstGeom prst="rect">
            <a:avLst/>
          </a:prstGeom>
        </p:spPr>
      </p:pic>
      <p:pic>
        <p:nvPicPr>
          <p:cNvPr id="7" name="Imagen 6">
            <a:extLst>
              <a:ext uri="{FF2B5EF4-FFF2-40B4-BE49-F238E27FC236}">
                <a16:creationId xmlns:a16="http://schemas.microsoft.com/office/drawing/2014/main" id="{5AF0BAF7-3DEA-4993-837B-726D486D830A}"/>
              </a:ext>
            </a:extLst>
          </p:cNvPr>
          <p:cNvPicPr>
            <a:picLocks noChangeAspect="1"/>
          </p:cNvPicPr>
          <p:nvPr/>
        </p:nvPicPr>
        <p:blipFill>
          <a:blip r:embed="rId4"/>
          <a:stretch>
            <a:fillRect/>
          </a:stretch>
        </p:blipFill>
        <p:spPr>
          <a:xfrm>
            <a:off x="1856656" y="2122459"/>
            <a:ext cx="1400175" cy="381000"/>
          </a:xfrm>
          <a:prstGeom prst="rect">
            <a:avLst/>
          </a:prstGeom>
        </p:spPr>
      </p:pic>
      <p:pic>
        <p:nvPicPr>
          <p:cNvPr id="8" name="Imagen 7">
            <a:extLst>
              <a:ext uri="{FF2B5EF4-FFF2-40B4-BE49-F238E27FC236}">
                <a16:creationId xmlns:a16="http://schemas.microsoft.com/office/drawing/2014/main" id="{D97264BB-22F7-422C-94AD-93870C84621D}"/>
              </a:ext>
            </a:extLst>
          </p:cNvPr>
          <p:cNvPicPr>
            <a:picLocks noChangeAspect="1"/>
          </p:cNvPicPr>
          <p:nvPr/>
        </p:nvPicPr>
        <p:blipFill>
          <a:blip r:embed="rId5"/>
          <a:stretch>
            <a:fillRect/>
          </a:stretch>
        </p:blipFill>
        <p:spPr>
          <a:xfrm>
            <a:off x="920552" y="3199839"/>
            <a:ext cx="3766592" cy="591711"/>
          </a:xfrm>
          <a:prstGeom prst="rect">
            <a:avLst/>
          </a:prstGeom>
        </p:spPr>
      </p:pic>
      <p:pic>
        <p:nvPicPr>
          <p:cNvPr id="9" name="Imagen 8">
            <a:extLst>
              <a:ext uri="{FF2B5EF4-FFF2-40B4-BE49-F238E27FC236}">
                <a16:creationId xmlns:a16="http://schemas.microsoft.com/office/drawing/2014/main" id="{347625DA-ACE5-484A-82F5-759368B4CCC3}"/>
              </a:ext>
            </a:extLst>
          </p:cNvPr>
          <p:cNvPicPr>
            <a:picLocks noChangeAspect="1"/>
          </p:cNvPicPr>
          <p:nvPr/>
        </p:nvPicPr>
        <p:blipFill>
          <a:blip r:embed="rId6"/>
          <a:stretch>
            <a:fillRect/>
          </a:stretch>
        </p:blipFill>
        <p:spPr>
          <a:xfrm>
            <a:off x="920552" y="4487930"/>
            <a:ext cx="4503415" cy="305404"/>
          </a:xfrm>
          <a:prstGeom prst="rect">
            <a:avLst/>
          </a:prstGeom>
        </p:spPr>
      </p:pic>
      <p:pic>
        <p:nvPicPr>
          <p:cNvPr id="10" name="Imagen 9">
            <a:extLst>
              <a:ext uri="{FF2B5EF4-FFF2-40B4-BE49-F238E27FC236}">
                <a16:creationId xmlns:a16="http://schemas.microsoft.com/office/drawing/2014/main" id="{9DC37BC9-06AB-48C7-AF75-A9E9E8129C9C}"/>
              </a:ext>
            </a:extLst>
          </p:cNvPr>
          <p:cNvPicPr>
            <a:picLocks noChangeAspect="1"/>
          </p:cNvPicPr>
          <p:nvPr/>
        </p:nvPicPr>
        <p:blipFill>
          <a:blip r:embed="rId7"/>
          <a:stretch>
            <a:fillRect/>
          </a:stretch>
        </p:blipFill>
        <p:spPr>
          <a:xfrm>
            <a:off x="920552" y="5489714"/>
            <a:ext cx="5325047" cy="457201"/>
          </a:xfrm>
          <a:prstGeom prst="rect">
            <a:avLst/>
          </a:prstGeom>
        </p:spPr>
      </p:pic>
      <p:sp>
        <p:nvSpPr>
          <p:cNvPr id="11" name="Rectángulo 10">
            <a:extLst>
              <a:ext uri="{FF2B5EF4-FFF2-40B4-BE49-F238E27FC236}">
                <a16:creationId xmlns:a16="http://schemas.microsoft.com/office/drawing/2014/main" id="{E6D9AFA1-A3C2-4B05-9F99-E4C135E32DDB}"/>
              </a:ext>
            </a:extLst>
          </p:cNvPr>
          <p:cNvSpPr/>
          <p:nvPr/>
        </p:nvSpPr>
        <p:spPr>
          <a:xfrm>
            <a:off x="5169024" y="5688945"/>
            <a:ext cx="288032" cy="144016"/>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MX"/>
          </a:p>
        </p:txBody>
      </p:sp>
    </p:spTree>
    <p:extLst>
      <p:ext uri="{BB962C8B-B14F-4D97-AF65-F5344CB8AC3E}">
        <p14:creationId xmlns:p14="http://schemas.microsoft.com/office/powerpoint/2010/main" val="406792683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F65DD1BD-5DDF-4783-AF96-0857EB0762B5}"/>
              </a:ext>
            </a:extLst>
          </p:cNvPr>
          <p:cNvSpPr>
            <a:spLocks noGrp="1"/>
          </p:cNvSpPr>
          <p:nvPr>
            <p:ph type="sldNum" sz="quarter" idx="14"/>
          </p:nvPr>
        </p:nvSpPr>
        <p:spPr/>
        <p:txBody>
          <a:bodyPr/>
          <a:lstStyle/>
          <a:p>
            <a:pPr>
              <a:defRPr/>
            </a:pPr>
            <a:fld id="{56623650-3B47-4B5A-8680-D8ACAC37BA74}" type="slidenum">
              <a:rPr lang="en-GB" smtClean="0"/>
              <a:pPr>
                <a:defRPr/>
              </a:pPr>
              <a:t>75</a:t>
            </a:fld>
            <a:endParaRPr lang="en-GB"/>
          </a:p>
        </p:txBody>
      </p:sp>
      <p:sp>
        <p:nvSpPr>
          <p:cNvPr id="3" name="Título 2">
            <a:extLst>
              <a:ext uri="{FF2B5EF4-FFF2-40B4-BE49-F238E27FC236}">
                <a16:creationId xmlns:a16="http://schemas.microsoft.com/office/drawing/2014/main" id="{200347E6-B69B-453D-A7D4-CC2CCF7E3392}"/>
              </a:ext>
            </a:extLst>
          </p:cNvPr>
          <p:cNvSpPr>
            <a:spLocks noGrp="1"/>
          </p:cNvSpPr>
          <p:nvPr>
            <p:ph type="title"/>
          </p:nvPr>
        </p:nvSpPr>
        <p:spPr>
          <a:xfrm>
            <a:off x="488504" y="836712"/>
            <a:ext cx="8857108" cy="936104"/>
          </a:xfrm>
          <a:prstGeom prst="rect">
            <a:avLst/>
          </a:prstGeom>
        </p:spPr>
        <p:txBody>
          <a:bodyPr/>
          <a:lstStyle/>
          <a:p>
            <a:r>
              <a:rPr lang="es-MX" dirty="0" err="1"/>
              <a:t>Scipy</a:t>
            </a:r>
            <a:endParaRPr lang="es-MX" dirty="0"/>
          </a:p>
        </p:txBody>
      </p:sp>
      <p:sp>
        <p:nvSpPr>
          <p:cNvPr id="5" name="Marcador de texto 4">
            <a:extLst>
              <a:ext uri="{FF2B5EF4-FFF2-40B4-BE49-F238E27FC236}">
                <a16:creationId xmlns:a16="http://schemas.microsoft.com/office/drawing/2014/main" id="{437D964F-8101-4671-82AA-6216E2087B0F}"/>
              </a:ext>
            </a:extLst>
          </p:cNvPr>
          <p:cNvSpPr>
            <a:spLocks noGrp="1"/>
          </p:cNvSpPr>
          <p:nvPr>
            <p:ph type="body" sz="quarter" idx="21"/>
          </p:nvPr>
        </p:nvSpPr>
        <p:spPr>
          <a:xfrm>
            <a:off x="488504" y="1628800"/>
            <a:ext cx="8928992" cy="2520280"/>
          </a:xfrm>
        </p:spPr>
        <p:txBody>
          <a:bodyPr/>
          <a:lstStyle/>
          <a:p>
            <a:r>
              <a:rPr lang="es-ES" i="1" dirty="0" err="1"/>
              <a:t>SciPy</a:t>
            </a:r>
            <a:r>
              <a:rPr lang="es-ES" dirty="0"/>
              <a:t>  es una paquetería de Python construida sobre </a:t>
            </a:r>
            <a:r>
              <a:rPr lang="es-ES" dirty="0" err="1"/>
              <a:t>numpy</a:t>
            </a:r>
            <a:r>
              <a:rPr lang="es-ES" dirty="0"/>
              <a:t>, contiene rutinas adicionales necesarias en trabajo científico: por ejemplo, rutinas para calcular integrales numéricamente, resolver ecuaciones diferenciales, optimización entre otras cualidades.</a:t>
            </a:r>
          </a:p>
          <a:p>
            <a:pPr marL="0" indent="0">
              <a:buNone/>
            </a:pPr>
            <a:endParaRPr lang="es-ES" dirty="0"/>
          </a:p>
          <a:p>
            <a:r>
              <a:rPr lang="es-ES" dirty="0"/>
              <a:t>Con </a:t>
            </a:r>
            <a:r>
              <a:rPr lang="es-ES" dirty="0" err="1"/>
              <a:t>SciPy</a:t>
            </a:r>
            <a:r>
              <a:rPr lang="es-ES" dirty="0"/>
              <a:t>, Python se convierte en un entorno de procesamiento de datos y prototipos del sistema que rivaliza con sistemas como MATLAB, Octave y </a:t>
            </a:r>
            <a:r>
              <a:rPr lang="es-ES" dirty="0" err="1"/>
              <a:t>SciLab</a:t>
            </a:r>
            <a:r>
              <a:rPr lang="es-ES" dirty="0"/>
              <a:t>.</a:t>
            </a:r>
          </a:p>
          <a:p>
            <a:endParaRPr lang="es-ES" dirty="0"/>
          </a:p>
          <a:p>
            <a:r>
              <a:rPr lang="es-ES" dirty="0" err="1"/>
              <a:t>SciPy</a:t>
            </a:r>
            <a:r>
              <a:rPr lang="es-ES" dirty="0"/>
              <a:t> está organizado en </a:t>
            </a:r>
            <a:r>
              <a:rPr lang="es-ES" dirty="0" err="1"/>
              <a:t>subpaquetes</a:t>
            </a:r>
            <a:r>
              <a:rPr lang="es-ES" dirty="0"/>
              <a:t> que cubren diferentes dominios de computación científica. Estos se resumen en la siguiente tabla:</a:t>
            </a:r>
          </a:p>
          <a:p>
            <a:endParaRPr lang="es-ES" dirty="0"/>
          </a:p>
          <a:p>
            <a:endParaRPr lang="es-MX" dirty="0"/>
          </a:p>
        </p:txBody>
      </p:sp>
      <p:pic>
        <p:nvPicPr>
          <p:cNvPr id="6" name="Imagen 5">
            <a:extLst>
              <a:ext uri="{FF2B5EF4-FFF2-40B4-BE49-F238E27FC236}">
                <a16:creationId xmlns:a16="http://schemas.microsoft.com/office/drawing/2014/main" id="{F2BD6B78-ADD5-4464-B1CA-62AE49209005}"/>
              </a:ext>
            </a:extLst>
          </p:cNvPr>
          <p:cNvPicPr>
            <a:picLocks noChangeAspect="1"/>
          </p:cNvPicPr>
          <p:nvPr/>
        </p:nvPicPr>
        <p:blipFill>
          <a:blip r:embed="rId2"/>
          <a:stretch>
            <a:fillRect/>
          </a:stretch>
        </p:blipFill>
        <p:spPr>
          <a:xfrm>
            <a:off x="488504" y="4149080"/>
            <a:ext cx="3266467" cy="1948518"/>
          </a:xfrm>
          <a:prstGeom prst="rect">
            <a:avLst/>
          </a:prstGeom>
        </p:spPr>
      </p:pic>
      <p:sp>
        <p:nvSpPr>
          <p:cNvPr id="7" name="Marcador de texto 4">
            <a:extLst>
              <a:ext uri="{FF2B5EF4-FFF2-40B4-BE49-F238E27FC236}">
                <a16:creationId xmlns:a16="http://schemas.microsoft.com/office/drawing/2014/main" id="{2D151754-A46F-4B02-BF19-5FE0020C58B1}"/>
              </a:ext>
            </a:extLst>
          </p:cNvPr>
          <p:cNvSpPr txBox="1">
            <a:spLocks/>
          </p:cNvSpPr>
          <p:nvPr/>
        </p:nvSpPr>
        <p:spPr>
          <a:xfrm>
            <a:off x="5241032" y="4617588"/>
            <a:ext cx="3587348" cy="963469"/>
          </a:xfrm>
          <a:prstGeom prst="rect">
            <a:avLst/>
          </a:prstGeom>
        </p:spPr>
        <p:txBody>
          <a:bodyPr/>
          <a:lstStyle>
            <a:lvl1pPr marL="342900" indent="-342900" algn="l" rtl="0" eaLnBrk="1" fontAlgn="base" hangingPunct="1">
              <a:spcBef>
                <a:spcPct val="20000"/>
              </a:spcBef>
              <a:spcAft>
                <a:spcPct val="0"/>
              </a:spcAft>
              <a:buClr>
                <a:schemeClr val="tx2">
                  <a:lumMod val="50000"/>
                </a:schemeClr>
              </a:buClr>
              <a:buFont typeface="Courier New" pitchFamily="49" charset="0"/>
              <a:buChar char="o"/>
              <a:defRPr sz="1600">
                <a:solidFill>
                  <a:schemeClr val="tx2">
                    <a:lumMod val="50000"/>
                  </a:schemeClr>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
              <a:defRPr sz="1600">
                <a:solidFill>
                  <a:schemeClr val="tx2"/>
                </a:solidFill>
                <a:latin typeface="+mn-lt"/>
              </a:defRPr>
            </a:lvl2pPr>
            <a:lvl3pPr marL="1143000" indent="-228600" algn="l" rtl="0" eaLnBrk="1" fontAlgn="base" hangingPunct="1">
              <a:spcBef>
                <a:spcPct val="20000"/>
              </a:spcBef>
              <a:spcAft>
                <a:spcPct val="0"/>
              </a:spcAft>
              <a:buChar char="•"/>
              <a:defRPr sz="1600">
                <a:solidFill>
                  <a:schemeClr val="tx2">
                    <a:lumMod val="60000"/>
                    <a:lumOff val="40000"/>
                  </a:schemeClr>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s-MX" dirty="0">
                <a:hlinkClick r:id="rId3"/>
              </a:rPr>
              <a:t>https://docs.scipy.org/doc/scipy/reference/tutorial/general.html</a:t>
            </a:r>
            <a:endParaRPr lang="es-MX" kern="0" dirty="0"/>
          </a:p>
        </p:txBody>
      </p:sp>
    </p:spTree>
    <p:extLst>
      <p:ext uri="{BB962C8B-B14F-4D97-AF65-F5344CB8AC3E}">
        <p14:creationId xmlns:p14="http://schemas.microsoft.com/office/powerpoint/2010/main" val="398572246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DB049F4B-7249-4EA9-A7D2-51C448EBAA2A}"/>
              </a:ext>
            </a:extLst>
          </p:cNvPr>
          <p:cNvSpPr>
            <a:spLocks noGrp="1"/>
          </p:cNvSpPr>
          <p:nvPr>
            <p:ph type="sldNum" sz="quarter" idx="14"/>
          </p:nvPr>
        </p:nvSpPr>
        <p:spPr/>
        <p:txBody>
          <a:bodyPr/>
          <a:lstStyle/>
          <a:p>
            <a:pPr>
              <a:defRPr/>
            </a:pPr>
            <a:fld id="{56623650-3B47-4B5A-8680-D8ACAC37BA74}" type="slidenum">
              <a:rPr lang="en-GB" smtClean="0"/>
              <a:pPr>
                <a:defRPr/>
              </a:pPr>
              <a:t>76</a:t>
            </a:fld>
            <a:endParaRPr lang="en-GB"/>
          </a:p>
        </p:txBody>
      </p:sp>
      <p:sp>
        <p:nvSpPr>
          <p:cNvPr id="3" name="Título 2">
            <a:extLst>
              <a:ext uri="{FF2B5EF4-FFF2-40B4-BE49-F238E27FC236}">
                <a16:creationId xmlns:a16="http://schemas.microsoft.com/office/drawing/2014/main" id="{9D2268B9-99EE-4325-BBE2-6ED8EBFB2B65}"/>
              </a:ext>
            </a:extLst>
          </p:cNvPr>
          <p:cNvSpPr>
            <a:spLocks noGrp="1"/>
          </p:cNvSpPr>
          <p:nvPr>
            <p:ph type="title"/>
          </p:nvPr>
        </p:nvSpPr>
        <p:spPr>
          <a:xfrm>
            <a:off x="488504" y="836712"/>
            <a:ext cx="8857108" cy="936104"/>
          </a:xfrm>
          <a:prstGeom prst="rect">
            <a:avLst/>
          </a:prstGeom>
        </p:spPr>
        <p:txBody>
          <a:bodyPr/>
          <a:lstStyle/>
          <a:p>
            <a:r>
              <a:rPr lang="es-MX" dirty="0" err="1"/>
              <a:t>Scipy</a:t>
            </a:r>
            <a:r>
              <a:rPr lang="es-MX" dirty="0"/>
              <a:t> </a:t>
            </a:r>
            <a:r>
              <a:rPr lang="es-MX" dirty="0" err="1"/>
              <a:t>Optimize</a:t>
            </a:r>
            <a:endParaRPr lang="es-MX" dirty="0"/>
          </a:p>
        </p:txBody>
      </p:sp>
      <p:sp>
        <p:nvSpPr>
          <p:cNvPr id="5" name="Marcador de texto 4">
            <a:extLst>
              <a:ext uri="{FF2B5EF4-FFF2-40B4-BE49-F238E27FC236}">
                <a16:creationId xmlns:a16="http://schemas.microsoft.com/office/drawing/2014/main" id="{3361D8C6-7DAB-44A4-BFAB-87901ED13F6E}"/>
              </a:ext>
            </a:extLst>
          </p:cNvPr>
          <p:cNvSpPr>
            <a:spLocks noGrp="1"/>
          </p:cNvSpPr>
          <p:nvPr>
            <p:ph type="body" sz="quarter" idx="21"/>
          </p:nvPr>
        </p:nvSpPr>
        <p:spPr>
          <a:xfrm>
            <a:off x="488504" y="2132857"/>
            <a:ext cx="8928992" cy="936104"/>
          </a:xfrm>
        </p:spPr>
        <p:txBody>
          <a:bodyPr/>
          <a:lstStyle/>
          <a:p>
            <a:r>
              <a:rPr lang="es-MX" dirty="0"/>
              <a:t>Para efectos de este curso, nos enfocaremos principalmente en el </a:t>
            </a:r>
            <a:r>
              <a:rPr lang="es-MX" dirty="0" err="1"/>
              <a:t>subpaquete</a:t>
            </a:r>
            <a:r>
              <a:rPr lang="es-MX" dirty="0"/>
              <a:t> </a:t>
            </a:r>
            <a:r>
              <a:rPr lang="es-MX" dirty="0" err="1"/>
              <a:t>optimize</a:t>
            </a:r>
            <a:r>
              <a:rPr lang="es-MX" dirty="0"/>
              <a:t>, que será de gran utilidad para nosotros al poder minimizar funciones o encontrar los ceros de alguna función.</a:t>
            </a:r>
          </a:p>
        </p:txBody>
      </p:sp>
      <p:pic>
        <p:nvPicPr>
          <p:cNvPr id="6" name="Imagen 5">
            <a:extLst>
              <a:ext uri="{FF2B5EF4-FFF2-40B4-BE49-F238E27FC236}">
                <a16:creationId xmlns:a16="http://schemas.microsoft.com/office/drawing/2014/main" id="{3F576C91-609E-47E9-8156-ED78EF93723B}"/>
              </a:ext>
            </a:extLst>
          </p:cNvPr>
          <p:cNvPicPr>
            <a:picLocks noChangeAspect="1"/>
          </p:cNvPicPr>
          <p:nvPr/>
        </p:nvPicPr>
        <p:blipFill>
          <a:blip r:embed="rId2"/>
          <a:stretch>
            <a:fillRect/>
          </a:stretch>
        </p:blipFill>
        <p:spPr>
          <a:xfrm>
            <a:off x="4376936" y="2924944"/>
            <a:ext cx="4543425" cy="3248025"/>
          </a:xfrm>
          <a:prstGeom prst="rect">
            <a:avLst/>
          </a:prstGeom>
        </p:spPr>
      </p:pic>
      <mc:AlternateContent xmlns:mc="http://schemas.openxmlformats.org/markup-compatibility/2006" xmlns:a14="http://schemas.microsoft.com/office/drawing/2010/main">
        <mc:Choice Requires="a14">
          <p:sp>
            <p:nvSpPr>
              <p:cNvPr id="7" name="Marcador de texto 4">
                <a:extLst>
                  <a:ext uri="{FF2B5EF4-FFF2-40B4-BE49-F238E27FC236}">
                    <a16:creationId xmlns:a16="http://schemas.microsoft.com/office/drawing/2014/main" id="{276DCC62-5AB7-44E4-8AB6-C4CD6A09EC51}"/>
                  </a:ext>
                </a:extLst>
              </p:cNvPr>
              <p:cNvSpPr txBox="1">
                <a:spLocks/>
              </p:cNvSpPr>
              <p:nvPr/>
            </p:nvSpPr>
            <p:spPr>
              <a:xfrm>
                <a:off x="488504" y="3216809"/>
                <a:ext cx="3456384" cy="2956160"/>
              </a:xfrm>
              <a:prstGeom prst="rect">
                <a:avLst/>
              </a:prstGeom>
            </p:spPr>
            <p:txBody>
              <a:bodyPr/>
              <a:lstStyle>
                <a:lvl1pPr marL="342900" indent="-342900" algn="l" rtl="0" eaLnBrk="1" fontAlgn="base" hangingPunct="1">
                  <a:spcBef>
                    <a:spcPct val="20000"/>
                  </a:spcBef>
                  <a:spcAft>
                    <a:spcPct val="0"/>
                  </a:spcAft>
                  <a:buClr>
                    <a:schemeClr val="tx2">
                      <a:lumMod val="50000"/>
                    </a:schemeClr>
                  </a:buClr>
                  <a:buFont typeface="Courier New" pitchFamily="49" charset="0"/>
                  <a:buChar char="o"/>
                  <a:defRPr sz="1600">
                    <a:solidFill>
                      <a:schemeClr val="tx2">
                        <a:lumMod val="50000"/>
                      </a:schemeClr>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
                  <a:defRPr sz="1600">
                    <a:solidFill>
                      <a:schemeClr val="tx2"/>
                    </a:solidFill>
                    <a:latin typeface="+mn-lt"/>
                  </a:defRPr>
                </a:lvl2pPr>
                <a:lvl3pPr marL="1143000" indent="-228600" algn="l" rtl="0" eaLnBrk="1" fontAlgn="base" hangingPunct="1">
                  <a:spcBef>
                    <a:spcPct val="20000"/>
                  </a:spcBef>
                  <a:spcAft>
                    <a:spcPct val="0"/>
                  </a:spcAft>
                  <a:buChar char="•"/>
                  <a:defRPr sz="1600">
                    <a:solidFill>
                      <a:schemeClr val="tx2">
                        <a:lumMod val="60000"/>
                        <a:lumOff val="40000"/>
                      </a:schemeClr>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s-MX" kern="0" dirty="0"/>
                  <a:t>Como primer ejemplo, podemos pedirle al optimizador que encuentre el punto en el que se minimiza la función</a:t>
                </a:r>
                <a:br>
                  <a:rPr lang="es-MX" kern="0" dirty="0"/>
                </a:br>
                <a:r>
                  <a:rPr lang="es-MX" kern="0" dirty="0"/>
                  <a:t> </a:t>
                </a:r>
                <a14:m>
                  <m:oMath xmlns:m="http://schemas.openxmlformats.org/officeDocument/2006/math">
                    <m:r>
                      <a:rPr lang="es-MX" b="0" i="1" kern="0" smtClean="0">
                        <a:latin typeface="Cambria Math" panose="02040503050406030204" pitchFamily="18" charset="0"/>
                      </a:rPr>
                      <m:t>𝑓</m:t>
                    </m:r>
                    <m:d>
                      <m:dPr>
                        <m:ctrlPr>
                          <a:rPr lang="es-MX" b="0" i="1" kern="0" smtClean="0">
                            <a:latin typeface="Cambria Math" panose="02040503050406030204" pitchFamily="18" charset="0"/>
                          </a:rPr>
                        </m:ctrlPr>
                      </m:dPr>
                      <m:e>
                        <m:r>
                          <a:rPr lang="es-MX" b="0" i="1" kern="0" smtClean="0">
                            <a:latin typeface="Cambria Math" panose="02040503050406030204" pitchFamily="18" charset="0"/>
                          </a:rPr>
                          <m:t>𝑥</m:t>
                        </m:r>
                      </m:e>
                    </m:d>
                    <m:r>
                      <a:rPr lang="es-MX" b="0" i="1" kern="0" smtClean="0">
                        <a:latin typeface="Cambria Math" panose="02040503050406030204" pitchFamily="18" charset="0"/>
                      </a:rPr>
                      <m:t>=</m:t>
                    </m:r>
                    <m:sSup>
                      <m:sSupPr>
                        <m:ctrlPr>
                          <a:rPr lang="es-MX" b="0" i="1" kern="0" smtClean="0">
                            <a:latin typeface="Cambria Math" panose="02040503050406030204" pitchFamily="18" charset="0"/>
                          </a:rPr>
                        </m:ctrlPr>
                      </m:sSupPr>
                      <m:e>
                        <m:d>
                          <m:dPr>
                            <m:ctrlPr>
                              <a:rPr lang="es-MX" b="0" i="1" kern="0" smtClean="0">
                                <a:latin typeface="Cambria Math" panose="02040503050406030204" pitchFamily="18" charset="0"/>
                              </a:rPr>
                            </m:ctrlPr>
                          </m:dPr>
                          <m:e>
                            <m:r>
                              <a:rPr lang="es-MX" b="0" i="1" kern="0" smtClean="0">
                                <a:latin typeface="Cambria Math" panose="02040503050406030204" pitchFamily="18" charset="0"/>
                              </a:rPr>
                              <m:t>𝑥</m:t>
                            </m:r>
                            <m:r>
                              <a:rPr lang="es-MX" b="0" i="1" kern="0" smtClean="0">
                                <a:latin typeface="Cambria Math" panose="02040503050406030204" pitchFamily="18" charset="0"/>
                              </a:rPr>
                              <m:t>−5</m:t>
                            </m:r>
                          </m:e>
                        </m:d>
                      </m:e>
                      <m:sup>
                        <m:r>
                          <a:rPr lang="es-MX" b="0" i="1" kern="0" smtClean="0">
                            <a:latin typeface="Cambria Math" panose="02040503050406030204" pitchFamily="18" charset="0"/>
                          </a:rPr>
                          <m:t>2</m:t>
                        </m:r>
                      </m:sup>
                    </m:sSup>
                  </m:oMath>
                </a14:m>
                <a:r>
                  <a:rPr lang="es-MX" kern="0" dirty="0"/>
                  <a:t>.</a:t>
                </a:r>
              </a:p>
              <a:p>
                <a:pPr marL="0" indent="0">
                  <a:buNone/>
                </a:pPr>
                <a:endParaRPr lang="es-MX" kern="0" dirty="0"/>
              </a:p>
              <a:p>
                <a:r>
                  <a:rPr lang="es-MX" kern="0" dirty="0"/>
                  <a:t>Claramente el ejercicio anterior fue muy sencillo, por ejemplo podemos pedirle al optimizador  minimizar funciones más complejas.</a:t>
                </a:r>
              </a:p>
            </p:txBody>
          </p:sp>
        </mc:Choice>
        <mc:Fallback xmlns="">
          <p:sp>
            <p:nvSpPr>
              <p:cNvPr id="7" name="Marcador de texto 4">
                <a:extLst>
                  <a:ext uri="{FF2B5EF4-FFF2-40B4-BE49-F238E27FC236}">
                    <a16:creationId xmlns:a16="http://schemas.microsoft.com/office/drawing/2014/main" id="{276DCC62-5AB7-44E4-8AB6-C4CD6A09EC51}"/>
                  </a:ext>
                </a:extLst>
              </p:cNvPr>
              <p:cNvSpPr txBox="1">
                <a:spLocks noRot="1" noChangeAspect="1" noMove="1" noResize="1" noEditPoints="1" noAdjustHandles="1" noChangeArrowheads="1" noChangeShapeType="1" noTextEdit="1"/>
              </p:cNvSpPr>
              <p:nvPr/>
            </p:nvSpPr>
            <p:spPr>
              <a:xfrm>
                <a:off x="488504" y="3216809"/>
                <a:ext cx="3456384" cy="2956160"/>
              </a:xfrm>
              <a:prstGeom prst="rect">
                <a:avLst/>
              </a:prstGeom>
              <a:blipFill>
                <a:blip r:embed="rId4"/>
                <a:stretch>
                  <a:fillRect l="-705" t="-619" r="-1587"/>
                </a:stretch>
              </a:blipFill>
            </p:spPr>
            <p:txBody>
              <a:bodyPr/>
              <a:lstStyle/>
              <a:p>
                <a:r>
                  <a:rPr lang="es-MX">
                    <a:noFill/>
                  </a:rPr>
                  <a:t> </a:t>
                </a:r>
              </a:p>
            </p:txBody>
          </p:sp>
        </mc:Fallback>
      </mc:AlternateContent>
    </p:spTree>
    <p:extLst>
      <p:ext uri="{BB962C8B-B14F-4D97-AF65-F5344CB8AC3E}">
        <p14:creationId xmlns:p14="http://schemas.microsoft.com/office/powerpoint/2010/main" val="56861994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DC9A350B-52D5-4B6F-B33B-04FFC02A37C2}"/>
              </a:ext>
            </a:extLst>
          </p:cNvPr>
          <p:cNvSpPr>
            <a:spLocks noGrp="1"/>
          </p:cNvSpPr>
          <p:nvPr>
            <p:ph type="sldNum" sz="quarter" idx="14"/>
          </p:nvPr>
        </p:nvSpPr>
        <p:spPr/>
        <p:txBody>
          <a:bodyPr/>
          <a:lstStyle/>
          <a:p>
            <a:pPr>
              <a:defRPr/>
            </a:pPr>
            <a:fld id="{56623650-3B47-4B5A-8680-D8ACAC37BA74}" type="slidenum">
              <a:rPr lang="en-GB" smtClean="0"/>
              <a:pPr>
                <a:defRPr/>
              </a:pPr>
              <a:t>77</a:t>
            </a:fld>
            <a:endParaRPr lang="en-GB"/>
          </a:p>
        </p:txBody>
      </p:sp>
      <p:sp>
        <p:nvSpPr>
          <p:cNvPr id="3" name="Título 2">
            <a:extLst>
              <a:ext uri="{FF2B5EF4-FFF2-40B4-BE49-F238E27FC236}">
                <a16:creationId xmlns:a16="http://schemas.microsoft.com/office/drawing/2014/main" id="{B3CCEED5-8F9B-4801-ADA2-350F63E2EAA7}"/>
              </a:ext>
            </a:extLst>
          </p:cNvPr>
          <p:cNvSpPr>
            <a:spLocks noGrp="1"/>
          </p:cNvSpPr>
          <p:nvPr>
            <p:ph type="title"/>
          </p:nvPr>
        </p:nvSpPr>
        <p:spPr>
          <a:xfrm>
            <a:off x="488504" y="764704"/>
            <a:ext cx="8857108" cy="936104"/>
          </a:xfrm>
          <a:prstGeom prst="rect">
            <a:avLst/>
          </a:prstGeom>
        </p:spPr>
        <p:txBody>
          <a:bodyPr/>
          <a:lstStyle/>
          <a:p>
            <a:r>
              <a:rPr lang="es-MX" dirty="0"/>
              <a:t>Mínimos cuadrados con </a:t>
            </a:r>
            <a:r>
              <a:rPr lang="es-MX" dirty="0" err="1"/>
              <a:t>Scipy</a:t>
            </a:r>
            <a:endParaRPr lang="es-MX" dirty="0"/>
          </a:p>
        </p:txBody>
      </p:sp>
      <p:sp>
        <p:nvSpPr>
          <p:cNvPr id="5" name="Marcador de texto 4">
            <a:extLst>
              <a:ext uri="{FF2B5EF4-FFF2-40B4-BE49-F238E27FC236}">
                <a16:creationId xmlns:a16="http://schemas.microsoft.com/office/drawing/2014/main" id="{B3920A6B-B13A-4D61-89EB-08E256326782}"/>
              </a:ext>
            </a:extLst>
          </p:cNvPr>
          <p:cNvSpPr>
            <a:spLocks noGrp="1"/>
          </p:cNvSpPr>
          <p:nvPr>
            <p:ph type="body" sz="quarter" idx="21"/>
          </p:nvPr>
        </p:nvSpPr>
        <p:spPr>
          <a:xfrm>
            <a:off x="488504" y="1772816"/>
            <a:ext cx="8928992" cy="3456383"/>
          </a:xfrm>
        </p:spPr>
        <p:txBody>
          <a:bodyPr/>
          <a:lstStyle/>
          <a:p>
            <a:r>
              <a:rPr lang="es-MX" dirty="0"/>
              <a:t>Tiene mucho valor saber utilizar el optimizador para estimar los parámetros de una función con mínimos cuadrados.</a:t>
            </a:r>
          </a:p>
        </p:txBody>
      </p:sp>
      <p:pic>
        <p:nvPicPr>
          <p:cNvPr id="6" name="Imagen 5">
            <a:extLst>
              <a:ext uri="{FF2B5EF4-FFF2-40B4-BE49-F238E27FC236}">
                <a16:creationId xmlns:a16="http://schemas.microsoft.com/office/drawing/2014/main" id="{9CA4CBC1-1FB5-4B97-9319-D276E1A5791E}"/>
              </a:ext>
            </a:extLst>
          </p:cNvPr>
          <p:cNvPicPr>
            <a:picLocks noChangeAspect="1"/>
          </p:cNvPicPr>
          <p:nvPr/>
        </p:nvPicPr>
        <p:blipFill>
          <a:blip r:embed="rId2"/>
          <a:stretch>
            <a:fillRect/>
          </a:stretch>
        </p:blipFill>
        <p:spPr>
          <a:xfrm>
            <a:off x="487625" y="2409783"/>
            <a:ext cx="4322553" cy="3684067"/>
          </a:xfrm>
          <a:prstGeom prst="rect">
            <a:avLst/>
          </a:prstGeom>
        </p:spPr>
      </p:pic>
      <p:pic>
        <p:nvPicPr>
          <p:cNvPr id="7" name="Imagen 6">
            <a:extLst>
              <a:ext uri="{FF2B5EF4-FFF2-40B4-BE49-F238E27FC236}">
                <a16:creationId xmlns:a16="http://schemas.microsoft.com/office/drawing/2014/main" id="{EC98826C-1928-442A-AF34-9E3562BE8C1A}"/>
              </a:ext>
            </a:extLst>
          </p:cNvPr>
          <p:cNvPicPr>
            <a:picLocks noChangeAspect="1"/>
          </p:cNvPicPr>
          <p:nvPr/>
        </p:nvPicPr>
        <p:blipFill>
          <a:blip r:embed="rId3"/>
          <a:stretch>
            <a:fillRect/>
          </a:stretch>
        </p:blipFill>
        <p:spPr>
          <a:xfrm>
            <a:off x="5227254" y="3960328"/>
            <a:ext cx="3740135" cy="2421000"/>
          </a:xfrm>
          <a:prstGeom prst="rect">
            <a:avLst/>
          </a:prstGeom>
        </p:spPr>
      </p:pic>
      <mc:AlternateContent xmlns:mc="http://schemas.openxmlformats.org/markup-compatibility/2006" xmlns:a14="http://schemas.microsoft.com/office/drawing/2010/main">
        <mc:Choice Requires="a14">
          <p:sp>
            <p:nvSpPr>
              <p:cNvPr id="8" name="Marcador de texto 4">
                <a:extLst>
                  <a:ext uri="{FF2B5EF4-FFF2-40B4-BE49-F238E27FC236}">
                    <a16:creationId xmlns:a16="http://schemas.microsoft.com/office/drawing/2014/main" id="{8D8E011C-31D1-4004-9004-F44060DAA726}"/>
                  </a:ext>
                </a:extLst>
              </p:cNvPr>
              <p:cNvSpPr txBox="1">
                <a:spLocks/>
              </p:cNvSpPr>
              <p:nvPr/>
            </p:nvSpPr>
            <p:spPr>
              <a:xfrm>
                <a:off x="5227254" y="2492896"/>
                <a:ext cx="3740135" cy="1114827"/>
              </a:xfrm>
              <a:prstGeom prst="rect">
                <a:avLst/>
              </a:prstGeom>
            </p:spPr>
            <p:txBody>
              <a:bodyPr/>
              <a:lstStyle>
                <a:lvl1pPr marL="342900" indent="-342900" algn="l" rtl="0" eaLnBrk="1" fontAlgn="base" hangingPunct="1">
                  <a:spcBef>
                    <a:spcPct val="20000"/>
                  </a:spcBef>
                  <a:spcAft>
                    <a:spcPct val="0"/>
                  </a:spcAft>
                  <a:buClr>
                    <a:schemeClr val="tx2">
                      <a:lumMod val="50000"/>
                    </a:schemeClr>
                  </a:buClr>
                  <a:buFont typeface="Courier New" pitchFamily="49" charset="0"/>
                  <a:buChar char="o"/>
                  <a:defRPr sz="1600">
                    <a:solidFill>
                      <a:schemeClr val="tx2">
                        <a:lumMod val="50000"/>
                      </a:schemeClr>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
                  <a:defRPr sz="1600">
                    <a:solidFill>
                      <a:schemeClr val="tx2"/>
                    </a:solidFill>
                    <a:latin typeface="+mn-lt"/>
                  </a:defRPr>
                </a:lvl2pPr>
                <a:lvl3pPr marL="1143000" indent="-228600" algn="l" rtl="0" eaLnBrk="1" fontAlgn="base" hangingPunct="1">
                  <a:spcBef>
                    <a:spcPct val="20000"/>
                  </a:spcBef>
                  <a:spcAft>
                    <a:spcPct val="0"/>
                  </a:spcAft>
                  <a:buChar char="•"/>
                  <a:defRPr sz="1600">
                    <a:solidFill>
                      <a:schemeClr val="tx2">
                        <a:lumMod val="60000"/>
                        <a:lumOff val="40000"/>
                      </a:schemeClr>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0" indent="0">
                  <a:buNone/>
                </a:pPr>
                <a14:m>
                  <m:oMathPara xmlns:m="http://schemas.openxmlformats.org/officeDocument/2006/math">
                    <m:oMathParaPr>
                      <m:jc m:val="centerGroup"/>
                    </m:oMathParaPr>
                    <m:oMath xmlns:m="http://schemas.openxmlformats.org/officeDocument/2006/math">
                      <m:func>
                        <m:funcPr>
                          <m:ctrlPr>
                            <a:rPr lang="es-MX" i="1" kern="0" smtClean="0">
                              <a:latin typeface="Cambria Math" panose="02040503050406030204" pitchFamily="18" charset="0"/>
                            </a:rPr>
                          </m:ctrlPr>
                        </m:funcPr>
                        <m:fName>
                          <m:r>
                            <a:rPr lang="es-MX" b="0" i="1" kern="0" smtClean="0">
                              <a:latin typeface="Cambria Math" panose="02040503050406030204" pitchFamily="18" charset="0"/>
                            </a:rPr>
                            <m:t>𝐶</m:t>
                          </m:r>
                          <m:r>
                            <a:rPr lang="es-MX" b="0" i="1" kern="0" smtClean="0">
                              <a:latin typeface="Cambria Math" panose="02040503050406030204" pitchFamily="18" charset="0"/>
                            </a:rPr>
                            <m:t>=</m:t>
                          </m:r>
                          <m:limLow>
                            <m:limLowPr>
                              <m:ctrlPr>
                                <a:rPr lang="es-MX" i="1" kern="0" smtClean="0">
                                  <a:latin typeface="Cambria Math" panose="02040503050406030204" pitchFamily="18" charset="0"/>
                                </a:rPr>
                              </m:ctrlPr>
                            </m:limLowPr>
                            <m:e>
                              <m:r>
                                <m:rPr>
                                  <m:sty m:val="p"/>
                                </m:rPr>
                                <a:rPr lang="es-MX" i="0" kern="0" smtClean="0">
                                  <a:latin typeface="Cambria Math" panose="02040503050406030204" pitchFamily="18" charset="0"/>
                                </a:rPr>
                                <m:t>min</m:t>
                              </m:r>
                            </m:e>
                            <m:lim>
                              <m:r>
                                <a:rPr lang="es-MX" b="0" i="1" kern="0" smtClean="0">
                                  <a:latin typeface="Cambria Math" panose="02040503050406030204" pitchFamily="18" charset="0"/>
                                </a:rPr>
                                <m:t>𝛼</m:t>
                              </m:r>
                              <m:r>
                                <a:rPr lang="es-MX" b="0" i="1" kern="0" smtClean="0">
                                  <a:latin typeface="Cambria Math" panose="02040503050406030204" pitchFamily="18" charset="0"/>
                                </a:rPr>
                                <m:t>, </m:t>
                              </m:r>
                              <m:r>
                                <a:rPr lang="es-MX" b="0" i="1" kern="0" smtClean="0">
                                  <a:latin typeface="Cambria Math" panose="02040503050406030204" pitchFamily="18" charset="0"/>
                                </a:rPr>
                                <m:t>𝛽</m:t>
                              </m:r>
                            </m:lim>
                          </m:limLow>
                        </m:fName>
                        <m:e>
                          <m:nary>
                            <m:naryPr>
                              <m:chr m:val="∑"/>
                              <m:ctrlPr>
                                <a:rPr lang="es-MX" i="1" kern="0" smtClean="0">
                                  <a:latin typeface="Cambria Math" panose="02040503050406030204" pitchFamily="18" charset="0"/>
                                </a:rPr>
                              </m:ctrlPr>
                            </m:naryPr>
                            <m:sub>
                              <m:r>
                                <m:rPr>
                                  <m:brk m:alnAt="23"/>
                                </m:rPr>
                                <a:rPr lang="es-MX" b="0" i="1" kern="0" smtClean="0">
                                  <a:latin typeface="Cambria Math" panose="02040503050406030204" pitchFamily="18" charset="0"/>
                                </a:rPr>
                                <m:t>𝑖</m:t>
                              </m:r>
                              <m:r>
                                <a:rPr lang="es-MX" b="0" i="1" kern="0" smtClean="0">
                                  <a:latin typeface="Cambria Math" panose="02040503050406030204" pitchFamily="18" charset="0"/>
                                </a:rPr>
                                <m:t>=1</m:t>
                              </m:r>
                            </m:sub>
                            <m:sup>
                              <m:r>
                                <a:rPr lang="es-MX" b="0" i="1" kern="0" smtClean="0">
                                  <a:latin typeface="Cambria Math" panose="02040503050406030204" pitchFamily="18" charset="0"/>
                                </a:rPr>
                                <m:t>𝑛</m:t>
                              </m:r>
                            </m:sup>
                            <m:e>
                              <m:sSup>
                                <m:sSupPr>
                                  <m:ctrlPr>
                                    <a:rPr lang="es-MX" b="0" i="1" kern="0" smtClean="0">
                                      <a:latin typeface="Cambria Math" panose="02040503050406030204" pitchFamily="18" charset="0"/>
                                    </a:rPr>
                                  </m:ctrlPr>
                                </m:sSupPr>
                                <m:e>
                                  <m:d>
                                    <m:dPr>
                                      <m:ctrlPr>
                                        <a:rPr lang="es-MX" b="0" i="1" kern="0" smtClean="0">
                                          <a:latin typeface="Cambria Math" panose="02040503050406030204" pitchFamily="18" charset="0"/>
                                        </a:rPr>
                                      </m:ctrlPr>
                                    </m:dPr>
                                    <m:e>
                                      <m:r>
                                        <a:rPr lang="es-MX" b="0" i="1" kern="0" smtClean="0">
                                          <a:latin typeface="Cambria Math" panose="02040503050406030204" pitchFamily="18" charset="0"/>
                                        </a:rPr>
                                        <m:t>𝑓</m:t>
                                      </m:r>
                                      <m:d>
                                        <m:dPr>
                                          <m:ctrlPr>
                                            <a:rPr lang="es-MX" b="0" i="1" kern="0" smtClean="0">
                                              <a:latin typeface="Cambria Math" panose="02040503050406030204" pitchFamily="18" charset="0"/>
                                            </a:rPr>
                                          </m:ctrlPr>
                                        </m:dPr>
                                        <m:e>
                                          <m:r>
                                            <a:rPr lang="es-MX" b="0" i="1" kern="0" smtClean="0">
                                              <a:latin typeface="Cambria Math" panose="02040503050406030204" pitchFamily="18" charset="0"/>
                                            </a:rPr>
                                            <m:t>𝑋</m:t>
                                          </m:r>
                                          <m:r>
                                            <a:rPr lang="es-MX" b="0" i="1" kern="0" smtClean="0">
                                              <a:latin typeface="Cambria Math" panose="02040503050406030204" pitchFamily="18" charset="0"/>
                                            </a:rPr>
                                            <m:t>,</m:t>
                                          </m:r>
                                          <m:r>
                                            <a:rPr lang="es-MX" b="0" i="1" kern="0" smtClean="0">
                                              <a:latin typeface="Cambria Math" panose="02040503050406030204" pitchFamily="18" charset="0"/>
                                            </a:rPr>
                                            <m:t>𝛼</m:t>
                                          </m:r>
                                          <m:r>
                                            <a:rPr lang="es-MX" b="0" i="1" kern="0" smtClean="0">
                                              <a:latin typeface="Cambria Math" panose="02040503050406030204" pitchFamily="18" charset="0"/>
                                            </a:rPr>
                                            <m:t>,</m:t>
                                          </m:r>
                                          <m:r>
                                            <a:rPr lang="es-MX" b="0" i="1" kern="0" smtClean="0">
                                              <a:latin typeface="Cambria Math" panose="02040503050406030204" pitchFamily="18" charset="0"/>
                                            </a:rPr>
                                            <m:t>𝛽</m:t>
                                          </m:r>
                                        </m:e>
                                      </m:d>
                                      <m:r>
                                        <a:rPr lang="es-MX" b="0" i="1" kern="0" smtClean="0">
                                          <a:latin typeface="Cambria Math" panose="02040503050406030204" pitchFamily="18" charset="0"/>
                                        </a:rPr>
                                        <m:t>−</m:t>
                                      </m:r>
                                      <m:r>
                                        <a:rPr lang="es-MX" b="0" i="1" kern="0" smtClean="0">
                                          <a:latin typeface="Cambria Math" panose="02040503050406030204" pitchFamily="18" charset="0"/>
                                        </a:rPr>
                                        <m:t>𝑌</m:t>
                                      </m:r>
                                    </m:e>
                                  </m:d>
                                </m:e>
                                <m:sup>
                                  <m:r>
                                    <a:rPr lang="es-MX" b="0" i="1" kern="0" smtClean="0">
                                      <a:latin typeface="Cambria Math" panose="02040503050406030204" pitchFamily="18" charset="0"/>
                                    </a:rPr>
                                    <m:t>2</m:t>
                                  </m:r>
                                </m:sup>
                              </m:sSup>
                            </m:e>
                          </m:nary>
                        </m:e>
                      </m:func>
                    </m:oMath>
                  </m:oMathPara>
                </a14:m>
                <a:endParaRPr lang="es-MX" kern="0" dirty="0"/>
              </a:p>
            </p:txBody>
          </p:sp>
        </mc:Choice>
        <mc:Fallback xmlns="">
          <p:sp>
            <p:nvSpPr>
              <p:cNvPr id="8" name="Marcador de texto 4">
                <a:extLst>
                  <a:ext uri="{FF2B5EF4-FFF2-40B4-BE49-F238E27FC236}">
                    <a16:creationId xmlns:a16="http://schemas.microsoft.com/office/drawing/2014/main" id="{8D8E011C-31D1-4004-9004-F44060DAA726}"/>
                  </a:ext>
                </a:extLst>
              </p:cNvPr>
              <p:cNvSpPr txBox="1">
                <a:spLocks noRot="1" noChangeAspect="1" noMove="1" noResize="1" noEditPoints="1" noAdjustHandles="1" noChangeArrowheads="1" noChangeShapeType="1" noTextEdit="1"/>
              </p:cNvSpPr>
              <p:nvPr/>
            </p:nvSpPr>
            <p:spPr>
              <a:xfrm>
                <a:off x="5227254" y="2492896"/>
                <a:ext cx="3740135" cy="1114827"/>
              </a:xfrm>
              <a:prstGeom prst="rect">
                <a:avLst/>
              </a:prstGeom>
              <a:blipFill>
                <a:blip r:embed="rId4"/>
                <a:stretch>
                  <a:fillRect/>
                </a:stretch>
              </a:blipFill>
            </p:spPr>
            <p:txBody>
              <a:bodyPr/>
              <a:lstStyle/>
              <a:p>
                <a:r>
                  <a:rPr lang="es-MX">
                    <a:noFill/>
                  </a:rPr>
                  <a:t> </a:t>
                </a:r>
              </a:p>
            </p:txBody>
          </p:sp>
        </mc:Fallback>
      </mc:AlternateContent>
    </p:spTree>
    <p:extLst>
      <p:ext uri="{BB962C8B-B14F-4D97-AF65-F5344CB8AC3E}">
        <p14:creationId xmlns:p14="http://schemas.microsoft.com/office/powerpoint/2010/main" val="85709331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F762991-6F97-478C-A46D-E02D7F4F2832}"/>
              </a:ext>
            </a:extLst>
          </p:cNvPr>
          <p:cNvSpPr>
            <a:spLocks noGrp="1"/>
          </p:cNvSpPr>
          <p:nvPr>
            <p:ph type="sldNum" sz="quarter" idx="14"/>
          </p:nvPr>
        </p:nvSpPr>
        <p:spPr/>
        <p:txBody>
          <a:bodyPr/>
          <a:lstStyle/>
          <a:p>
            <a:pPr>
              <a:defRPr/>
            </a:pPr>
            <a:fld id="{56623650-3B47-4B5A-8680-D8ACAC37BA74}" type="slidenum">
              <a:rPr lang="en-GB" smtClean="0"/>
              <a:pPr>
                <a:defRPr/>
              </a:pPr>
              <a:t>78</a:t>
            </a:fld>
            <a:endParaRPr lang="en-GB"/>
          </a:p>
        </p:txBody>
      </p:sp>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105BBD3E-E773-4E6C-95D7-A528F0EFE820}"/>
                  </a:ext>
                </a:extLst>
              </p:cNvPr>
              <p:cNvSpPr>
                <a:spLocks noGrp="1"/>
              </p:cNvSpPr>
              <p:nvPr>
                <p:ph type="body" sz="quarter" idx="21"/>
              </p:nvPr>
            </p:nvSpPr>
            <p:spPr>
              <a:xfrm>
                <a:off x="488504" y="764704"/>
                <a:ext cx="8928992" cy="4464495"/>
              </a:xfrm>
            </p:spPr>
            <p:txBody>
              <a:bodyPr/>
              <a:lstStyle/>
              <a:p>
                <a:r>
                  <a:rPr lang="es-MX" dirty="0"/>
                  <a:t>El ejercicio anterior pudo parecer que la implementación fue más complicada de lo que pudo ser (además considerando que existe una fórmula cerrada para los parámetros de una regresión lineal con ruido gaussiano). Sin embargo, tenemos la flexibilidad de definir cualquier función </a:t>
                </a:r>
                <a14:m>
                  <m:oMath xmlns:m="http://schemas.openxmlformats.org/officeDocument/2006/math">
                    <m:r>
                      <a:rPr lang="es-MX" b="0" i="1" smtClean="0">
                        <a:latin typeface="Cambria Math" panose="02040503050406030204" pitchFamily="18" charset="0"/>
                      </a:rPr>
                      <m:t>𝑓</m:t>
                    </m:r>
                  </m:oMath>
                </a14:m>
                <a:r>
                  <a:rPr lang="es-MX" dirty="0"/>
                  <a:t> en este problema (parábolas, polinomios, exponenciales, logaritmos, </a:t>
                </a:r>
                <a:r>
                  <a:rPr lang="es-MX" dirty="0" err="1"/>
                  <a:t>etc</a:t>
                </a:r>
                <a:r>
                  <a:rPr lang="es-MX" dirty="0"/>
                  <a:t>…)</a:t>
                </a:r>
              </a:p>
            </p:txBody>
          </p:sp>
        </mc:Choice>
        <mc:Fallback xmlns="">
          <p:sp>
            <p:nvSpPr>
              <p:cNvPr id="5" name="Marcador de texto 4">
                <a:extLst>
                  <a:ext uri="{FF2B5EF4-FFF2-40B4-BE49-F238E27FC236}">
                    <a16:creationId xmlns:a16="http://schemas.microsoft.com/office/drawing/2014/main" id="{105BBD3E-E773-4E6C-95D7-A528F0EFE820}"/>
                  </a:ext>
                </a:extLst>
              </p:cNvPr>
              <p:cNvSpPr>
                <a:spLocks noGrp="1" noRot="1" noChangeAspect="1" noMove="1" noResize="1" noEditPoints="1" noAdjustHandles="1" noChangeArrowheads="1" noChangeShapeType="1" noTextEdit="1"/>
              </p:cNvSpPr>
              <p:nvPr>
                <p:ph type="body" sz="quarter" idx="21"/>
              </p:nvPr>
            </p:nvSpPr>
            <p:spPr>
              <a:xfrm>
                <a:off x="488504" y="764704"/>
                <a:ext cx="8928992" cy="4464495"/>
              </a:xfrm>
              <a:blipFill>
                <a:blip r:embed="rId2"/>
                <a:stretch>
                  <a:fillRect l="-273" t="-409"/>
                </a:stretch>
              </a:blipFill>
            </p:spPr>
            <p:txBody>
              <a:bodyPr/>
              <a:lstStyle/>
              <a:p>
                <a:r>
                  <a:rPr lang="es-MX">
                    <a:noFill/>
                  </a:rPr>
                  <a:t> </a:t>
                </a:r>
              </a:p>
            </p:txBody>
          </p:sp>
        </mc:Fallback>
      </mc:AlternateContent>
      <p:pic>
        <p:nvPicPr>
          <p:cNvPr id="8" name="Imagen 7">
            <a:extLst>
              <a:ext uri="{FF2B5EF4-FFF2-40B4-BE49-F238E27FC236}">
                <a16:creationId xmlns:a16="http://schemas.microsoft.com/office/drawing/2014/main" id="{C8DDBAFC-55D4-418A-9E7C-BE28B7BE5B38}"/>
              </a:ext>
            </a:extLst>
          </p:cNvPr>
          <p:cNvPicPr>
            <a:picLocks noChangeAspect="1"/>
          </p:cNvPicPr>
          <p:nvPr/>
        </p:nvPicPr>
        <p:blipFill>
          <a:blip r:embed="rId3"/>
          <a:stretch>
            <a:fillRect/>
          </a:stretch>
        </p:blipFill>
        <p:spPr>
          <a:xfrm>
            <a:off x="488504" y="2276872"/>
            <a:ext cx="4162031" cy="3157905"/>
          </a:xfrm>
          <a:prstGeom prst="rect">
            <a:avLst/>
          </a:prstGeom>
        </p:spPr>
      </p:pic>
      <p:pic>
        <p:nvPicPr>
          <p:cNvPr id="9" name="Imagen 8">
            <a:extLst>
              <a:ext uri="{FF2B5EF4-FFF2-40B4-BE49-F238E27FC236}">
                <a16:creationId xmlns:a16="http://schemas.microsoft.com/office/drawing/2014/main" id="{C6CCAE3B-7961-499D-97A8-E7CF8148B421}"/>
              </a:ext>
            </a:extLst>
          </p:cNvPr>
          <p:cNvPicPr>
            <a:picLocks noChangeAspect="1"/>
          </p:cNvPicPr>
          <p:nvPr/>
        </p:nvPicPr>
        <p:blipFill>
          <a:blip r:embed="rId4"/>
          <a:stretch>
            <a:fillRect/>
          </a:stretch>
        </p:blipFill>
        <p:spPr>
          <a:xfrm>
            <a:off x="5313040" y="2276872"/>
            <a:ext cx="3639111" cy="3157905"/>
          </a:xfrm>
          <a:prstGeom prst="rect">
            <a:avLst/>
          </a:prstGeom>
        </p:spPr>
      </p:pic>
    </p:spTree>
    <p:extLst>
      <p:ext uri="{BB962C8B-B14F-4D97-AF65-F5344CB8AC3E}">
        <p14:creationId xmlns:p14="http://schemas.microsoft.com/office/powerpoint/2010/main" val="196316236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A8800991-52AB-4311-8B6C-C1AAB4165C94}"/>
              </a:ext>
            </a:extLst>
          </p:cNvPr>
          <p:cNvSpPr>
            <a:spLocks noGrp="1"/>
          </p:cNvSpPr>
          <p:nvPr>
            <p:ph type="sldNum" sz="quarter" idx="14"/>
          </p:nvPr>
        </p:nvSpPr>
        <p:spPr/>
        <p:txBody>
          <a:bodyPr/>
          <a:lstStyle/>
          <a:p>
            <a:pPr>
              <a:defRPr/>
            </a:pPr>
            <a:fld id="{56623650-3B47-4B5A-8680-D8ACAC37BA74}" type="slidenum">
              <a:rPr lang="en-GB" smtClean="0"/>
              <a:pPr>
                <a:defRPr/>
              </a:pPr>
              <a:t>79</a:t>
            </a:fld>
            <a:endParaRPr lang="en-GB"/>
          </a:p>
        </p:txBody>
      </p:sp>
      <p:sp>
        <p:nvSpPr>
          <p:cNvPr id="3" name="Título 2">
            <a:extLst>
              <a:ext uri="{FF2B5EF4-FFF2-40B4-BE49-F238E27FC236}">
                <a16:creationId xmlns:a16="http://schemas.microsoft.com/office/drawing/2014/main" id="{75ABF8D7-0964-45C6-82B2-625C4236BA9A}"/>
              </a:ext>
            </a:extLst>
          </p:cNvPr>
          <p:cNvSpPr>
            <a:spLocks noGrp="1"/>
          </p:cNvSpPr>
          <p:nvPr>
            <p:ph type="title"/>
          </p:nvPr>
        </p:nvSpPr>
        <p:spPr>
          <a:xfrm>
            <a:off x="488504" y="692696"/>
            <a:ext cx="8857108" cy="936104"/>
          </a:xfrm>
          <a:prstGeom prst="rect">
            <a:avLst/>
          </a:prstGeom>
        </p:spPr>
        <p:txBody>
          <a:bodyPr/>
          <a:lstStyle/>
          <a:p>
            <a:r>
              <a:rPr lang="es-MX" dirty="0"/>
              <a:t>Teoría de portafolios</a:t>
            </a:r>
          </a:p>
        </p:txBody>
      </p:sp>
      <p:sp>
        <p:nvSpPr>
          <p:cNvPr id="5" name="Marcador de texto 4">
            <a:extLst>
              <a:ext uri="{FF2B5EF4-FFF2-40B4-BE49-F238E27FC236}">
                <a16:creationId xmlns:a16="http://schemas.microsoft.com/office/drawing/2014/main" id="{E8F6E9FC-2C8A-491E-812F-EB57E47F3804}"/>
              </a:ext>
            </a:extLst>
          </p:cNvPr>
          <p:cNvSpPr>
            <a:spLocks noGrp="1"/>
          </p:cNvSpPr>
          <p:nvPr>
            <p:ph type="body" sz="quarter" idx="21"/>
          </p:nvPr>
        </p:nvSpPr>
        <p:spPr>
          <a:xfrm>
            <a:off x="488504" y="1412776"/>
            <a:ext cx="8928992" cy="4752528"/>
          </a:xfrm>
        </p:spPr>
        <p:txBody>
          <a:bodyPr/>
          <a:lstStyle/>
          <a:p>
            <a:pPr algn="just"/>
            <a:endParaRPr lang="es-ES" dirty="0"/>
          </a:p>
          <a:p>
            <a:pPr algn="just"/>
            <a:r>
              <a:rPr lang="es-ES" dirty="0"/>
              <a:t>La teoría moderna del portafolios es una teoría de inversión que estudia como maximizar el retorno minimizando el riesgo asociado al mismo mediante una adecuada elección de los componentes de una cartera de valores.</a:t>
            </a:r>
          </a:p>
          <a:p>
            <a:pPr marL="0" indent="0" algn="just">
              <a:buNone/>
            </a:pPr>
            <a:r>
              <a:rPr lang="es-ES" dirty="0"/>
              <a:t> </a:t>
            </a:r>
          </a:p>
          <a:p>
            <a:pPr algn="just"/>
            <a:r>
              <a:rPr lang="es-ES" dirty="0"/>
              <a:t>Originada por Harry Markowitz, ​ la teoría moderna de la selección de cartera (</a:t>
            </a:r>
            <a:r>
              <a:rPr lang="es-ES" dirty="0" err="1"/>
              <a:t>modern</a:t>
            </a:r>
            <a:r>
              <a:rPr lang="es-ES" dirty="0"/>
              <a:t> portfolio </a:t>
            </a:r>
            <a:r>
              <a:rPr lang="es-ES" dirty="0" err="1"/>
              <a:t>theory</a:t>
            </a:r>
            <a:r>
              <a:rPr lang="es-ES" dirty="0"/>
              <a:t>) propone que el inversor debe abordar la cartera como un todo, estudiando las características de riesgo y retorno global, en lugar de escoger valores individuales en virtud del retorno esperado de cada valor en particular.</a:t>
            </a:r>
          </a:p>
          <a:p>
            <a:pPr algn="just"/>
            <a:endParaRPr lang="es-ES" dirty="0"/>
          </a:p>
          <a:p>
            <a:pPr algn="just"/>
            <a:r>
              <a:rPr lang="es-ES" dirty="0"/>
              <a:t>La volatilidad se trata como un factor de riesgo, y la cartera se conforma en virtud de la tolerancia al riesgo de cada inversor en particular.</a:t>
            </a:r>
          </a:p>
          <a:p>
            <a:pPr algn="just"/>
            <a:endParaRPr lang="es-ES" dirty="0"/>
          </a:p>
          <a:p>
            <a:pPr algn="just"/>
            <a:r>
              <a:rPr lang="es-ES" dirty="0"/>
              <a:t>Para poder integrar una cartera de inversión equilibrada lo más importante es la diversificación ya que de esta forma se reduce la variación de los precios. La idea de la cartera es, entonces, diversificar las inversiones en diferentes mercados y plazos para así disminuir las fluctuaciones en la rentabilidad total de la cartera y por lo tanto también del riesgo.</a:t>
            </a:r>
            <a:endParaRPr lang="es-MX" dirty="0"/>
          </a:p>
        </p:txBody>
      </p:sp>
    </p:spTree>
    <p:extLst>
      <p:ext uri="{BB962C8B-B14F-4D97-AF65-F5344CB8AC3E}">
        <p14:creationId xmlns:p14="http://schemas.microsoft.com/office/powerpoint/2010/main" val="4044761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7A985926-F57E-4A6D-A712-3B5E9786BDA4}"/>
              </a:ext>
            </a:extLst>
          </p:cNvPr>
          <p:cNvSpPr>
            <a:spLocks noGrp="1"/>
          </p:cNvSpPr>
          <p:nvPr>
            <p:ph type="sldNum" sz="quarter" idx="14"/>
          </p:nvPr>
        </p:nvSpPr>
        <p:spPr/>
        <p:txBody>
          <a:bodyPr/>
          <a:lstStyle/>
          <a:p>
            <a:pPr>
              <a:defRPr/>
            </a:pPr>
            <a:fld id="{56623650-3B47-4B5A-8680-D8ACAC37BA74}" type="slidenum">
              <a:rPr lang="en-GB" smtClean="0"/>
              <a:pPr>
                <a:defRPr/>
              </a:pPr>
              <a:t>8</a:t>
            </a:fld>
            <a:endParaRPr lang="en-GB"/>
          </a:p>
        </p:txBody>
      </p:sp>
      <p:pic>
        <p:nvPicPr>
          <p:cNvPr id="6" name="Imagen 5">
            <a:extLst>
              <a:ext uri="{FF2B5EF4-FFF2-40B4-BE49-F238E27FC236}">
                <a16:creationId xmlns:a16="http://schemas.microsoft.com/office/drawing/2014/main" id="{9D76211D-617D-406D-8287-1C420985C5F3}"/>
              </a:ext>
            </a:extLst>
          </p:cNvPr>
          <p:cNvPicPr>
            <a:picLocks noChangeAspect="1"/>
          </p:cNvPicPr>
          <p:nvPr/>
        </p:nvPicPr>
        <p:blipFill>
          <a:blip r:embed="rId2"/>
          <a:stretch>
            <a:fillRect/>
          </a:stretch>
        </p:blipFill>
        <p:spPr>
          <a:xfrm>
            <a:off x="290512" y="990600"/>
            <a:ext cx="9324975" cy="4876800"/>
          </a:xfrm>
          <a:prstGeom prst="rect">
            <a:avLst/>
          </a:prstGeom>
        </p:spPr>
      </p:pic>
    </p:spTree>
    <p:extLst>
      <p:ext uri="{BB962C8B-B14F-4D97-AF65-F5344CB8AC3E}">
        <p14:creationId xmlns:p14="http://schemas.microsoft.com/office/powerpoint/2010/main" val="12916397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311E6A9A-8C99-4952-A76B-DD52EF6ED2AE}"/>
              </a:ext>
            </a:extLst>
          </p:cNvPr>
          <p:cNvSpPr>
            <a:spLocks noGrp="1"/>
          </p:cNvSpPr>
          <p:nvPr>
            <p:ph type="sldNum" sz="quarter" idx="14"/>
          </p:nvPr>
        </p:nvSpPr>
        <p:spPr/>
        <p:txBody>
          <a:bodyPr/>
          <a:lstStyle/>
          <a:p>
            <a:pPr>
              <a:defRPr/>
            </a:pPr>
            <a:fld id="{56623650-3B47-4B5A-8680-D8ACAC37BA74}" type="slidenum">
              <a:rPr lang="en-GB" smtClean="0"/>
              <a:pPr>
                <a:defRPr/>
              </a:pPr>
              <a:t>80</a:t>
            </a:fld>
            <a:endParaRPr lang="en-GB"/>
          </a:p>
        </p:txBody>
      </p:sp>
      <p:sp>
        <p:nvSpPr>
          <p:cNvPr id="3" name="Título 2">
            <a:extLst>
              <a:ext uri="{FF2B5EF4-FFF2-40B4-BE49-F238E27FC236}">
                <a16:creationId xmlns:a16="http://schemas.microsoft.com/office/drawing/2014/main" id="{4A40C484-2C1B-4F75-891C-63074FE8CF26}"/>
              </a:ext>
            </a:extLst>
          </p:cNvPr>
          <p:cNvSpPr>
            <a:spLocks noGrp="1"/>
          </p:cNvSpPr>
          <p:nvPr>
            <p:ph type="title"/>
          </p:nvPr>
        </p:nvSpPr>
        <p:spPr>
          <a:xfrm>
            <a:off x="488504" y="908720"/>
            <a:ext cx="8857108" cy="936104"/>
          </a:xfrm>
          <a:prstGeom prst="rect">
            <a:avLst/>
          </a:prstGeom>
        </p:spPr>
        <p:txBody>
          <a:bodyPr/>
          <a:lstStyle/>
          <a:p>
            <a:r>
              <a:rPr lang="es-MX" dirty="0"/>
              <a:t>Modelo matemático</a:t>
            </a:r>
          </a:p>
        </p:txBody>
      </p:sp>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3C47C66E-315A-4A4E-9782-8965AB8F1F5C}"/>
                  </a:ext>
                </a:extLst>
              </p:cNvPr>
              <p:cNvSpPr>
                <a:spLocks noGrp="1"/>
              </p:cNvSpPr>
              <p:nvPr>
                <p:ph type="body" sz="quarter" idx="21"/>
              </p:nvPr>
            </p:nvSpPr>
            <p:spPr>
              <a:xfrm>
                <a:off x="488504" y="2132857"/>
                <a:ext cx="8928992" cy="3024336"/>
              </a:xfrm>
            </p:spPr>
            <p:txBody>
              <a:bodyPr/>
              <a:lstStyle/>
              <a:p>
                <a:r>
                  <a:rPr lang="es-MX" dirty="0"/>
                  <a:t>Dada una serie de activos contenidos en un portafolio, denotaremos a los respectivos rendimientos del i-</a:t>
                </a:r>
                <a:r>
                  <a:rPr lang="es-MX" dirty="0" err="1"/>
                  <a:t>ésimo</a:t>
                </a:r>
                <a:r>
                  <a:rPr lang="es-MX" dirty="0"/>
                  <a:t> activo como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𝑅</m:t>
                        </m:r>
                      </m:e>
                      <m:sub>
                        <m:r>
                          <a:rPr lang="es-MX" b="0" i="1" smtClean="0">
                            <a:latin typeface="Cambria Math" panose="02040503050406030204" pitchFamily="18" charset="0"/>
                          </a:rPr>
                          <m:t>𝑖</m:t>
                        </m:r>
                      </m:sub>
                    </m:sSub>
                  </m:oMath>
                </a14:m>
                <a:r>
                  <a:rPr lang="es-MX" dirty="0"/>
                  <a:t>.</a:t>
                </a:r>
              </a:p>
              <a:p>
                <a:pPr marL="0" indent="0">
                  <a:buNone/>
                </a:pPr>
                <a:endParaRPr lang="es-MX" dirty="0"/>
              </a:p>
              <a:p>
                <a:r>
                  <a:rPr lang="es-MX" dirty="0"/>
                  <a:t>El rendimiento esperado total del portafolio se calcula de la siguiente forma: </a:t>
                </a:r>
                <a14:m>
                  <m:oMath xmlns:m="http://schemas.openxmlformats.org/officeDocument/2006/math">
                    <m:r>
                      <a:rPr lang="es-MX" b="0" i="1" smtClean="0">
                        <a:latin typeface="Cambria Math" panose="02040503050406030204" pitchFamily="18" charset="0"/>
                      </a:rPr>
                      <m:t>𝐸</m:t>
                    </m:r>
                    <m:d>
                      <m:dPr>
                        <m:begChr m:val="["/>
                        <m:endChr m:val="]"/>
                        <m:ctrlPr>
                          <a:rPr lang="es-MX" b="0" i="1" smtClean="0">
                            <a:latin typeface="Cambria Math" panose="02040503050406030204" pitchFamily="18" charset="0"/>
                          </a:rPr>
                        </m:ctrlPr>
                      </m:dPr>
                      <m:e>
                        <m:sSub>
                          <m:sSubPr>
                            <m:ctrlPr>
                              <a:rPr lang="es-MX" b="0" i="1" smtClean="0">
                                <a:latin typeface="Cambria Math" panose="02040503050406030204" pitchFamily="18" charset="0"/>
                              </a:rPr>
                            </m:ctrlPr>
                          </m:sSubPr>
                          <m:e>
                            <m:r>
                              <a:rPr lang="es-MX" b="0" i="1" smtClean="0">
                                <a:latin typeface="Cambria Math" panose="02040503050406030204" pitchFamily="18" charset="0"/>
                              </a:rPr>
                              <m:t>𝑅</m:t>
                            </m:r>
                          </m:e>
                          <m:sub>
                            <m:r>
                              <a:rPr lang="es-MX" b="0" i="1" smtClean="0">
                                <a:latin typeface="Cambria Math" panose="02040503050406030204" pitchFamily="18" charset="0"/>
                              </a:rPr>
                              <m:t>𝑝</m:t>
                            </m:r>
                          </m:sub>
                        </m:sSub>
                      </m:e>
                    </m:d>
                    <m:r>
                      <a:rPr lang="es-MX" b="0" i="1" smtClean="0">
                        <a:latin typeface="Cambria Math" panose="02040503050406030204" pitchFamily="18" charset="0"/>
                      </a:rPr>
                      <m:t>=</m:t>
                    </m:r>
                    <m:nary>
                      <m:naryPr>
                        <m:chr m:val="∑"/>
                        <m:supHide m:val="on"/>
                        <m:ctrlPr>
                          <a:rPr lang="es-MX" b="0" i="1" smtClean="0">
                            <a:latin typeface="Cambria Math" panose="02040503050406030204" pitchFamily="18" charset="0"/>
                          </a:rPr>
                        </m:ctrlPr>
                      </m:naryPr>
                      <m:sub>
                        <m:r>
                          <m:rPr>
                            <m:brk m:alnAt="7"/>
                          </m:rPr>
                          <a:rPr lang="es-MX" b="0" i="1" smtClean="0">
                            <a:latin typeface="Cambria Math" panose="02040503050406030204" pitchFamily="18" charset="0"/>
                          </a:rPr>
                          <m:t>𝑖</m:t>
                        </m:r>
                      </m:sub>
                      <m:sup/>
                      <m:e>
                        <m:sSub>
                          <m:sSubPr>
                            <m:ctrlPr>
                              <a:rPr lang="es-MX" b="0" i="1" smtClean="0">
                                <a:latin typeface="Cambria Math" panose="02040503050406030204" pitchFamily="18" charset="0"/>
                              </a:rPr>
                            </m:ctrlPr>
                          </m:sSubPr>
                          <m:e>
                            <m:r>
                              <a:rPr lang="es-MX" b="0" i="1" smtClean="0">
                                <a:latin typeface="Cambria Math" panose="02040503050406030204" pitchFamily="18" charset="0"/>
                              </a:rPr>
                              <m:t>𝑤</m:t>
                            </m:r>
                          </m:e>
                          <m:sub>
                            <m:r>
                              <a:rPr lang="es-MX" b="0" i="1" smtClean="0">
                                <a:latin typeface="Cambria Math" panose="02040503050406030204" pitchFamily="18" charset="0"/>
                              </a:rPr>
                              <m:t>𝑖</m:t>
                            </m:r>
                          </m:sub>
                        </m:sSub>
                        <m:r>
                          <a:rPr lang="es-MX" b="0" i="1" smtClean="0">
                            <a:latin typeface="Cambria Math" panose="02040503050406030204" pitchFamily="18" charset="0"/>
                          </a:rPr>
                          <m:t>𝐸</m:t>
                        </m:r>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𝑅</m:t>
                            </m:r>
                          </m:e>
                          <m:sub>
                            <m:r>
                              <a:rPr lang="es-MX" b="0" i="1" smtClean="0">
                                <a:latin typeface="Cambria Math" panose="02040503050406030204" pitchFamily="18" charset="0"/>
                              </a:rPr>
                              <m:t>𝑖</m:t>
                            </m:r>
                          </m:sub>
                        </m:sSub>
                        <m:r>
                          <a:rPr lang="es-MX" b="0" i="1" smtClean="0">
                            <a:latin typeface="Cambria Math" panose="02040503050406030204" pitchFamily="18" charset="0"/>
                          </a:rPr>
                          <m:t>]</m:t>
                        </m:r>
                      </m:e>
                    </m:nary>
                  </m:oMath>
                </a14:m>
                <a:r>
                  <a:rPr lang="es-MX" dirty="0"/>
                  <a:t>, donde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𝑤</m:t>
                        </m:r>
                      </m:e>
                      <m:sub>
                        <m:r>
                          <a:rPr lang="es-MX" b="0" i="1" smtClean="0">
                            <a:latin typeface="Cambria Math" panose="02040503050406030204" pitchFamily="18" charset="0"/>
                          </a:rPr>
                          <m:t>𝑖</m:t>
                        </m:r>
                      </m:sub>
                    </m:sSub>
                  </m:oMath>
                </a14:m>
                <a:r>
                  <a:rPr lang="es-MX" dirty="0"/>
                  <a:t> es la proporción del i-</a:t>
                </a:r>
                <a:r>
                  <a:rPr lang="es-MX" dirty="0" err="1"/>
                  <a:t>ésimo</a:t>
                </a:r>
                <a:r>
                  <a:rPr lang="es-MX" dirty="0"/>
                  <a:t> activo contenido en el portafolio.</a:t>
                </a:r>
              </a:p>
              <a:p>
                <a:pPr marL="0" indent="0">
                  <a:buNone/>
                </a:pPr>
                <a:endParaRPr lang="es-MX" u="sng" dirty="0"/>
              </a:p>
              <a:p>
                <a:r>
                  <a:rPr lang="es-MX" dirty="0"/>
                  <a:t>Podemos estimar la varianza del portafolio a partir de sus componentes con la siguiente ecuación: </a:t>
                </a:r>
                <a14:m>
                  <m:oMath xmlns:m="http://schemas.openxmlformats.org/officeDocument/2006/math">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𝜎</m:t>
                        </m:r>
                      </m:e>
                      <m:sub>
                        <m:r>
                          <a:rPr lang="es-MX" b="0" i="1" smtClean="0">
                            <a:latin typeface="Cambria Math" panose="02040503050406030204" pitchFamily="18" charset="0"/>
                          </a:rPr>
                          <m:t>𝑝</m:t>
                        </m:r>
                      </m:sub>
                      <m:sup>
                        <m:r>
                          <a:rPr lang="es-MX" b="0" i="1" smtClean="0">
                            <a:latin typeface="Cambria Math" panose="02040503050406030204" pitchFamily="18" charset="0"/>
                          </a:rPr>
                          <m:t>2</m:t>
                        </m:r>
                      </m:sup>
                    </m:sSubSup>
                    <m:r>
                      <a:rPr lang="es-MX" b="0" i="1" smtClean="0">
                        <a:latin typeface="Cambria Math" panose="02040503050406030204" pitchFamily="18" charset="0"/>
                      </a:rPr>
                      <m:t>=</m:t>
                    </m:r>
                    <m:nary>
                      <m:naryPr>
                        <m:chr m:val="∑"/>
                        <m:limLoc m:val="subSup"/>
                        <m:supHide m:val="on"/>
                        <m:ctrlPr>
                          <a:rPr lang="es-MX" b="0" i="1" smtClean="0">
                            <a:latin typeface="Cambria Math" panose="02040503050406030204" pitchFamily="18" charset="0"/>
                          </a:rPr>
                        </m:ctrlPr>
                      </m:naryPr>
                      <m:sub>
                        <m:r>
                          <m:rPr>
                            <m:brk m:alnAt="9"/>
                          </m:rPr>
                          <a:rPr lang="es-MX" b="0" i="1" smtClean="0">
                            <a:latin typeface="Cambria Math" panose="02040503050406030204" pitchFamily="18" charset="0"/>
                          </a:rPr>
                          <m:t>𝑖</m:t>
                        </m:r>
                      </m:sub>
                      <m:sup/>
                      <m:e>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𝑤</m:t>
                            </m:r>
                          </m:e>
                          <m:sub>
                            <m:r>
                              <a:rPr lang="es-MX" b="0" i="1" smtClean="0">
                                <a:latin typeface="Cambria Math" panose="02040503050406030204" pitchFamily="18" charset="0"/>
                              </a:rPr>
                              <m:t>𝑖</m:t>
                            </m:r>
                          </m:sub>
                          <m:sup>
                            <m:r>
                              <a:rPr lang="es-MX" b="0" i="1" smtClean="0">
                                <a:latin typeface="Cambria Math" panose="02040503050406030204" pitchFamily="18" charset="0"/>
                              </a:rPr>
                              <m:t>2</m:t>
                            </m:r>
                          </m:sup>
                        </m:sSubSup>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𝜎</m:t>
                            </m:r>
                          </m:e>
                          <m:sub>
                            <m:r>
                              <a:rPr lang="es-MX" b="0" i="1" smtClean="0">
                                <a:latin typeface="Cambria Math" panose="02040503050406030204" pitchFamily="18" charset="0"/>
                              </a:rPr>
                              <m:t>𝑖</m:t>
                            </m:r>
                          </m:sub>
                          <m:sup>
                            <m:r>
                              <a:rPr lang="es-MX" b="0" i="1" smtClean="0">
                                <a:latin typeface="Cambria Math" panose="02040503050406030204" pitchFamily="18" charset="0"/>
                              </a:rPr>
                              <m:t>2</m:t>
                            </m:r>
                          </m:sup>
                        </m:sSubSup>
                      </m:e>
                    </m:nary>
                    <m:r>
                      <a:rPr lang="es-MX" b="0" i="1" smtClean="0">
                        <a:latin typeface="Cambria Math" panose="02040503050406030204" pitchFamily="18" charset="0"/>
                      </a:rPr>
                      <m:t>+</m:t>
                    </m:r>
                    <m:nary>
                      <m:naryPr>
                        <m:chr m:val="∑"/>
                        <m:supHide m:val="on"/>
                        <m:ctrlPr>
                          <a:rPr lang="es-MX" b="0" i="1" smtClean="0">
                            <a:latin typeface="Cambria Math" panose="02040503050406030204" pitchFamily="18" charset="0"/>
                          </a:rPr>
                        </m:ctrlPr>
                      </m:naryPr>
                      <m:sub>
                        <m:r>
                          <m:rPr>
                            <m:brk m:alnAt="7"/>
                          </m:rPr>
                          <a:rPr lang="es-MX" b="0" i="1" smtClean="0">
                            <a:latin typeface="Cambria Math" panose="02040503050406030204" pitchFamily="18" charset="0"/>
                          </a:rPr>
                          <m:t>𝑖</m:t>
                        </m:r>
                      </m:sub>
                      <m:sup/>
                      <m:e>
                        <m:nary>
                          <m:naryPr>
                            <m:chr m:val="∑"/>
                            <m:supHide m:val="on"/>
                            <m:ctrlPr>
                              <a:rPr lang="es-MX" i="1">
                                <a:latin typeface="Cambria Math" panose="02040503050406030204" pitchFamily="18" charset="0"/>
                              </a:rPr>
                            </m:ctrlPr>
                          </m:naryPr>
                          <m:sub>
                            <m:r>
                              <m:rPr>
                                <m:brk m:alnAt="7"/>
                              </m:rPr>
                              <a:rPr lang="es-MX" b="0" i="1" smtClean="0">
                                <a:latin typeface="Cambria Math" panose="02040503050406030204" pitchFamily="18" charset="0"/>
                              </a:rPr>
                              <m:t>𝑗</m:t>
                            </m:r>
                            <m:r>
                              <a:rPr lang="es-MX" b="0" i="1" smtClean="0">
                                <a:latin typeface="Cambria Math" panose="02040503050406030204" pitchFamily="18" charset="0"/>
                              </a:rPr>
                              <m:t>&gt;</m:t>
                            </m:r>
                            <m:r>
                              <a:rPr lang="es-MX" b="0" i="1" smtClean="0">
                                <a:latin typeface="Cambria Math" panose="02040503050406030204" pitchFamily="18" charset="0"/>
                              </a:rPr>
                              <m:t>𝑖</m:t>
                            </m:r>
                          </m:sub>
                          <m:sup/>
                          <m:e>
                            <m:sSub>
                              <m:sSubPr>
                                <m:ctrlPr>
                                  <a:rPr lang="es-MX" b="0" i="1" smtClean="0">
                                    <a:latin typeface="Cambria Math" panose="02040503050406030204" pitchFamily="18" charset="0"/>
                                  </a:rPr>
                                </m:ctrlPr>
                              </m:sSubPr>
                              <m:e>
                                <m:r>
                                  <a:rPr lang="es-MX" b="0" i="1" smtClean="0">
                                    <a:latin typeface="Cambria Math" panose="02040503050406030204" pitchFamily="18" charset="0"/>
                                  </a:rPr>
                                  <m:t>𝑤</m:t>
                                </m:r>
                              </m:e>
                              <m:sub>
                                <m:r>
                                  <a:rPr lang="es-MX" b="0" i="1" smtClean="0">
                                    <a:latin typeface="Cambria Math" panose="02040503050406030204" pitchFamily="18" charset="0"/>
                                  </a:rPr>
                                  <m:t>𝑖</m:t>
                                </m:r>
                              </m:sub>
                            </m:sSub>
                            <m:sSub>
                              <m:sSubPr>
                                <m:ctrlPr>
                                  <a:rPr lang="es-MX" b="0" i="1" smtClean="0">
                                    <a:latin typeface="Cambria Math" panose="02040503050406030204" pitchFamily="18" charset="0"/>
                                  </a:rPr>
                                </m:ctrlPr>
                              </m:sSubPr>
                              <m:e>
                                <m:r>
                                  <a:rPr lang="es-MX" b="0" i="1" smtClean="0">
                                    <a:latin typeface="Cambria Math" panose="02040503050406030204" pitchFamily="18" charset="0"/>
                                  </a:rPr>
                                  <m:t>𝑤</m:t>
                                </m:r>
                              </m:e>
                              <m:sub>
                                <m:r>
                                  <a:rPr lang="es-MX" b="0" i="1" smtClean="0">
                                    <a:latin typeface="Cambria Math" panose="02040503050406030204" pitchFamily="18" charset="0"/>
                                  </a:rPr>
                                  <m:t>𝑗</m:t>
                                </m:r>
                              </m:sub>
                            </m:sSub>
                            <m:sSub>
                              <m:sSubPr>
                                <m:ctrlPr>
                                  <a:rPr lang="es-MX" b="0" i="1" smtClean="0">
                                    <a:latin typeface="Cambria Math" panose="02040503050406030204" pitchFamily="18" charset="0"/>
                                  </a:rPr>
                                </m:ctrlPr>
                              </m:sSubPr>
                              <m:e>
                                <m:r>
                                  <a:rPr lang="es-MX" b="0" i="1" smtClean="0">
                                    <a:latin typeface="Cambria Math" panose="02040503050406030204" pitchFamily="18" charset="0"/>
                                  </a:rPr>
                                  <m:t>𝜎</m:t>
                                </m:r>
                              </m:e>
                              <m:sub>
                                <m:r>
                                  <a:rPr lang="es-MX" b="0" i="1" smtClean="0">
                                    <a:latin typeface="Cambria Math" panose="02040503050406030204" pitchFamily="18" charset="0"/>
                                  </a:rPr>
                                  <m:t>𝑖</m:t>
                                </m:r>
                              </m:sub>
                            </m:sSub>
                            <m:sSub>
                              <m:sSubPr>
                                <m:ctrlPr>
                                  <a:rPr lang="es-MX" b="0" i="1" smtClean="0">
                                    <a:latin typeface="Cambria Math" panose="02040503050406030204" pitchFamily="18" charset="0"/>
                                  </a:rPr>
                                </m:ctrlPr>
                              </m:sSubPr>
                              <m:e>
                                <m:r>
                                  <a:rPr lang="es-MX" b="0" i="1" smtClean="0">
                                    <a:latin typeface="Cambria Math" panose="02040503050406030204" pitchFamily="18" charset="0"/>
                                  </a:rPr>
                                  <m:t>𝜎</m:t>
                                </m:r>
                              </m:e>
                              <m:sub>
                                <m:r>
                                  <a:rPr lang="es-MX" b="0" i="1" smtClean="0">
                                    <a:latin typeface="Cambria Math" panose="02040503050406030204" pitchFamily="18" charset="0"/>
                                  </a:rPr>
                                  <m:t>𝑗</m:t>
                                </m:r>
                              </m:sub>
                            </m:sSub>
                            <m:sSub>
                              <m:sSubPr>
                                <m:ctrlPr>
                                  <a:rPr lang="es-MX" b="0" i="1" smtClean="0">
                                    <a:latin typeface="Cambria Math" panose="02040503050406030204" pitchFamily="18" charset="0"/>
                                  </a:rPr>
                                </m:ctrlPr>
                              </m:sSubPr>
                              <m:e>
                                <m:r>
                                  <a:rPr lang="es-MX" b="0" i="1" smtClean="0">
                                    <a:latin typeface="Cambria Math" panose="02040503050406030204" pitchFamily="18" charset="0"/>
                                  </a:rPr>
                                  <m:t>𝜌</m:t>
                                </m:r>
                              </m:e>
                              <m:sub>
                                <m:r>
                                  <a:rPr lang="es-MX" b="0" i="1" smtClean="0">
                                    <a:latin typeface="Cambria Math" panose="02040503050406030204" pitchFamily="18" charset="0"/>
                                  </a:rPr>
                                  <m:t>𝑖𝑗</m:t>
                                </m:r>
                              </m:sub>
                            </m:sSub>
                          </m:e>
                        </m:nary>
                      </m:e>
                    </m:nary>
                  </m:oMath>
                </a14:m>
                <a:r>
                  <a:rPr lang="es-MX" dirty="0"/>
                  <a:t>, donde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𝜌</m:t>
                        </m:r>
                      </m:e>
                      <m:sub>
                        <m:r>
                          <a:rPr lang="es-MX" b="0" i="1" smtClean="0">
                            <a:latin typeface="Cambria Math" panose="02040503050406030204" pitchFamily="18" charset="0"/>
                          </a:rPr>
                          <m:t>𝑖𝑗</m:t>
                        </m:r>
                      </m:sub>
                    </m:sSub>
                  </m:oMath>
                </a14:m>
                <a:r>
                  <a:rPr lang="es-MX" dirty="0"/>
                  <a:t> es la correlación entre el activo i y el activo j. De forma matricial, podemos definir a la varianza del portafolio como </a:t>
                </a:r>
                <a14:m>
                  <m:oMath xmlns:m="http://schemas.openxmlformats.org/officeDocument/2006/math">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𝜎</m:t>
                        </m:r>
                      </m:e>
                      <m:sub>
                        <m:r>
                          <a:rPr lang="es-MX" b="0" i="1" smtClean="0">
                            <a:latin typeface="Cambria Math" panose="02040503050406030204" pitchFamily="18" charset="0"/>
                          </a:rPr>
                          <m:t>𝑝</m:t>
                        </m:r>
                      </m:sub>
                      <m:sup>
                        <m:r>
                          <a:rPr lang="es-MX" b="0" i="1" smtClean="0">
                            <a:latin typeface="Cambria Math" panose="02040503050406030204" pitchFamily="18" charset="0"/>
                          </a:rPr>
                          <m:t>2</m:t>
                        </m:r>
                      </m:sup>
                    </m:sSubSup>
                    <m:r>
                      <a:rPr lang="es-MX" b="0" i="1" smtClean="0">
                        <a:latin typeface="Cambria Math" panose="02040503050406030204" pitchFamily="18" charset="0"/>
                      </a:rPr>
                      <m:t>=</m:t>
                    </m:r>
                    <m:sSup>
                      <m:sSupPr>
                        <m:ctrlPr>
                          <a:rPr lang="es-MX" b="0" i="1" smtClean="0">
                            <a:latin typeface="Cambria Math" panose="02040503050406030204" pitchFamily="18" charset="0"/>
                          </a:rPr>
                        </m:ctrlPr>
                      </m:sSupPr>
                      <m:e>
                        <m:r>
                          <a:rPr lang="es-MX" b="0" i="1" smtClean="0">
                            <a:latin typeface="Cambria Math" panose="02040503050406030204" pitchFamily="18" charset="0"/>
                          </a:rPr>
                          <m:t>𝑤</m:t>
                        </m:r>
                      </m:e>
                      <m:sup>
                        <m:r>
                          <a:rPr lang="es-MX" b="0" i="1" smtClean="0">
                            <a:latin typeface="Cambria Math" panose="02040503050406030204" pitchFamily="18" charset="0"/>
                          </a:rPr>
                          <m:t>𝑇</m:t>
                        </m:r>
                      </m:sup>
                    </m:sSup>
                    <m:r>
                      <m:rPr>
                        <m:sty m:val="p"/>
                      </m:rPr>
                      <a:rPr lang="es-MX" b="0" i="0" smtClean="0">
                        <a:latin typeface="Cambria Math" panose="02040503050406030204" pitchFamily="18" charset="0"/>
                      </a:rPr>
                      <m:t>Σ</m:t>
                    </m:r>
                    <m:r>
                      <a:rPr lang="es-MX" b="0" i="1" smtClean="0">
                        <a:latin typeface="Cambria Math" panose="02040503050406030204" pitchFamily="18" charset="0"/>
                      </a:rPr>
                      <m:t>𝑤</m:t>
                    </m:r>
                    <m:r>
                      <a:rPr lang="es-MX" b="0" i="1" smtClean="0">
                        <a:latin typeface="Cambria Math" panose="02040503050406030204" pitchFamily="18" charset="0"/>
                      </a:rPr>
                      <m:t> ,</m:t>
                    </m:r>
                  </m:oMath>
                </a14:m>
                <a:r>
                  <a:rPr lang="es-MX" dirty="0"/>
                  <a:t>, donde </a:t>
                </a:r>
                <a14:m>
                  <m:oMath xmlns:m="http://schemas.openxmlformats.org/officeDocument/2006/math">
                    <m:r>
                      <m:rPr>
                        <m:sty m:val="p"/>
                      </m:rPr>
                      <a:rPr lang="es-MX" b="0" i="0" smtClean="0">
                        <a:latin typeface="Cambria Math" panose="02040503050406030204" pitchFamily="18" charset="0"/>
                      </a:rPr>
                      <m:t>Σ</m:t>
                    </m:r>
                  </m:oMath>
                </a14:m>
                <a:r>
                  <a:rPr lang="es-MX" dirty="0"/>
                  <a:t> es la matriz de varianzas y covarianzas.</a:t>
                </a:r>
              </a:p>
            </p:txBody>
          </p:sp>
        </mc:Choice>
        <mc:Fallback xmlns="">
          <p:sp>
            <p:nvSpPr>
              <p:cNvPr id="5" name="Marcador de texto 4">
                <a:extLst>
                  <a:ext uri="{FF2B5EF4-FFF2-40B4-BE49-F238E27FC236}">
                    <a16:creationId xmlns:a16="http://schemas.microsoft.com/office/drawing/2014/main" id="{3C47C66E-315A-4A4E-9782-8965AB8F1F5C}"/>
                  </a:ext>
                </a:extLst>
              </p:cNvPr>
              <p:cNvSpPr>
                <a:spLocks noGrp="1" noRot="1" noChangeAspect="1" noMove="1" noResize="1" noEditPoints="1" noAdjustHandles="1" noChangeArrowheads="1" noChangeShapeType="1" noTextEdit="1"/>
              </p:cNvSpPr>
              <p:nvPr>
                <p:ph type="body" sz="quarter" idx="21"/>
              </p:nvPr>
            </p:nvSpPr>
            <p:spPr>
              <a:xfrm>
                <a:off x="488504" y="2132857"/>
                <a:ext cx="8928992" cy="3024336"/>
              </a:xfrm>
              <a:blipFill>
                <a:blip r:embed="rId3"/>
                <a:stretch>
                  <a:fillRect l="-273" t="-605" r="-341"/>
                </a:stretch>
              </a:blipFill>
            </p:spPr>
            <p:txBody>
              <a:bodyPr/>
              <a:lstStyle/>
              <a:p>
                <a:r>
                  <a:rPr lang="es-MX">
                    <a:noFill/>
                  </a:rPr>
                  <a:t> </a:t>
                </a:r>
              </a:p>
            </p:txBody>
          </p:sp>
        </mc:Fallback>
      </mc:AlternateContent>
    </p:spTree>
    <p:extLst>
      <p:ext uri="{BB962C8B-B14F-4D97-AF65-F5344CB8AC3E}">
        <p14:creationId xmlns:p14="http://schemas.microsoft.com/office/powerpoint/2010/main" val="136761202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116D2C9-F7DB-4DC7-BADD-E650B71F3AAF}"/>
              </a:ext>
            </a:extLst>
          </p:cNvPr>
          <p:cNvSpPr>
            <a:spLocks noGrp="1"/>
          </p:cNvSpPr>
          <p:nvPr>
            <p:ph type="sldNum" sz="quarter" idx="14"/>
          </p:nvPr>
        </p:nvSpPr>
        <p:spPr/>
        <p:txBody>
          <a:bodyPr/>
          <a:lstStyle/>
          <a:p>
            <a:pPr>
              <a:defRPr/>
            </a:pPr>
            <a:fld id="{56623650-3B47-4B5A-8680-D8ACAC37BA74}" type="slidenum">
              <a:rPr lang="en-GB" smtClean="0"/>
              <a:pPr>
                <a:defRPr/>
              </a:pPr>
              <a:t>81</a:t>
            </a:fld>
            <a:endParaRPr lang="en-GB"/>
          </a:p>
        </p:txBody>
      </p:sp>
      <p:sp>
        <p:nvSpPr>
          <p:cNvPr id="3" name="Título 2">
            <a:extLst>
              <a:ext uri="{FF2B5EF4-FFF2-40B4-BE49-F238E27FC236}">
                <a16:creationId xmlns:a16="http://schemas.microsoft.com/office/drawing/2014/main" id="{D2E4ABE2-33E1-4059-BAEA-385D7B71D022}"/>
              </a:ext>
            </a:extLst>
          </p:cNvPr>
          <p:cNvSpPr>
            <a:spLocks noGrp="1"/>
          </p:cNvSpPr>
          <p:nvPr>
            <p:ph type="title"/>
          </p:nvPr>
        </p:nvSpPr>
        <p:spPr>
          <a:xfrm>
            <a:off x="488504" y="764704"/>
            <a:ext cx="8857108" cy="936104"/>
          </a:xfrm>
          <a:prstGeom prst="rect">
            <a:avLst/>
          </a:prstGeom>
        </p:spPr>
        <p:txBody>
          <a:bodyPr/>
          <a:lstStyle/>
          <a:p>
            <a:r>
              <a:rPr lang="es-MX" dirty="0"/>
              <a:t>Modelo de dos activos</a:t>
            </a:r>
          </a:p>
        </p:txBody>
      </p:sp>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78767AAB-71C2-46A9-A7D9-AF11BA177B36}"/>
                  </a:ext>
                </a:extLst>
              </p:cNvPr>
              <p:cNvSpPr>
                <a:spLocks noGrp="1"/>
              </p:cNvSpPr>
              <p:nvPr>
                <p:ph type="body" sz="quarter" idx="21"/>
              </p:nvPr>
            </p:nvSpPr>
            <p:spPr>
              <a:xfrm>
                <a:off x="452562" y="1545371"/>
                <a:ext cx="5508550" cy="3096343"/>
              </a:xfrm>
            </p:spPr>
            <p:txBody>
              <a:bodyPr/>
              <a:lstStyle/>
              <a:p>
                <a:pPr algn="just"/>
                <a:r>
                  <a:rPr lang="es-MX" dirty="0"/>
                  <a:t>Consideremos dos activos riesgosos  cuyas medias de rendimientos son </a:t>
                </a:r>
                <a14:m>
                  <m:oMath xmlns:m="http://schemas.openxmlformats.org/officeDocument/2006/math">
                    <m:acc>
                      <m:accPr>
                        <m:chr m:val="̅"/>
                        <m:ctrlPr>
                          <a:rPr lang="es-MX" i="1" smtClean="0">
                            <a:latin typeface="Cambria Math" panose="02040503050406030204" pitchFamily="18" charset="0"/>
                          </a:rPr>
                        </m:ctrlPr>
                      </m:accPr>
                      <m:e>
                        <m:sSub>
                          <m:sSubPr>
                            <m:ctrlPr>
                              <a:rPr lang="es-MX" b="0" i="1" smtClean="0">
                                <a:latin typeface="Cambria Math" panose="02040503050406030204" pitchFamily="18" charset="0"/>
                              </a:rPr>
                            </m:ctrlPr>
                          </m:sSubPr>
                          <m:e>
                            <m:r>
                              <a:rPr lang="es-MX" b="0" i="1" smtClean="0">
                                <a:latin typeface="Cambria Math" panose="02040503050406030204" pitchFamily="18" charset="0"/>
                              </a:rPr>
                              <m:t>𝑅</m:t>
                            </m:r>
                          </m:e>
                          <m:sub>
                            <m:r>
                              <a:rPr lang="es-MX" b="0" i="1" smtClean="0">
                                <a:latin typeface="Cambria Math" panose="02040503050406030204" pitchFamily="18" charset="0"/>
                              </a:rPr>
                              <m:t>1</m:t>
                            </m:r>
                          </m:sub>
                        </m:sSub>
                      </m:e>
                    </m:acc>
                    <m:r>
                      <a:rPr lang="es-MX" b="0" i="1" smtClean="0">
                        <a:latin typeface="Cambria Math" panose="02040503050406030204" pitchFamily="18" charset="0"/>
                      </a:rPr>
                      <m:t> </m:t>
                    </m:r>
                  </m:oMath>
                </a14:m>
                <a:r>
                  <a:rPr lang="es-MX" dirty="0"/>
                  <a:t> y </a:t>
                </a:r>
                <a14:m>
                  <m:oMath xmlns:m="http://schemas.openxmlformats.org/officeDocument/2006/math">
                    <m:acc>
                      <m:accPr>
                        <m:chr m:val="̅"/>
                        <m:ctrlPr>
                          <a:rPr lang="es-MX" i="1" smtClean="0">
                            <a:latin typeface="Cambria Math" panose="02040503050406030204" pitchFamily="18" charset="0"/>
                          </a:rPr>
                        </m:ctrlPr>
                      </m:accPr>
                      <m:e>
                        <m:sSub>
                          <m:sSubPr>
                            <m:ctrlPr>
                              <a:rPr lang="es-MX" b="0" i="1" smtClean="0">
                                <a:latin typeface="Cambria Math" panose="02040503050406030204" pitchFamily="18" charset="0"/>
                              </a:rPr>
                            </m:ctrlPr>
                          </m:sSubPr>
                          <m:e>
                            <m:r>
                              <a:rPr lang="es-MX" b="0" i="1" smtClean="0">
                                <a:latin typeface="Cambria Math" panose="02040503050406030204" pitchFamily="18" charset="0"/>
                              </a:rPr>
                              <m:t>𝑅</m:t>
                            </m:r>
                          </m:e>
                          <m:sub>
                            <m:r>
                              <a:rPr lang="es-MX" b="0" i="1" smtClean="0">
                                <a:latin typeface="Cambria Math" panose="02040503050406030204" pitchFamily="18" charset="0"/>
                              </a:rPr>
                              <m:t>2</m:t>
                            </m:r>
                          </m:sub>
                        </m:sSub>
                      </m:e>
                    </m:acc>
                  </m:oMath>
                </a14:m>
                <a:r>
                  <a:rPr lang="es-MX" dirty="0"/>
                  <a:t> y varianzas </a:t>
                </a:r>
                <a14:m>
                  <m:oMath xmlns:m="http://schemas.openxmlformats.org/officeDocument/2006/math">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𝜎</m:t>
                        </m:r>
                      </m:e>
                      <m:sub>
                        <m:r>
                          <a:rPr lang="es-MX" b="0" i="1" smtClean="0">
                            <a:latin typeface="Cambria Math" panose="02040503050406030204" pitchFamily="18" charset="0"/>
                          </a:rPr>
                          <m:t>1</m:t>
                        </m:r>
                      </m:sub>
                      <m:sup>
                        <m:r>
                          <a:rPr lang="es-MX" b="0" i="1" smtClean="0">
                            <a:latin typeface="Cambria Math" panose="02040503050406030204" pitchFamily="18" charset="0"/>
                          </a:rPr>
                          <m:t>2</m:t>
                        </m:r>
                      </m:sup>
                    </m:sSubSup>
                  </m:oMath>
                </a14:m>
                <a:r>
                  <a:rPr lang="es-MX" dirty="0"/>
                  <a:t> y </a:t>
                </a:r>
                <a14:m>
                  <m:oMath xmlns:m="http://schemas.openxmlformats.org/officeDocument/2006/math">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𝜎</m:t>
                        </m:r>
                      </m:e>
                      <m:sub>
                        <m:r>
                          <a:rPr lang="es-MX" b="0" i="1" smtClean="0">
                            <a:latin typeface="Cambria Math" panose="02040503050406030204" pitchFamily="18" charset="0"/>
                          </a:rPr>
                          <m:t>2</m:t>
                        </m:r>
                      </m:sub>
                      <m:sup>
                        <m:r>
                          <a:rPr lang="es-MX" b="0" i="1" smtClean="0">
                            <a:latin typeface="Cambria Math" panose="02040503050406030204" pitchFamily="18" charset="0"/>
                          </a:rPr>
                          <m:t>2</m:t>
                        </m:r>
                      </m:sup>
                    </m:sSubSup>
                  </m:oMath>
                </a14:m>
                <a:r>
                  <a:rPr lang="es-MX" dirty="0"/>
                  <a:t> respectivamente, el coeficiente de correlación entre ambos activos es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𝜌</m:t>
                        </m:r>
                      </m:e>
                      <m:sub>
                        <m:r>
                          <a:rPr lang="es-MX" b="0" i="1" smtClean="0">
                            <a:latin typeface="Cambria Math" panose="02040503050406030204" pitchFamily="18" charset="0"/>
                          </a:rPr>
                          <m:t>12</m:t>
                        </m:r>
                      </m:sub>
                    </m:sSub>
                  </m:oMath>
                </a14:m>
                <a:r>
                  <a:rPr lang="es-MX" b="0" dirty="0"/>
                  <a:t>.</a:t>
                </a:r>
              </a:p>
              <a:p>
                <a:endParaRPr lang="es-MX" b="0" dirty="0"/>
              </a:p>
              <a:p>
                <a:pPr algn="just"/>
                <a:r>
                  <a:rPr lang="es-MX" dirty="0"/>
                  <a:t>Sea </a:t>
                </a:r>
                <a14:m>
                  <m:oMath xmlns:m="http://schemas.openxmlformats.org/officeDocument/2006/math">
                    <m:r>
                      <a:rPr lang="es-MX" b="0" i="1" smtClean="0">
                        <a:latin typeface="Cambria Math" panose="02040503050406030204" pitchFamily="18" charset="0"/>
                      </a:rPr>
                      <m:t>𝛼</m:t>
                    </m:r>
                  </m:oMath>
                </a14:m>
                <a:r>
                  <a:rPr lang="es-MX" b="0" dirty="0"/>
                  <a:t> la proporción del activo 1 en el portafolio. Asumiendo que no hay mas que dos activos en dicho portafolio, el peso del activo dos queda dado por </a:t>
                </a:r>
                <a14:m>
                  <m:oMath xmlns:m="http://schemas.openxmlformats.org/officeDocument/2006/math">
                    <m:r>
                      <a:rPr lang="es-MX" b="0" i="0" smtClean="0">
                        <a:latin typeface="Cambria Math" panose="02040503050406030204" pitchFamily="18" charset="0"/>
                      </a:rPr>
                      <m:t>   </m:t>
                    </m:r>
                    <m:r>
                      <a:rPr lang="es-MX" b="0" i="1" smtClean="0">
                        <a:latin typeface="Cambria Math" panose="02040503050406030204" pitchFamily="18" charset="0"/>
                      </a:rPr>
                      <m:t> </m:t>
                    </m:r>
                    <m:r>
                      <m:rPr>
                        <m:lit/>
                      </m:rPr>
                      <a:rPr lang="es-MX" b="0" i="1" smtClean="0">
                        <a:latin typeface="Cambria Math" panose="02040503050406030204" pitchFamily="18" charset="0"/>
                      </a:rPr>
                      <m:t>(</m:t>
                    </m:r>
                    <m:r>
                      <a:rPr lang="es-MX" b="0" i="1" smtClean="0">
                        <a:latin typeface="Cambria Math" panose="02040503050406030204" pitchFamily="18" charset="0"/>
                      </a:rPr>
                      <m:t>1−</m:t>
                    </m:r>
                    <m:r>
                      <a:rPr lang="es-MX" b="0" i="1" smtClean="0">
                        <a:latin typeface="Cambria Math" panose="02040503050406030204" pitchFamily="18" charset="0"/>
                      </a:rPr>
                      <m:t>𝛼</m:t>
                    </m:r>
                    <m:r>
                      <a:rPr lang="es-MX" b="0" i="1" smtClean="0">
                        <a:latin typeface="Cambria Math" panose="02040503050406030204" pitchFamily="18" charset="0"/>
                      </a:rPr>
                      <m:t>).</m:t>
                    </m:r>
                  </m:oMath>
                </a14:m>
                <a:endParaRPr lang="es-MX" b="0" dirty="0"/>
              </a:p>
              <a:p>
                <a:endParaRPr lang="es-MX" b="0" dirty="0"/>
              </a:p>
              <a:p>
                <a:r>
                  <a:rPr lang="es-MX" dirty="0"/>
                  <a:t>Media del portafolio: </a:t>
                </a:r>
                <a:br>
                  <a:rPr lang="es-MX" dirty="0"/>
                </a:br>
                <a14:m>
                  <m:oMath xmlns:m="http://schemas.openxmlformats.org/officeDocument/2006/math">
                    <m:acc>
                      <m:accPr>
                        <m:chr m:val="̅"/>
                        <m:ctrlPr>
                          <a:rPr lang="es-MX" i="1">
                            <a:latin typeface="Cambria Math" panose="02040503050406030204" pitchFamily="18" charset="0"/>
                          </a:rPr>
                        </m:ctrlPr>
                      </m:accPr>
                      <m:e>
                        <m:sSub>
                          <m:sSubPr>
                            <m:ctrlPr>
                              <a:rPr lang="es-MX" i="1">
                                <a:latin typeface="Cambria Math" panose="02040503050406030204" pitchFamily="18" charset="0"/>
                              </a:rPr>
                            </m:ctrlPr>
                          </m:sSubPr>
                          <m:e>
                            <m:r>
                              <a:rPr lang="es-MX" i="1">
                                <a:latin typeface="Cambria Math" panose="02040503050406030204" pitchFamily="18" charset="0"/>
                              </a:rPr>
                              <m:t>𝑅</m:t>
                            </m:r>
                          </m:e>
                          <m:sub>
                            <m:r>
                              <a:rPr lang="es-MX" b="0" i="1" smtClean="0">
                                <a:latin typeface="Cambria Math" panose="02040503050406030204" pitchFamily="18" charset="0"/>
                              </a:rPr>
                              <m:t>𝑃</m:t>
                            </m:r>
                          </m:sub>
                        </m:sSub>
                      </m:e>
                    </m:acc>
                    <m:r>
                      <a:rPr lang="es-MX" b="0" i="1" smtClean="0">
                        <a:latin typeface="Cambria Math" panose="02040503050406030204" pitchFamily="18" charset="0"/>
                      </a:rPr>
                      <m:t>=</m:t>
                    </m:r>
                    <m:r>
                      <a:rPr lang="es-MX" b="0" i="1" smtClean="0">
                        <a:latin typeface="Cambria Math" panose="02040503050406030204" pitchFamily="18" charset="0"/>
                      </a:rPr>
                      <m:t>𝛼</m:t>
                    </m:r>
                    <m:acc>
                      <m:accPr>
                        <m:chr m:val="̅"/>
                        <m:ctrlPr>
                          <a:rPr lang="es-MX" i="1">
                            <a:latin typeface="Cambria Math" panose="02040503050406030204" pitchFamily="18" charset="0"/>
                          </a:rPr>
                        </m:ctrlPr>
                      </m:accPr>
                      <m:e>
                        <m:sSub>
                          <m:sSubPr>
                            <m:ctrlPr>
                              <a:rPr lang="es-MX" i="1">
                                <a:latin typeface="Cambria Math" panose="02040503050406030204" pitchFamily="18" charset="0"/>
                              </a:rPr>
                            </m:ctrlPr>
                          </m:sSubPr>
                          <m:e>
                            <m:r>
                              <a:rPr lang="es-MX" i="1">
                                <a:latin typeface="Cambria Math" panose="02040503050406030204" pitchFamily="18" charset="0"/>
                              </a:rPr>
                              <m:t>𝑅</m:t>
                            </m:r>
                          </m:e>
                          <m:sub>
                            <m:r>
                              <a:rPr lang="es-MX" b="0" i="1" smtClean="0">
                                <a:latin typeface="Cambria Math" panose="02040503050406030204" pitchFamily="18" charset="0"/>
                              </a:rPr>
                              <m:t>1</m:t>
                            </m:r>
                          </m:sub>
                        </m:sSub>
                      </m:e>
                    </m:acc>
                    <m:r>
                      <a:rPr lang="es-MX" b="0" i="1" smtClean="0">
                        <a:latin typeface="Cambria Math" panose="02040503050406030204" pitchFamily="18" charset="0"/>
                      </a:rPr>
                      <m:t>+</m:t>
                    </m:r>
                    <m:d>
                      <m:dPr>
                        <m:ctrlPr>
                          <a:rPr lang="es-MX" b="0" i="1" smtClean="0">
                            <a:latin typeface="Cambria Math" panose="02040503050406030204" pitchFamily="18" charset="0"/>
                          </a:rPr>
                        </m:ctrlPr>
                      </m:dPr>
                      <m:e>
                        <m:r>
                          <a:rPr lang="es-MX" b="0" i="1" smtClean="0">
                            <a:latin typeface="Cambria Math" panose="02040503050406030204" pitchFamily="18" charset="0"/>
                          </a:rPr>
                          <m:t>1−</m:t>
                        </m:r>
                        <m:r>
                          <a:rPr lang="es-MX" b="0" i="1" smtClean="0">
                            <a:latin typeface="Cambria Math" panose="02040503050406030204" pitchFamily="18" charset="0"/>
                          </a:rPr>
                          <m:t>𝛼</m:t>
                        </m:r>
                      </m:e>
                    </m:d>
                    <m:acc>
                      <m:accPr>
                        <m:chr m:val="̅"/>
                        <m:ctrlPr>
                          <a:rPr lang="es-MX" i="1">
                            <a:latin typeface="Cambria Math" panose="02040503050406030204" pitchFamily="18" charset="0"/>
                          </a:rPr>
                        </m:ctrlPr>
                      </m:accPr>
                      <m:e>
                        <m:sSub>
                          <m:sSubPr>
                            <m:ctrlPr>
                              <a:rPr lang="es-MX" i="1">
                                <a:latin typeface="Cambria Math" panose="02040503050406030204" pitchFamily="18" charset="0"/>
                              </a:rPr>
                            </m:ctrlPr>
                          </m:sSubPr>
                          <m:e>
                            <m:r>
                              <a:rPr lang="es-MX" i="1">
                                <a:latin typeface="Cambria Math" panose="02040503050406030204" pitchFamily="18" charset="0"/>
                              </a:rPr>
                              <m:t>𝑅</m:t>
                            </m:r>
                          </m:e>
                          <m:sub>
                            <m:r>
                              <a:rPr lang="es-MX" b="0" i="1" smtClean="0">
                                <a:latin typeface="Cambria Math" panose="02040503050406030204" pitchFamily="18" charset="0"/>
                              </a:rPr>
                              <m:t>2</m:t>
                            </m:r>
                          </m:sub>
                        </m:sSub>
                      </m:e>
                    </m:acc>
                  </m:oMath>
                </a14:m>
                <a:endParaRPr lang="es-MX" dirty="0"/>
              </a:p>
              <a:p>
                <a:endParaRPr lang="es-MX" dirty="0"/>
              </a:p>
              <a:p>
                <a:r>
                  <a:rPr lang="es-MX" dirty="0"/>
                  <a:t>Varianza del portafolio:</a:t>
                </a:r>
                <a:br>
                  <a:rPr lang="es-MX" dirty="0"/>
                </a:br>
                <a14:m>
                  <m:oMath xmlns:m="http://schemas.openxmlformats.org/officeDocument/2006/math">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𝜎</m:t>
                        </m:r>
                      </m:e>
                      <m:sub>
                        <m:r>
                          <a:rPr lang="es-MX" b="0" i="1" smtClean="0">
                            <a:latin typeface="Cambria Math" panose="02040503050406030204" pitchFamily="18" charset="0"/>
                          </a:rPr>
                          <m:t>𝑃</m:t>
                        </m:r>
                      </m:sub>
                      <m:sup>
                        <m:r>
                          <a:rPr lang="es-MX" b="0" i="1" smtClean="0">
                            <a:latin typeface="Cambria Math" panose="02040503050406030204" pitchFamily="18" charset="0"/>
                          </a:rPr>
                          <m:t>2</m:t>
                        </m:r>
                      </m:sup>
                    </m:sSubSup>
                    <m:r>
                      <a:rPr lang="es-MX" b="0" i="1" smtClean="0">
                        <a:latin typeface="Cambria Math" panose="02040503050406030204" pitchFamily="18" charset="0"/>
                      </a:rPr>
                      <m:t>=</m:t>
                    </m:r>
                    <m:sSup>
                      <m:sSupPr>
                        <m:ctrlPr>
                          <a:rPr lang="es-MX" b="0" i="1" smtClean="0">
                            <a:latin typeface="Cambria Math" panose="02040503050406030204" pitchFamily="18" charset="0"/>
                          </a:rPr>
                        </m:ctrlPr>
                      </m:sSupPr>
                      <m:e>
                        <m:r>
                          <a:rPr lang="es-MX" b="0" i="1" smtClean="0">
                            <a:latin typeface="Cambria Math" panose="02040503050406030204" pitchFamily="18" charset="0"/>
                          </a:rPr>
                          <m:t>𝛼</m:t>
                        </m:r>
                      </m:e>
                      <m:sup>
                        <m:r>
                          <a:rPr lang="es-MX" b="0" i="1" smtClean="0">
                            <a:latin typeface="Cambria Math" panose="02040503050406030204" pitchFamily="18" charset="0"/>
                          </a:rPr>
                          <m:t>2</m:t>
                        </m:r>
                      </m:sup>
                    </m:sSup>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𝜎</m:t>
                        </m:r>
                      </m:e>
                      <m:sub>
                        <m:r>
                          <a:rPr lang="es-MX" b="0" i="1" smtClean="0">
                            <a:latin typeface="Cambria Math" panose="02040503050406030204" pitchFamily="18" charset="0"/>
                          </a:rPr>
                          <m:t>1</m:t>
                        </m:r>
                      </m:sub>
                      <m:sup>
                        <m:r>
                          <a:rPr lang="es-MX" b="0" i="1" smtClean="0">
                            <a:latin typeface="Cambria Math" panose="02040503050406030204" pitchFamily="18" charset="0"/>
                          </a:rPr>
                          <m:t>2</m:t>
                        </m:r>
                      </m:sup>
                    </m:sSubSup>
                    <m:r>
                      <a:rPr lang="es-MX" b="0" i="1" smtClean="0">
                        <a:latin typeface="Cambria Math" panose="02040503050406030204" pitchFamily="18" charset="0"/>
                      </a:rPr>
                      <m:t>+</m:t>
                    </m:r>
                    <m:sSup>
                      <m:sSupPr>
                        <m:ctrlPr>
                          <a:rPr lang="es-MX" b="0" i="1" smtClean="0">
                            <a:latin typeface="Cambria Math" panose="02040503050406030204" pitchFamily="18" charset="0"/>
                          </a:rPr>
                        </m:ctrlPr>
                      </m:sSupPr>
                      <m:e>
                        <m:r>
                          <a:rPr lang="es-MX" b="0" i="1" smtClean="0">
                            <a:latin typeface="Cambria Math" panose="02040503050406030204" pitchFamily="18" charset="0"/>
                          </a:rPr>
                          <m:t>2</m:t>
                        </m:r>
                        <m:r>
                          <a:rPr lang="es-MX" b="0" i="1" smtClean="0">
                            <a:latin typeface="Cambria Math" panose="02040503050406030204" pitchFamily="18" charset="0"/>
                          </a:rPr>
                          <m:t>𝜌𝛼</m:t>
                        </m:r>
                        <m:d>
                          <m:dPr>
                            <m:ctrlPr>
                              <a:rPr lang="es-MX" b="0" i="1" smtClean="0">
                                <a:latin typeface="Cambria Math" panose="02040503050406030204" pitchFamily="18" charset="0"/>
                              </a:rPr>
                            </m:ctrlPr>
                          </m:dPr>
                          <m:e>
                            <m:r>
                              <a:rPr lang="es-MX" b="0" i="1" smtClean="0">
                                <a:latin typeface="Cambria Math" panose="02040503050406030204" pitchFamily="18" charset="0"/>
                              </a:rPr>
                              <m:t>1−</m:t>
                            </m:r>
                            <m:r>
                              <a:rPr lang="es-MX" b="0" i="1" smtClean="0">
                                <a:latin typeface="Cambria Math" panose="02040503050406030204" pitchFamily="18" charset="0"/>
                              </a:rPr>
                              <m:t>𝛼</m:t>
                            </m:r>
                          </m:e>
                        </m:d>
                      </m:e>
                      <m:sup>
                        <m:r>
                          <a:rPr lang="es-MX" b="0" i="1" smtClean="0">
                            <a:latin typeface="Cambria Math" panose="02040503050406030204" pitchFamily="18" charset="0"/>
                          </a:rPr>
                          <m:t> </m:t>
                        </m:r>
                      </m:sup>
                    </m:sSup>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𝜎</m:t>
                        </m:r>
                      </m:e>
                      <m:sub>
                        <m:r>
                          <a:rPr lang="es-MX" b="0" i="1" smtClean="0">
                            <a:latin typeface="Cambria Math" panose="02040503050406030204" pitchFamily="18" charset="0"/>
                          </a:rPr>
                          <m:t>2</m:t>
                        </m:r>
                      </m:sub>
                      <m:sup>
                        <m:r>
                          <a:rPr lang="es-MX" b="0" i="1" smtClean="0">
                            <a:latin typeface="Cambria Math" panose="02040503050406030204" pitchFamily="18" charset="0"/>
                          </a:rPr>
                          <m:t> </m:t>
                        </m:r>
                      </m:sup>
                    </m:sSubSup>
                    <m:sSub>
                      <m:sSubPr>
                        <m:ctrlPr>
                          <a:rPr lang="es-MX" b="0" i="1" smtClean="0">
                            <a:latin typeface="Cambria Math" panose="02040503050406030204" pitchFamily="18" charset="0"/>
                          </a:rPr>
                        </m:ctrlPr>
                      </m:sSubPr>
                      <m:e>
                        <m:r>
                          <a:rPr lang="es-MX" b="0" i="1" smtClean="0">
                            <a:latin typeface="Cambria Math" panose="02040503050406030204" pitchFamily="18" charset="0"/>
                          </a:rPr>
                          <m:t>𝜎</m:t>
                        </m:r>
                      </m:e>
                      <m:sub>
                        <m:r>
                          <a:rPr lang="es-MX" b="0" i="1" smtClean="0">
                            <a:latin typeface="Cambria Math" panose="02040503050406030204" pitchFamily="18" charset="0"/>
                          </a:rPr>
                          <m:t>1</m:t>
                        </m:r>
                      </m:sub>
                    </m:sSub>
                    <m:r>
                      <a:rPr lang="es-MX" b="0" i="1" smtClean="0">
                        <a:latin typeface="Cambria Math" panose="02040503050406030204" pitchFamily="18" charset="0"/>
                      </a:rPr>
                      <m:t>+</m:t>
                    </m:r>
                    <m:sSup>
                      <m:sSupPr>
                        <m:ctrlPr>
                          <a:rPr lang="es-MX" i="1">
                            <a:latin typeface="Cambria Math" panose="02040503050406030204" pitchFamily="18" charset="0"/>
                          </a:rPr>
                        </m:ctrlPr>
                      </m:sSupPr>
                      <m:e>
                        <m:d>
                          <m:dPr>
                            <m:ctrlPr>
                              <a:rPr lang="es-MX" i="1">
                                <a:latin typeface="Cambria Math" panose="02040503050406030204" pitchFamily="18" charset="0"/>
                              </a:rPr>
                            </m:ctrlPr>
                          </m:dPr>
                          <m:e>
                            <m:r>
                              <a:rPr lang="es-MX" i="1">
                                <a:latin typeface="Cambria Math" panose="02040503050406030204" pitchFamily="18" charset="0"/>
                              </a:rPr>
                              <m:t>1−</m:t>
                            </m:r>
                            <m:r>
                              <a:rPr lang="es-MX" i="1">
                                <a:latin typeface="Cambria Math" panose="02040503050406030204" pitchFamily="18" charset="0"/>
                              </a:rPr>
                              <m:t>𝛼</m:t>
                            </m:r>
                          </m:e>
                        </m:d>
                      </m:e>
                      <m:sup>
                        <m:r>
                          <a:rPr lang="es-MX" i="1">
                            <a:latin typeface="Cambria Math" panose="02040503050406030204" pitchFamily="18" charset="0"/>
                          </a:rPr>
                          <m:t>2</m:t>
                        </m:r>
                      </m:sup>
                    </m:sSup>
                    <m:sSubSup>
                      <m:sSubSupPr>
                        <m:ctrlPr>
                          <a:rPr lang="es-MX" i="1">
                            <a:latin typeface="Cambria Math" panose="02040503050406030204" pitchFamily="18" charset="0"/>
                          </a:rPr>
                        </m:ctrlPr>
                      </m:sSubSupPr>
                      <m:e>
                        <m:r>
                          <a:rPr lang="es-MX" i="1">
                            <a:latin typeface="Cambria Math" panose="02040503050406030204" pitchFamily="18" charset="0"/>
                          </a:rPr>
                          <m:t>𝜎</m:t>
                        </m:r>
                      </m:e>
                      <m:sub>
                        <m:r>
                          <a:rPr lang="es-MX" i="1">
                            <a:latin typeface="Cambria Math" panose="02040503050406030204" pitchFamily="18" charset="0"/>
                          </a:rPr>
                          <m:t>2</m:t>
                        </m:r>
                      </m:sub>
                      <m:sup>
                        <m:r>
                          <a:rPr lang="es-MX" i="1">
                            <a:latin typeface="Cambria Math" panose="02040503050406030204" pitchFamily="18" charset="0"/>
                          </a:rPr>
                          <m:t>2</m:t>
                        </m:r>
                      </m:sup>
                    </m:sSubSup>
                  </m:oMath>
                </a14:m>
                <a:endParaRPr lang="es-MX" dirty="0"/>
              </a:p>
            </p:txBody>
          </p:sp>
        </mc:Choice>
        <mc:Fallback xmlns="">
          <p:sp>
            <p:nvSpPr>
              <p:cNvPr id="5" name="Marcador de texto 4">
                <a:extLst>
                  <a:ext uri="{FF2B5EF4-FFF2-40B4-BE49-F238E27FC236}">
                    <a16:creationId xmlns:a16="http://schemas.microsoft.com/office/drawing/2014/main" id="{78767AAB-71C2-46A9-A7D9-AF11BA177B36}"/>
                  </a:ext>
                </a:extLst>
              </p:cNvPr>
              <p:cNvSpPr>
                <a:spLocks noGrp="1" noRot="1" noChangeAspect="1" noMove="1" noResize="1" noEditPoints="1" noAdjustHandles="1" noChangeArrowheads="1" noChangeShapeType="1" noTextEdit="1"/>
              </p:cNvSpPr>
              <p:nvPr>
                <p:ph type="body" sz="quarter" idx="21"/>
              </p:nvPr>
            </p:nvSpPr>
            <p:spPr>
              <a:xfrm>
                <a:off x="452562" y="1545371"/>
                <a:ext cx="5508550" cy="3096343"/>
              </a:xfrm>
              <a:blipFill>
                <a:blip r:embed="rId2"/>
                <a:stretch>
                  <a:fillRect l="-442" t="-592" r="-553" b="-32347"/>
                </a:stretch>
              </a:blipFill>
            </p:spPr>
            <p:txBody>
              <a:bodyPr/>
              <a:lstStyle/>
              <a:p>
                <a:r>
                  <a:rPr lang="es-MX">
                    <a:noFill/>
                  </a:rPr>
                  <a:t> </a:t>
                </a:r>
              </a:p>
            </p:txBody>
          </p:sp>
        </mc:Fallback>
      </mc:AlternateContent>
      <p:pic>
        <p:nvPicPr>
          <p:cNvPr id="6" name="Imagen 5">
            <a:extLst>
              <a:ext uri="{FF2B5EF4-FFF2-40B4-BE49-F238E27FC236}">
                <a16:creationId xmlns:a16="http://schemas.microsoft.com/office/drawing/2014/main" id="{9A99B5F6-29B3-465C-8559-913475E69E39}"/>
              </a:ext>
            </a:extLst>
          </p:cNvPr>
          <p:cNvPicPr>
            <a:picLocks noChangeAspect="1"/>
          </p:cNvPicPr>
          <p:nvPr/>
        </p:nvPicPr>
        <p:blipFill>
          <a:blip r:embed="rId3"/>
          <a:stretch>
            <a:fillRect/>
          </a:stretch>
        </p:blipFill>
        <p:spPr>
          <a:xfrm>
            <a:off x="5096861" y="3789041"/>
            <a:ext cx="4124643" cy="2680730"/>
          </a:xfrm>
          <a:prstGeom prst="rect">
            <a:avLst/>
          </a:prstGeom>
        </p:spPr>
      </p:pic>
    </p:spTree>
    <p:extLst>
      <p:ext uri="{BB962C8B-B14F-4D97-AF65-F5344CB8AC3E}">
        <p14:creationId xmlns:p14="http://schemas.microsoft.com/office/powerpoint/2010/main" val="210539765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30BBFD13-7ABC-47E3-BC4F-4DF8071E273A}"/>
              </a:ext>
            </a:extLst>
          </p:cNvPr>
          <p:cNvPicPr>
            <a:picLocks noChangeAspect="1"/>
          </p:cNvPicPr>
          <p:nvPr/>
        </p:nvPicPr>
        <p:blipFill>
          <a:blip r:embed="rId2"/>
          <a:stretch>
            <a:fillRect/>
          </a:stretch>
        </p:blipFill>
        <p:spPr>
          <a:xfrm>
            <a:off x="517009" y="3769932"/>
            <a:ext cx="3386277" cy="2334831"/>
          </a:xfrm>
          <a:prstGeom prst="rect">
            <a:avLst/>
          </a:prstGeom>
        </p:spPr>
      </p:pic>
      <p:sp>
        <p:nvSpPr>
          <p:cNvPr id="2" name="Marcador de número de diapositiva 1">
            <a:extLst>
              <a:ext uri="{FF2B5EF4-FFF2-40B4-BE49-F238E27FC236}">
                <a16:creationId xmlns:a16="http://schemas.microsoft.com/office/drawing/2014/main" id="{7CDF1372-8CE6-4849-83DD-93E9EF54AC89}"/>
              </a:ext>
            </a:extLst>
          </p:cNvPr>
          <p:cNvSpPr>
            <a:spLocks noGrp="1"/>
          </p:cNvSpPr>
          <p:nvPr>
            <p:ph type="sldNum" sz="quarter" idx="14"/>
          </p:nvPr>
        </p:nvSpPr>
        <p:spPr/>
        <p:txBody>
          <a:bodyPr/>
          <a:lstStyle/>
          <a:p>
            <a:pPr>
              <a:defRPr/>
            </a:pPr>
            <a:fld id="{56623650-3B47-4B5A-8680-D8ACAC37BA74}" type="slidenum">
              <a:rPr lang="en-GB" smtClean="0"/>
              <a:pPr>
                <a:defRPr/>
              </a:pPr>
              <a:t>82</a:t>
            </a:fld>
            <a:endParaRPr lang="en-GB"/>
          </a:p>
        </p:txBody>
      </p:sp>
      <p:sp>
        <p:nvSpPr>
          <p:cNvPr id="3" name="Título 2">
            <a:extLst>
              <a:ext uri="{FF2B5EF4-FFF2-40B4-BE49-F238E27FC236}">
                <a16:creationId xmlns:a16="http://schemas.microsoft.com/office/drawing/2014/main" id="{A1EF8C7B-03FE-461D-BA07-A0348F7C4F82}"/>
              </a:ext>
            </a:extLst>
          </p:cNvPr>
          <p:cNvSpPr>
            <a:spLocks noGrp="1"/>
          </p:cNvSpPr>
          <p:nvPr>
            <p:ph type="title"/>
          </p:nvPr>
        </p:nvSpPr>
        <p:spPr>
          <a:xfrm>
            <a:off x="488504" y="764704"/>
            <a:ext cx="8857108" cy="936104"/>
          </a:xfrm>
          <a:prstGeom prst="rect">
            <a:avLst/>
          </a:prstGeom>
        </p:spPr>
        <p:txBody>
          <a:bodyPr/>
          <a:lstStyle/>
          <a:p>
            <a:r>
              <a:rPr lang="es-MX" dirty="0"/>
              <a:t>Modelo de dos activos</a:t>
            </a:r>
          </a:p>
        </p:txBody>
      </p:sp>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83F7AE55-D194-4323-90F1-E0D157662885}"/>
                  </a:ext>
                </a:extLst>
              </p:cNvPr>
              <p:cNvSpPr>
                <a:spLocks noGrp="1"/>
              </p:cNvSpPr>
              <p:nvPr>
                <p:ph type="body" sz="quarter" idx="21"/>
              </p:nvPr>
            </p:nvSpPr>
            <p:spPr>
              <a:xfrm>
                <a:off x="488504" y="1556792"/>
                <a:ext cx="8928992" cy="3672407"/>
              </a:xfrm>
            </p:spPr>
            <p:txBody>
              <a:bodyPr/>
              <a:lstStyle/>
              <a:p>
                <a:r>
                  <a:rPr lang="es-MX" dirty="0"/>
                  <a:t>Supongamos que </a:t>
                </a:r>
                <a14:m>
                  <m:oMath xmlns:m="http://schemas.openxmlformats.org/officeDocument/2006/math">
                    <m:r>
                      <a:rPr lang="es-MX" b="0" i="1" smtClean="0">
                        <a:latin typeface="Cambria Math" panose="02040503050406030204" pitchFamily="18" charset="0"/>
                      </a:rPr>
                      <m:t>−1&lt;</m:t>
                    </m:r>
                    <m:r>
                      <a:rPr lang="es-MX" b="0" i="1" smtClean="0">
                        <a:latin typeface="Cambria Math" panose="02040503050406030204" pitchFamily="18" charset="0"/>
                      </a:rPr>
                      <m:t>𝜌</m:t>
                    </m:r>
                    <m:r>
                      <a:rPr lang="es-MX" b="0" i="1" smtClean="0">
                        <a:latin typeface="Cambria Math" panose="02040503050406030204" pitchFamily="18" charset="0"/>
                      </a:rPr>
                      <m:t>&lt;1</m:t>
                    </m:r>
                  </m:oMath>
                </a14:m>
                <a:r>
                  <a:rPr lang="es-MX" dirty="0"/>
                  <a:t>, entonces el punto con mínima varianza en la curva de media-varianza es tal que:</a:t>
                </a:r>
                <a:br>
                  <a:rPr lang="es-MX" dirty="0"/>
                </a:br>
                <a14:m>
                  <m:oMath xmlns:m="http://schemas.openxmlformats.org/officeDocument/2006/math">
                    <m:f>
                      <m:fPr>
                        <m:ctrlPr>
                          <a:rPr lang="es-MX" i="1" smtClean="0">
                            <a:latin typeface="Cambria Math" panose="02040503050406030204" pitchFamily="18" charset="0"/>
                          </a:rPr>
                        </m:ctrlPr>
                      </m:fPr>
                      <m:num>
                        <m:r>
                          <a:rPr lang="es-MX" i="1" smtClean="0">
                            <a:latin typeface="Cambria Math" panose="02040503050406030204" pitchFamily="18" charset="0"/>
                          </a:rPr>
                          <m:t>𝜕</m:t>
                        </m:r>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𝜎</m:t>
                            </m:r>
                          </m:e>
                          <m:sub>
                            <m:r>
                              <a:rPr lang="es-MX" b="0" i="1" smtClean="0">
                                <a:latin typeface="Cambria Math" panose="02040503050406030204" pitchFamily="18" charset="0"/>
                              </a:rPr>
                              <m:t>𝑝</m:t>
                            </m:r>
                          </m:sub>
                          <m:sup>
                            <m:r>
                              <a:rPr lang="es-MX" b="0" i="1" smtClean="0">
                                <a:latin typeface="Cambria Math" panose="02040503050406030204" pitchFamily="18" charset="0"/>
                              </a:rPr>
                              <m:t>2</m:t>
                            </m:r>
                          </m:sup>
                        </m:sSubSup>
                      </m:num>
                      <m:den>
                        <m:r>
                          <a:rPr lang="es-MX" i="1" smtClean="0">
                            <a:latin typeface="Cambria Math" panose="02040503050406030204" pitchFamily="18" charset="0"/>
                          </a:rPr>
                          <m:t>𝜕</m:t>
                        </m:r>
                        <m:r>
                          <a:rPr lang="es-MX" b="0" i="1" smtClean="0">
                            <a:latin typeface="Cambria Math" panose="02040503050406030204" pitchFamily="18" charset="0"/>
                          </a:rPr>
                          <m:t>𝛼</m:t>
                        </m:r>
                      </m:den>
                    </m:f>
                    <m:r>
                      <a:rPr lang="es-MX" b="0" i="1" smtClean="0">
                        <a:latin typeface="Cambria Math" panose="02040503050406030204" pitchFamily="18" charset="0"/>
                      </a:rPr>
                      <m:t>=−2</m:t>
                    </m:r>
                    <m:d>
                      <m:dPr>
                        <m:ctrlPr>
                          <a:rPr lang="es-MX" b="0" i="1" smtClean="0">
                            <a:latin typeface="Cambria Math" panose="02040503050406030204" pitchFamily="18" charset="0"/>
                          </a:rPr>
                        </m:ctrlPr>
                      </m:dPr>
                      <m:e>
                        <m:r>
                          <a:rPr lang="es-MX" b="0" i="1" smtClean="0">
                            <a:latin typeface="Cambria Math" panose="02040503050406030204" pitchFamily="18" charset="0"/>
                          </a:rPr>
                          <m:t>1−</m:t>
                        </m:r>
                        <m:r>
                          <a:rPr lang="es-MX" b="0" i="1" smtClean="0">
                            <a:latin typeface="Cambria Math" panose="02040503050406030204" pitchFamily="18" charset="0"/>
                          </a:rPr>
                          <m:t>𝛼</m:t>
                        </m:r>
                      </m:e>
                    </m:d>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𝜎</m:t>
                        </m:r>
                      </m:e>
                      <m:sub>
                        <m:r>
                          <a:rPr lang="es-MX" b="0" i="1" smtClean="0">
                            <a:latin typeface="Cambria Math" panose="02040503050406030204" pitchFamily="18" charset="0"/>
                          </a:rPr>
                          <m:t>1</m:t>
                        </m:r>
                      </m:sub>
                      <m:sup>
                        <m:r>
                          <a:rPr lang="es-MX" b="0" i="1" smtClean="0">
                            <a:latin typeface="Cambria Math" panose="02040503050406030204" pitchFamily="18" charset="0"/>
                          </a:rPr>
                          <m:t>2</m:t>
                        </m:r>
                      </m:sup>
                    </m:sSubSup>
                    <m:r>
                      <a:rPr lang="es-MX" b="0" i="1" smtClean="0">
                        <a:latin typeface="Cambria Math" panose="02040503050406030204" pitchFamily="18" charset="0"/>
                      </a:rPr>
                      <m:t>+2</m:t>
                    </m:r>
                    <m:r>
                      <a:rPr lang="es-MX" b="0" i="1" smtClean="0">
                        <a:latin typeface="Cambria Math" panose="02040503050406030204" pitchFamily="18" charset="0"/>
                      </a:rPr>
                      <m:t>𝛼</m:t>
                    </m:r>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𝜎</m:t>
                        </m:r>
                      </m:e>
                      <m:sub>
                        <m:r>
                          <a:rPr lang="es-MX" b="0" i="1" smtClean="0">
                            <a:latin typeface="Cambria Math" panose="02040503050406030204" pitchFamily="18" charset="0"/>
                          </a:rPr>
                          <m:t>2</m:t>
                        </m:r>
                      </m:sub>
                      <m:sup>
                        <m:r>
                          <a:rPr lang="es-MX" b="0" i="1" smtClean="0">
                            <a:latin typeface="Cambria Math" panose="02040503050406030204" pitchFamily="18" charset="0"/>
                          </a:rPr>
                          <m:t>2</m:t>
                        </m:r>
                      </m:sup>
                    </m:sSubSup>
                    <m:r>
                      <a:rPr lang="es-MX" b="0" i="1" smtClean="0">
                        <a:latin typeface="Cambria Math" panose="02040503050406030204" pitchFamily="18" charset="0"/>
                      </a:rPr>
                      <m:t>+2</m:t>
                    </m:r>
                    <m:d>
                      <m:dPr>
                        <m:ctrlPr>
                          <a:rPr lang="es-MX" b="0" i="1" smtClean="0">
                            <a:latin typeface="Cambria Math" panose="02040503050406030204" pitchFamily="18" charset="0"/>
                          </a:rPr>
                        </m:ctrlPr>
                      </m:dPr>
                      <m:e>
                        <m:r>
                          <a:rPr lang="es-MX" b="0" i="1" smtClean="0">
                            <a:latin typeface="Cambria Math" panose="02040503050406030204" pitchFamily="18" charset="0"/>
                          </a:rPr>
                          <m:t>1−2</m:t>
                        </m:r>
                        <m:r>
                          <a:rPr lang="es-MX" b="0" i="1" smtClean="0">
                            <a:latin typeface="Cambria Math" panose="02040503050406030204" pitchFamily="18" charset="0"/>
                          </a:rPr>
                          <m:t>𝛼</m:t>
                        </m:r>
                      </m:e>
                    </m:d>
                    <m:r>
                      <a:rPr lang="es-MX" b="0" i="1" smtClean="0">
                        <a:latin typeface="Cambria Math" panose="02040503050406030204" pitchFamily="18" charset="0"/>
                      </a:rPr>
                      <m:t>𝜌</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𝜎</m:t>
                        </m:r>
                      </m:e>
                      <m:sub>
                        <m:r>
                          <a:rPr lang="es-MX" b="0" i="1" smtClean="0">
                            <a:latin typeface="Cambria Math" panose="02040503050406030204" pitchFamily="18" charset="0"/>
                          </a:rPr>
                          <m:t>1</m:t>
                        </m:r>
                      </m:sub>
                    </m:sSub>
                    <m:sSub>
                      <m:sSubPr>
                        <m:ctrlPr>
                          <a:rPr lang="es-MX" b="0" i="1" smtClean="0">
                            <a:latin typeface="Cambria Math" panose="02040503050406030204" pitchFamily="18" charset="0"/>
                          </a:rPr>
                        </m:ctrlPr>
                      </m:sSubPr>
                      <m:e>
                        <m:r>
                          <a:rPr lang="es-MX" b="0" i="1" smtClean="0">
                            <a:latin typeface="Cambria Math" panose="02040503050406030204" pitchFamily="18" charset="0"/>
                          </a:rPr>
                          <m:t>𝜎</m:t>
                        </m:r>
                      </m:e>
                      <m:sub>
                        <m:r>
                          <a:rPr lang="es-MX" b="0" i="1" smtClean="0">
                            <a:latin typeface="Cambria Math" panose="02040503050406030204" pitchFamily="18" charset="0"/>
                          </a:rPr>
                          <m:t>2</m:t>
                        </m:r>
                      </m:sub>
                    </m:sSub>
                    <m:r>
                      <a:rPr lang="es-MX" b="0" i="1" smtClean="0">
                        <a:latin typeface="Cambria Math" panose="02040503050406030204" pitchFamily="18" charset="0"/>
                      </a:rPr>
                      <m:t>=0</m:t>
                    </m:r>
                  </m:oMath>
                </a14:m>
                <a:endParaRPr lang="es-MX" b="0" dirty="0"/>
              </a:p>
              <a:p>
                <a:endParaRPr lang="es-MX" dirty="0"/>
              </a:p>
              <a:p>
                <a:r>
                  <a:rPr lang="es-MX" dirty="0"/>
                  <a:t>Dando como resultado</a:t>
                </a:r>
              </a:p>
              <a:p>
                <a:pPr marL="0" indent="0">
                  <a:buNone/>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𝛼</m:t>
                      </m:r>
                      <m:r>
                        <a:rPr lang="es-MX" b="0" i="1" smtClean="0">
                          <a:latin typeface="Cambria Math" panose="02040503050406030204" pitchFamily="18" charset="0"/>
                        </a:rPr>
                        <m:t>=</m:t>
                      </m:r>
                      <m:f>
                        <m:fPr>
                          <m:ctrlPr>
                            <a:rPr lang="es-MX" b="0" i="1" smtClean="0">
                              <a:latin typeface="Cambria Math" panose="02040503050406030204" pitchFamily="18" charset="0"/>
                            </a:rPr>
                          </m:ctrlPr>
                        </m:fPr>
                        <m:num>
                          <m:sSubSup>
                            <m:sSubSupPr>
                              <m:ctrlPr>
                                <a:rPr lang="es-MX" i="1">
                                  <a:latin typeface="Cambria Math" panose="02040503050406030204" pitchFamily="18" charset="0"/>
                                </a:rPr>
                              </m:ctrlPr>
                            </m:sSubSupPr>
                            <m:e>
                              <m:r>
                                <a:rPr lang="es-MX" i="1">
                                  <a:latin typeface="Cambria Math" panose="02040503050406030204" pitchFamily="18" charset="0"/>
                                </a:rPr>
                                <m:t>𝜎</m:t>
                              </m:r>
                            </m:e>
                            <m:sub>
                              <m:r>
                                <a:rPr lang="es-MX" i="1">
                                  <a:latin typeface="Cambria Math" panose="02040503050406030204" pitchFamily="18" charset="0"/>
                                </a:rPr>
                                <m:t>1</m:t>
                              </m:r>
                            </m:sub>
                            <m:sup>
                              <m:r>
                                <a:rPr lang="es-MX" i="1">
                                  <a:latin typeface="Cambria Math" panose="02040503050406030204" pitchFamily="18" charset="0"/>
                                </a:rPr>
                                <m:t>2</m:t>
                              </m:r>
                            </m:sup>
                          </m:sSubSup>
                          <m:r>
                            <a:rPr lang="es-MX" b="0" i="1" smtClean="0">
                              <a:latin typeface="Cambria Math" panose="02040503050406030204" pitchFamily="18" charset="0"/>
                            </a:rPr>
                            <m:t>−</m:t>
                          </m:r>
                          <m:r>
                            <a:rPr lang="es-MX" i="1">
                              <a:latin typeface="Cambria Math" panose="02040503050406030204" pitchFamily="18" charset="0"/>
                            </a:rPr>
                            <m:t>𝜌</m:t>
                          </m:r>
                          <m:sSub>
                            <m:sSubPr>
                              <m:ctrlPr>
                                <a:rPr lang="es-MX" i="1">
                                  <a:latin typeface="Cambria Math" panose="02040503050406030204" pitchFamily="18" charset="0"/>
                                </a:rPr>
                              </m:ctrlPr>
                            </m:sSubPr>
                            <m:e>
                              <m:r>
                                <a:rPr lang="es-MX" i="1">
                                  <a:latin typeface="Cambria Math" panose="02040503050406030204" pitchFamily="18" charset="0"/>
                                </a:rPr>
                                <m:t>𝜎</m:t>
                              </m:r>
                            </m:e>
                            <m:sub>
                              <m:r>
                                <a:rPr lang="es-MX" i="1">
                                  <a:latin typeface="Cambria Math" panose="02040503050406030204" pitchFamily="18" charset="0"/>
                                </a:rPr>
                                <m:t>1</m:t>
                              </m:r>
                            </m:sub>
                          </m:sSub>
                          <m:sSub>
                            <m:sSubPr>
                              <m:ctrlPr>
                                <a:rPr lang="es-MX" i="1">
                                  <a:latin typeface="Cambria Math" panose="02040503050406030204" pitchFamily="18" charset="0"/>
                                </a:rPr>
                              </m:ctrlPr>
                            </m:sSubPr>
                            <m:e>
                              <m:r>
                                <a:rPr lang="es-MX" i="1">
                                  <a:latin typeface="Cambria Math" panose="02040503050406030204" pitchFamily="18" charset="0"/>
                                </a:rPr>
                                <m:t>𝜎</m:t>
                              </m:r>
                            </m:e>
                            <m:sub>
                              <m:r>
                                <a:rPr lang="es-MX" i="1">
                                  <a:latin typeface="Cambria Math" panose="02040503050406030204" pitchFamily="18" charset="0"/>
                                </a:rPr>
                                <m:t>2</m:t>
                              </m:r>
                            </m:sub>
                          </m:sSub>
                        </m:num>
                        <m:den>
                          <m:sSubSup>
                            <m:sSubSupPr>
                              <m:ctrlPr>
                                <a:rPr lang="es-MX" i="1">
                                  <a:latin typeface="Cambria Math" panose="02040503050406030204" pitchFamily="18" charset="0"/>
                                </a:rPr>
                              </m:ctrlPr>
                            </m:sSubSupPr>
                            <m:e>
                              <m:r>
                                <a:rPr lang="es-MX" i="1">
                                  <a:latin typeface="Cambria Math" panose="02040503050406030204" pitchFamily="18" charset="0"/>
                                </a:rPr>
                                <m:t>𝜎</m:t>
                              </m:r>
                            </m:e>
                            <m:sub>
                              <m:r>
                                <a:rPr lang="es-MX" i="1">
                                  <a:latin typeface="Cambria Math" panose="02040503050406030204" pitchFamily="18" charset="0"/>
                                </a:rPr>
                                <m:t>1</m:t>
                              </m:r>
                            </m:sub>
                            <m:sup>
                              <m:r>
                                <a:rPr lang="es-MX" i="1">
                                  <a:latin typeface="Cambria Math" panose="02040503050406030204" pitchFamily="18" charset="0"/>
                                </a:rPr>
                                <m:t>2</m:t>
                              </m:r>
                            </m:sup>
                          </m:sSubSup>
                          <m:r>
                            <a:rPr lang="es-MX" i="1">
                              <a:latin typeface="Cambria Math" panose="02040503050406030204" pitchFamily="18" charset="0"/>
                            </a:rPr>
                            <m:t>+</m:t>
                          </m:r>
                          <m:sSubSup>
                            <m:sSubSupPr>
                              <m:ctrlPr>
                                <a:rPr lang="es-MX" i="1">
                                  <a:latin typeface="Cambria Math" panose="02040503050406030204" pitchFamily="18" charset="0"/>
                                </a:rPr>
                              </m:ctrlPr>
                            </m:sSubSupPr>
                            <m:e>
                              <m:r>
                                <a:rPr lang="es-MX" i="1">
                                  <a:latin typeface="Cambria Math" panose="02040503050406030204" pitchFamily="18" charset="0"/>
                                </a:rPr>
                                <m:t>𝜎</m:t>
                              </m:r>
                            </m:e>
                            <m:sub>
                              <m:r>
                                <a:rPr lang="es-MX" i="1">
                                  <a:latin typeface="Cambria Math" panose="02040503050406030204" pitchFamily="18" charset="0"/>
                                </a:rPr>
                                <m:t>2</m:t>
                              </m:r>
                            </m:sub>
                            <m:sup>
                              <m:r>
                                <a:rPr lang="es-MX" i="1">
                                  <a:latin typeface="Cambria Math" panose="02040503050406030204" pitchFamily="18" charset="0"/>
                                </a:rPr>
                                <m:t>2</m:t>
                              </m:r>
                            </m:sup>
                          </m:sSubSup>
                          <m:r>
                            <a:rPr lang="es-MX" b="0" i="1" smtClean="0">
                              <a:latin typeface="Cambria Math" panose="02040503050406030204" pitchFamily="18" charset="0"/>
                            </a:rPr>
                            <m:t>−</m:t>
                          </m:r>
                          <m:r>
                            <a:rPr lang="es-MX" i="1">
                              <a:latin typeface="Cambria Math" panose="02040503050406030204" pitchFamily="18" charset="0"/>
                            </a:rPr>
                            <m:t>2</m:t>
                          </m:r>
                          <m:r>
                            <a:rPr lang="es-MX" i="1">
                              <a:latin typeface="Cambria Math" panose="02040503050406030204" pitchFamily="18" charset="0"/>
                            </a:rPr>
                            <m:t>𝜌</m:t>
                          </m:r>
                          <m:sSub>
                            <m:sSubPr>
                              <m:ctrlPr>
                                <a:rPr lang="es-MX" i="1">
                                  <a:latin typeface="Cambria Math" panose="02040503050406030204" pitchFamily="18" charset="0"/>
                                </a:rPr>
                              </m:ctrlPr>
                            </m:sSubPr>
                            <m:e>
                              <m:r>
                                <a:rPr lang="es-MX" i="1">
                                  <a:latin typeface="Cambria Math" panose="02040503050406030204" pitchFamily="18" charset="0"/>
                                </a:rPr>
                                <m:t>𝜎</m:t>
                              </m:r>
                            </m:e>
                            <m:sub>
                              <m:r>
                                <a:rPr lang="es-MX" i="1">
                                  <a:latin typeface="Cambria Math" panose="02040503050406030204" pitchFamily="18" charset="0"/>
                                </a:rPr>
                                <m:t>1</m:t>
                              </m:r>
                            </m:sub>
                          </m:sSub>
                          <m:sSub>
                            <m:sSubPr>
                              <m:ctrlPr>
                                <a:rPr lang="es-MX" i="1">
                                  <a:latin typeface="Cambria Math" panose="02040503050406030204" pitchFamily="18" charset="0"/>
                                </a:rPr>
                              </m:ctrlPr>
                            </m:sSubPr>
                            <m:e>
                              <m:r>
                                <a:rPr lang="es-MX" i="1">
                                  <a:latin typeface="Cambria Math" panose="02040503050406030204" pitchFamily="18" charset="0"/>
                                </a:rPr>
                                <m:t>𝜎</m:t>
                              </m:r>
                            </m:e>
                            <m:sub>
                              <m:r>
                                <a:rPr lang="es-MX" i="1">
                                  <a:latin typeface="Cambria Math" panose="02040503050406030204" pitchFamily="18" charset="0"/>
                                </a:rPr>
                                <m:t>2</m:t>
                              </m:r>
                            </m:sub>
                          </m:sSub>
                        </m:den>
                      </m:f>
                    </m:oMath>
                  </m:oMathPara>
                </a14:m>
                <a:endParaRPr lang="es-MX" dirty="0"/>
              </a:p>
            </p:txBody>
          </p:sp>
        </mc:Choice>
        <mc:Fallback xmlns="">
          <p:sp>
            <p:nvSpPr>
              <p:cNvPr id="5" name="Marcador de texto 4">
                <a:extLst>
                  <a:ext uri="{FF2B5EF4-FFF2-40B4-BE49-F238E27FC236}">
                    <a16:creationId xmlns:a16="http://schemas.microsoft.com/office/drawing/2014/main" id="{83F7AE55-D194-4323-90F1-E0D157662885}"/>
                  </a:ext>
                </a:extLst>
              </p:cNvPr>
              <p:cNvSpPr>
                <a:spLocks noGrp="1" noRot="1" noChangeAspect="1" noMove="1" noResize="1" noEditPoints="1" noAdjustHandles="1" noChangeArrowheads="1" noChangeShapeType="1" noTextEdit="1"/>
              </p:cNvSpPr>
              <p:nvPr>
                <p:ph type="body" sz="quarter" idx="21"/>
              </p:nvPr>
            </p:nvSpPr>
            <p:spPr>
              <a:xfrm>
                <a:off x="488504" y="1556792"/>
                <a:ext cx="8928992" cy="3672407"/>
              </a:xfrm>
              <a:blipFill>
                <a:blip r:embed="rId4"/>
                <a:stretch>
                  <a:fillRect l="-273" t="-498"/>
                </a:stretch>
              </a:blipFill>
            </p:spPr>
            <p:txBody>
              <a:bodyPr/>
              <a:lstStyle/>
              <a:p>
                <a:r>
                  <a:rPr lang="es-MX">
                    <a:noFill/>
                  </a:rPr>
                  <a:t> </a:t>
                </a:r>
              </a:p>
            </p:txBody>
          </p:sp>
        </mc:Fallback>
      </mc:AlternateContent>
    </p:spTree>
    <p:extLst>
      <p:ext uri="{BB962C8B-B14F-4D97-AF65-F5344CB8AC3E}">
        <p14:creationId xmlns:p14="http://schemas.microsoft.com/office/powerpoint/2010/main" val="71438991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7CA5D0A7-82FE-4BC9-AFF1-C04DCB5F738E}"/>
              </a:ext>
            </a:extLst>
          </p:cNvPr>
          <p:cNvSpPr>
            <a:spLocks noGrp="1"/>
          </p:cNvSpPr>
          <p:nvPr>
            <p:ph type="sldNum" sz="quarter" idx="14"/>
          </p:nvPr>
        </p:nvSpPr>
        <p:spPr/>
        <p:txBody>
          <a:bodyPr/>
          <a:lstStyle/>
          <a:p>
            <a:pPr>
              <a:defRPr/>
            </a:pPr>
            <a:fld id="{56623650-3B47-4B5A-8680-D8ACAC37BA74}" type="slidenum">
              <a:rPr lang="en-GB" smtClean="0"/>
              <a:pPr>
                <a:defRPr/>
              </a:pPr>
              <a:t>83</a:t>
            </a:fld>
            <a:endParaRPr lang="en-GB"/>
          </a:p>
        </p:txBody>
      </p:sp>
      <p:sp>
        <p:nvSpPr>
          <p:cNvPr id="3" name="Título 2">
            <a:extLst>
              <a:ext uri="{FF2B5EF4-FFF2-40B4-BE49-F238E27FC236}">
                <a16:creationId xmlns:a16="http://schemas.microsoft.com/office/drawing/2014/main" id="{B7D7DF40-F461-43B4-9789-88981EE52CF9}"/>
              </a:ext>
            </a:extLst>
          </p:cNvPr>
          <p:cNvSpPr>
            <a:spLocks noGrp="1"/>
          </p:cNvSpPr>
          <p:nvPr>
            <p:ph type="title"/>
          </p:nvPr>
        </p:nvSpPr>
        <p:spPr>
          <a:xfrm>
            <a:off x="488504" y="620688"/>
            <a:ext cx="8857108" cy="936104"/>
          </a:xfrm>
          <a:prstGeom prst="rect">
            <a:avLst/>
          </a:prstGeom>
        </p:spPr>
        <p:txBody>
          <a:bodyPr/>
          <a:lstStyle/>
          <a:p>
            <a:r>
              <a:rPr lang="es-MX" dirty="0"/>
              <a:t>Modelo matemático</a:t>
            </a:r>
          </a:p>
        </p:txBody>
      </p:sp>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E3F45678-E841-4A68-99D7-B077AB5AEE73}"/>
                  </a:ext>
                </a:extLst>
              </p:cNvPr>
              <p:cNvSpPr>
                <a:spLocks noGrp="1"/>
              </p:cNvSpPr>
              <p:nvPr>
                <p:ph type="body" sz="quarter" idx="21"/>
              </p:nvPr>
            </p:nvSpPr>
            <p:spPr>
              <a:xfrm>
                <a:off x="514240" y="1412776"/>
                <a:ext cx="8928992" cy="4896544"/>
              </a:xfrm>
            </p:spPr>
            <p:txBody>
              <a:bodyPr/>
              <a:lstStyle/>
              <a:p>
                <a:r>
                  <a:rPr lang="es-MX" dirty="0"/>
                  <a:t>El objetivo de la teoría de portafolios de Markowitz es:</a:t>
                </a:r>
              </a:p>
              <a:p>
                <a:pPr marL="0" indent="0">
                  <a:buNone/>
                </a:pPr>
                <a14:m>
                  <m:oMathPara xmlns:m="http://schemas.openxmlformats.org/officeDocument/2006/math">
                    <m:oMathParaPr>
                      <m:jc m:val="centerGroup"/>
                    </m:oMathParaPr>
                    <m:oMath xmlns:m="http://schemas.openxmlformats.org/officeDocument/2006/math">
                      <m:d>
                        <m:dPr>
                          <m:begChr m:val="{"/>
                          <m:endChr m:val=""/>
                          <m:ctrlPr>
                            <a:rPr lang="es-MX" i="1" smtClean="0">
                              <a:latin typeface="Cambria Math" panose="02040503050406030204" pitchFamily="18" charset="0"/>
                            </a:rPr>
                          </m:ctrlPr>
                        </m:dPr>
                        <m:e>
                          <m:eqArr>
                            <m:eqArrPr>
                              <m:ctrlPr>
                                <a:rPr lang="es-MX" b="0" i="1" smtClean="0">
                                  <a:latin typeface="Cambria Math" panose="02040503050406030204" pitchFamily="18" charset="0"/>
                                </a:rPr>
                              </m:ctrlPr>
                            </m:eqArrPr>
                            <m:e>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min</m:t>
                                  </m:r>
                                </m:fName>
                                <m:e>
                                  <m:sSup>
                                    <m:sSupPr>
                                      <m:ctrlPr>
                                        <a:rPr lang="es-MX" b="0" i="1" smtClean="0">
                                          <a:latin typeface="Cambria Math" panose="02040503050406030204" pitchFamily="18" charset="0"/>
                                        </a:rPr>
                                      </m:ctrlPr>
                                    </m:sSupPr>
                                    <m:e>
                                      <m:r>
                                        <a:rPr lang="es-MX" b="0" i="1" smtClean="0">
                                          <a:latin typeface="Cambria Math" panose="02040503050406030204" pitchFamily="18" charset="0"/>
                                        </a:rPr>
                                        <m:t>𝑤</m:t>
                                      </m:r>
                                    </m:e>
                                    <m:sup>
                                      <m:r>
                                        <a:rPr lang="es-MX" b="0" i="1" smtClean="0">
                                          <a:latin typeface="Cambria Math" panose="02040503050406030204" pitchFamily="18" charset="0"/>
                                        </a:rPr>
                                        <m:t>𝑇</m:t>
                                      </m:r>
                                    </m:sup>
                                  </m:sSup>
                                  <m:r>
                                    <m:rPr>
                                      <m:sty m:val="p"/>
                                    </m:rPr>
                                    <a:rPr lang="es-MX" b="0" i="0" smtClean="0">
                                      <a:latin typeface="Cambria Math" panose="02040503050406030204" pitchFamily="18" charset="0"/>
                                    </a:rPr>
                                    <m:t>Σ</m:t>
                                  </m:r>
                                  <m:r>
                                    <a:rPr lang="es-MX" b="0" i="1" smtClean="0">
                                      <a:latin typeface="Cambria Math" panose="02040503050406030204" pitchFamily="18" charset="0"/>
                                    </a:rPr>
                                    <m:t>𝑤</m:t>
                                  </m:r>
                                </m:e>
                              </m:func>
                            </m:e>
                            <m:e>
                              <m:r>
                                <a:rPr lang="es-MX" b="0" i="1" smtClean="0">
                                  <a:latin typeface="Cambria Math" panose="02040503050406030204" pitchFamily="18" charset="0"/>
                                </a:rPr>
                                <m:t>𝑠</m:t>
                              </m:r>
                              <m:r>
                                <a:rPr lang="es-MX" b="0" i="1" smtClean="0">
                                  <a:latin typeface="Cambria Math" panose="02040503050406030204" pitchFamily="18" charset="0"/>
                                </a:rPr>
                                <m:t>.</m:t>
                              </m:r>
                              <m:r>
                                <a:rPr lang="es-MX" b="0" i="1" smtClean="0">
                                  <a:latin typeface="Cambria Math" panose="02040503050406030204" pitchFamily="18" charset="0"/>
                                </a:rPr>
                                <m:t>𝑡</m:t>
                              </m:r>
                              <m:r>
                                <a:rPr lang="es-MX" b="0" i="1" smtClean="0">
                                  <a:latin typeface="Cambria Math" panose="02040503050406030204" pitchFamily="18" charset="0"/>
                                </a:rPr>
                                <m:t>. </m:t>
                              </m:r>
                              <m:sSup>
                                <m:sSupPr>
                                  <m:ctrlPr>
                                    <a:rPr lang="es-MX" b="0" i="1" smtClean="0">
                                      <a:latin typeface="Cambria Math" panose="02040503050406030204" pitchFamily="18" charset="0"/>
                                    </a:rPr>
                                  </m:ctrlPr>
                                </m:sSupPr>
                                <m:e>
                                  <m:r>
                                    <a:rPr lang="es-MX" b="0" i="1" smtClean="0">
                                      <a:latin typeface="Cambria Math" panose="02040503050406030204" pitchFamily="18" charset="0"/>
                                    </a:rPr>
                                    <m:t>𝑅</m:t>
                                  </m:r>
                                </m:e>
                                <m:sup>
                                  <m:r>
                                    <a:rPr lang="es-MX" b="0" i="1" smtClean="0">
                                      <a:latin typeface="Cambria Math" panose="02040503050406030204" pitchFamily="18" charset="0"/>
                                    </a:rPr>
                                    <m:t>𝑇</m:t>
                                  </m:r>
                                </m:sup>
                              </m:sSup>
                              <m:r>
                                <a:rPr lang="es-MX" b="0" i="1" smtClean="0">
                                  <a:latin typeface="Cambria Math" panose="02040503050406030204" pitchFamily="18" charset="0"/>
                                </a:rPr>
                                <m:t>𝑤</m:t>
                              </m:r>
                              <m:r>
                                <a:rPr lang="es-MX" b="0" i="1" smtClean="0">
                                  <a:latin typeface="Cambria Math" panose="02040503050406030204" pitchFamily="18" charset="0"/>
                                </a:rPr>
                                <m:t>=</m:t>
                              </m:r>
                              <m:r>
                                <a:rPr lang="es-MX" b="0" i="1" smtClean="0">
                                  <a:latin typeface="Cambria Math" panose="02040503050406030204" pitchFamily="18" charset="0"/>
                                </a:rPr>
                                <m:t>𝜇</m:t>
                              </m:r>
                            </m:e>
                            <m:e>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𝑤</m:t>
                                  </m:r>
                                </m:e>
                                <m:sub>
                                  <m:r>
                                    <a:rPr lang="es-MX" b="0" i="1" smtClean="0">
                                      <a:latin typeface="Cambria Math" panose="02040503050406030204" pitchFamily="18" charset="0"/>
                                    </a:rPr>
                                    <m:t>𝑖</m:t>
                                  </m:r>
                                </m:sub>
                              </m:sSub>
                              <m:r>
                                <a:rPr lang="es-MX" b="0" i="1" smtClean="0">
                                  <a:latin typeface="Cambria Math" panose="02040503050406030204" pitchFamily="18" charset="0"/>
                                </a:rPr>
                                <m:t>=1</m:t>
                              </m:r>
                            </m:e>
                          </m:eqArr>
                        </m:e>
                      </m:d>
                    </m:oMath>
                  </m:oMathPara>
                </a14:m>
                <a:endParaRPr lang="es-MX" dirty="0"/>
              </a:p>
              <a:p>
                <a:endParaRPr lang="es-MX" dirty="0"/>
              </a:p>
              <a:p>
                <a:r>
                  <a:rPr lang="es-MX" dirty="0"/>
                  <a:t>Lo que quiere decir el problema es que queremos encontrar una combinación de activos tales que minimicen la volatilidad del portafolio para un nivel de rendimiento, lo cual nos generará una frontera eficiente, donde tendremos mapeados portafolios con cierto rendimiento para un nivel mínimo de volatilidad.</a:t>
                </a:r>
              </a:p>
            </p:txBody>
          </p:sp>
        </mc:Choice>
        <mc:Fallback xmlns="">
          <p:sp>
            <p:nvSpPr>
              <p:cNvPr id="5" name="Marcador de texto 4">
                <a:extLst>
                  <a:ext uri="{FF2B5EF4-FFF2-40B4-BE49-F238E27FC236}">
                    <a16:creationId xmlns:a16="http://schemas.microsoft.com/office/drawing/2014/main" id="{E3F45678-E841-4A68-99D7-B077AB5AEE73}"/>
                  </a:ext>
                </a:extLst>
              </p:cNvPr>
              <p:cNvSpPr>
                <a:spLocks noGrp="1" noRot="1" noChangeAspect="1" noMove="1" noResize="1" noEditPoints="1" noAdjustHandles="1" noChangeArrowheads="1" noChangeShapeType="1" noTextEdit="1"/>
              </p:cNvSpPr>
              <p:nvPr>
                <p:ph type="body" sz="quarter" idx="21"/>
              </p:nvPr>
            </p:nvSpPr>
            <p:spPr>
              <a:xfrm>
                <a:off x="514240" y="1412776"/>
                <a:ext cx="8928992" cy="4896544"/>
              </a:xfrm>
              <a:blipFill>
                <a:blip r:embed="rId4"/>
                <a:stretch>
                  <a:fillRect l="-273" t="-374"/>
                </a:stretch>
              </a:blipFill>
            </p:spPr>
            <p:txBody>
              <a:bodyPr/>
              <a:lstStyle/>
              <a:p>
                <a:r>
                  <a:rPr lang="es-MX">
                    <a:noFill/>
                  </a:rPr>
                  <a:t> </a:t>
                </a:r>
              </a:p>
            </p:txBody>
          </p:sp>
        </mc:Fallback>
      </mc:AlternateContent>
      <p:pic>
        <p:nvPicPr>
          <p:cNvPr id="6" name="Imagen 5">
            <a:extLst>
              <a:ext uri="{FF2B5EF4-FFF2-40B4-BE49-F238E27FC236}">
                <a16:creationId xmlns:a16="http://schemas.microsoft.com/office/drawing/2014/main" id="{1A1041EA-FDA4-4604-ADB2-08CFD068C129}"/>
              </a:ext>
            </a:extLst>
          </p:cNvPr>
          <p:cNvPicPr>
            <a:picLocks noChangeAspect="1"/>
          </p:cNvPicPr>
          <p:nvPr/>
        </p:nvPicPr>
        <p:blipFill>
          <a:blip r:embed="rId5"/>
          <a:stretch>
            <a:fillRect/>
          </a:stretch>
        </p:blipFill>
        <p:spPr>
          <a:xfrm>
            <a:off x="3224808" y="3923466"/>
            <a:ext cx="4206276" cy="2507793"/>
          </a:xfrm>
          <a:prstGeom prst="rect">
            <a:avLst/>
          </a:prstGeom>
        </p:spPr>
      </p:pic>
    </p:spTree>
    <p:extLst>
      <p:ext uri="{BB962C8B-B14F-4D97-AF65-F5344CB8AC3E}">
        <p14:creationId xmlns:p14="http://schemas.microsoft.com/office/powerpoint/2010/main" val="277076392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1DED8056-FD2F-4031-8AD5-995A2F07776D}"/>
              </a:ext>
            </a:extLst>
          </p:cNvPr>
          <p:cNvSpPr>
            <a:spLocks noGrp="1"/>
          </p:cNvSpPr>
          <p:nvPr>
            <p:ph type="sldNum" sz="quarter" idx="14"/>
          </p:nvPr>
        </p:nvSpPr>
        <p:spPr/>
        <p:txBody>
          <a:bodyPr/>
          <a:lstStyle/>
          <a:p>
            <a:pPr>
              <a:defRPr/>
            </a:pPr>
            <a:fld id="{56623650-3B47-4B5A-8680-D8ACAC37BA74}" type="slidenum">
              <a:rPr lang="en-GB" smtClean="0"/>
              <a:pPr>
                <a:defRPr/>
              </a:pPr>
              <a:t>84</a:t>
            </a:fld>
            <a:endParaRPr lang="en-GB"/>
          </a:p>
        </p:txBody>
      </p:sp>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34F815CB-27EA-485A-887C-53DF514B83FE}"/>
                  </a:ext>
                </a:extLst>
              </p:cNvPr>
              <p:cNvSpPr>
                <a:spLocks noGrp="1"/>
              </p:cNvSpPr>
              <p:nvPr>
                <p:ph type="body" sz="quarter" idx="21"/>
              </p:nvPr>
            </p:nvSpPr>
            <p:spPr>
              <a:xfrm>
                <a:off x="488504" y="836712"/>
                <a:ext cx="8928992" cy="5040560"/>
              </a:xfrm>
            </p:spPr>
            <p:txBody>
              <a:bodyPr/>
              <a:lstStyle/>
              <a:p>
                <a:r>
                  <a:rPr lang="es-MX" dirty="0"/>
                  <a:t>Asimismo, podemos plantear el siguiente problema:</a:t>
                </a:r>
              </a:p>
              <a:p>
                <a:pPr marL="0" indent="0">
                  <a:buNone/>
                </a:pPr>
                <a:endParaRPr lang="es-MX" dirty="0"/>
              </a:p>
              <a:p>
                <a:endParaRPr lang="es-MX" dirty="0"/>
              </a:p>
              <a:p>
                <a:pPr marL="0" indent="0">
                  <a:buNone/>
                </a:pPr>
                <a14:m>
                  <m:oMathPara xmlns:m="http://schemas.openxmlformats.org/officeDocument/2006/math">
                    <m:oMathParaPr>
                      <m:jc m:val="centerGroup"/>
                    </m:oMathParaPr>
                    <m:oMath xmlns:m="http://schemas.openxmlformats.org/officeDocument/2006/math">
                      <m:d>
                        <m:dPr>
                          <m:begChr m:val="{"/>
                          <m:endChr m:val=""/>
                          <m:ctrlPr>
                            <a:rPr lang="es-MX" i="1" smtClean="0">
                              <a:latin typeface="Cambria Math" panose="02040503050406030204" pitchFamily="18" charset="0"/>
                            </a:rPr>
                          </m:ctrlPr>
                        </m:dPr>
                        <m:e>
                          <m:eqArr>
                            <m:eqArrPr>
                              <m:ctrlPr>
                                <a:rPr lang="es-MX" i="1" smtClean="0">
                                  <a:latin typeface="Cambria Math" panose="02040503050406030204" pitchFamily="18" charset="0"/>
                                </a:rPr>
                              </m:ctrlPr>
                            </m:eqArrPr>
                            <m:e>
                              <m:func>
                                <m:funcPr>
                                  <m:ctrlPr>
                                    <a:rPr lang="es-MX" i="1">
                                      <a:latin typeface="Cambria Math" panose="02040503050406030204" pitchFamily="18" charset="0"/>
                                    </a:rPr>
                                  </m:ctrlPr>
                                </m:funcPr>
                                <m:fName>
                                  <m:r>
                                    <m:rPr>
                                      <m:sty m:val="p"/>
                                    </m:rPr>
                                    <a:rPr lang="es-MX">
                                      <a:latin typeface="Cambria Math" panose="02040503050406030204" pitchFamily="18" charset="0"/>
                                    </a:rPr>
                                    <m:t>m</m:t>
                                  </m:r>
                                  <m:r>
                                    <a:rPr lang="es-MX" i="1">
                                      <a:latin typeface="Cambria Math" panose="02040503050406030204" pitchFamily="18" charset="0"/>
                                    </a:rPr>
                                    <m:t>𝑎𝑥</m:t>
                                  </m:r>
                                </m:fName>
                                <m:e>
                                  <m:f>
                                    <m:fPr>
                                      <m:ctrlPr>
                                        <a:rPr lang="es-MX" i="1">
                                          <a:latin typeface="Cambria Math" panose="02040503050406030204" pitchFamily="18" charset="0"/>
                                        </a:rPr>
                                      </m:ctrlPr>
                                    </m:fPr>
                                    <m:num>
                                      <m:sSup>
                                        <m:sSupPr>
                                          <m:ctrlPr>
                                            <a:rPr lang="es-MX" i="1">
                                              <a:latin typeface="Cambria Math" panose="02040503050406030204" pitchFamily="18" charset="0"/>
                                            </a:rPr>
                                          </m:ctrlPr>
                                        </m:sSupPr>
                                        <m:e>
                                          <m:r>
                                            <a:rPr lang="es-MX" i="1">
                                              <a:latin typeface="Cambria Math" panose="02040503050406030204" pitchFamily="18" charset="0"/>
                                            </a:rPr>
                                            <m:t>𝑅</m:t>
                                          </m:r>
                                        </m:e>
                                        <m:sup>
                                          <m:r>
                                            <a:rPr lang="es-MX" i="1">
                                              <a:latin typeface="Cambria Math" panose="02040503050406030204" pitchFamily="18" charset="0"/>
                                            </a:rPr>
                                            <m:t>𝑇</m:t>
                                          </m:r>
                                        </m:sup>
                                      </m:sSup>
                                      <m:r>
                                        <a:rPr lang="es-MX" i="1">
                                          <a:latin typeface="Cambria Math" panose="02040503050406030204" pitchFamily="18" charset="0"/>
                                        </a:rPr>
                                        <m:t>𝑤</m:t>
                                      </m:r>
                                      <m:r>
                                        <a:rPr lang="es-MX" i="1">
                                          <a:latin typeface="Cambria Math" panose="02040503050406030204" pitchFamily="18" charset="0"/>
                                        </a:rPr>
                                        <m:t> −</m:t>
                                      </m:r>
                                      <m:sSub>
                                        <m:sSubPr>
                                          <m:ctrlPr>
                                            <a:rPr lang="es-MX" i="1">
                                              <a:latin typeface="Cambria Math" panose="02040503050406030204" pitchFamily="18" charset="0"/>
                                            </a:rPr>
                                          </m:ctrlPr>
                                        </m:sSubPr>
                                        <m:e>
                                          <m:r>
                                            <a:rPr lang="es-MX" i="1">
                                              <a:latin typeface="Cambria Math" panose="02040503050406030204" pitchFamily="18" charset="0"/>
                                            </a:rPr>
                                            <m:t>𝑅</m:t>
                                          </m:r>
                                        </m:e>
                                        <m:sub>
                                          <m:r>
                                            <a:rPr lang="es-MX" i="1">
                                              <a:latin typeface="Cambria Math" panose="02040503050406030204" pitchFamily="18" charset="0"/>
                                            </a:rPr>
                                            <m:t>𝑓</m:t>
                                          </m:r>
                                        </m:sub>
                                      </m:sSub>
                                    </m:num>
                                    <m:den>
                                      <m:sSup>
                                        <m:sSupPr>
                                          <m:ctrlPr>
                                            <a:rPr lang="es-MX" i="1">
                                              <a:latin typeface="Cambria Math" panose="02040503050406030204" pitchFamily="18" charset="0"/>
                                            </a:rPr>
                                          </m:ctrlPr>
                                        </m:sSupPr>
                                        <m:e>
                                          <m:r>
                                            <a:rPr lang="es-MX" i="1">
                                              <a:latin typeface="Cambria Math" panose="02040503050406030204" pitchFamily="18" charset="0"/>
                                            </a:rPr>
                                            <m:t>𝑤</m:t>
                                          </m:r>
                                        </m:e>
                                        <m:sup>
                                          <m:r>
                                            <a:rPr lang="es-MX" i="1">
                                              <a:latin typeface="Cambria Math" panose="02040503050406030204" pitchFamily="18" charset="0"/>
                                            </a:rPr>
                                            <m:t>𝑇</m:t>
                                          </m:r>
                                        </m:sup>
                                      </m:sSup>
                                      <m:r>
                                        <m:rPr>
                                          <m:sty m:val="p"/>
                                        </m:rPr>
                                        <a:rPr lang="es-MX">
                                          <a:latin typeface="Cambria Math" panose="02040503050406030204" pitchFamily="18" charset="0"/>
                                        </a:rPr>
                                        <m:t>Σ</m:t>
                                      </m:r>
                                      <m:r>
                                        <a:rPr lang="es-MX" i="1">
                                          <a:latin typeface="Cambria Math" panose="02040503050406030204" pitchFamily="18" charset="0"/>
                                        </a:rPr>
                                        <m:t>𝑤</m:t>
                                      </m:r>
                                    </m:den>
                                  </m:f>
                                </m:e>
                              </m:func>
                            </m:e>
                            <m:e>
                              <m:r>
                                <a:rPr lang="es-MX" b="0" i="1" smtClean="0">
                                  <a:latin typeface="Cambria Math" panose="02040503050406030204" pitchFamily="18" charset="0"/>
                                </a:rPr>
                                <m:t>𝑠</m:t>
                              </m:r>
                              <m:r>
                                <a:rPr lang="es-MX" b="0" i="1" smtClean="0">
                                  <a:latin typeface="Cambria Math" panose="02040503050406030204" pitchFamily="18" charset="0"/>
                                </a:rPr>
                                <m:t>.</m:t>
                              </m:r>
                              <m:r>
                                <a:rPr lang="es-MX" b="0" i="1" smtClean="0">
                                  <a:latin typeface="Cambria Math" panose="02040503050406030204" pitchFamily="18" charset="0"/>
                                </a:rPr>
                                <m:t>𝑡</m:t>
                              </m:r>
                              <m:r>
                                <a:rPr lang="es-MX" b="0" i="1" smtClean="0">
                                  <a:latin typeface="Cambria Math" panose="02040503050406030204" pitchFamily="18" charset="0"/>
                                </a:rPr>
                                <m:t> ∑</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𝑤</m:t>
                                  </m:r>
                                </m:e>
                                <m:sub>
                                  <m:r>
                                    <a:rPr lang="es-MX" b="0" i="1" smtClean="0">
                                      <a:latin typeface="Cambria Math" panose="02040503050406030204" pitchFamily="18" charset="0"/>
                                    </a:rPr>
                                    <m:t>𝑖</m:t>
                                  </m:r>
                                </m:sub>
                              </m:sSub>
                              <m:r>
                                <a:rPr lang="es-MX" b="0" i="1" smtClean="0">
                                  <a:latin typeface="Cambria Math" panose="02040503050406030204" pitchFamily="18" charset="0"/>
                                </a:rPr>
                                <m:t>=1</m:t>
                              </m:r>
                            </m:e>
                          </m:eqArr>
                        </m:e>
                      </m:d>
                    </m:oMath>
                  </m:oMathPara>
                </a14:m>
                <a:endParaRPr lang="es-MX" dirty="0"/>
              </a:p>
              <a:p>
                <a:pPr marL="0" indent="0">
                  <a:buNone/>
                </a:pPr>
                <a:endParaRPr lang="es-MX" dirty="0"/>
              </a:p>
              <a:p>
                <a:r>
                  <a:rPr lang="es-MX" dirty="0"/>
                  <a:t>Al cociente a maximizar se le conoce como Ratio de Sharp, y se interpreta como el                           incremento de rendimiento real por unidad de riesgo, o cuánto nos cuesta en unidades de riesgo   incrementar nuestro rendimiento. Entre más grande sea este cociente, se entiende que el rendimiento excedente aumenta sin que aumente demasiado el riesgo asociado.</a:t>
                </a:r>
              </a:p>
              <a:p>
                <a:pPr marL="0" indent="0">
                  <a:buNone/>
                </a:pPr>
                <a:endParaRPr lang="es-MX" dirty="0"/>
              </a:p>
              <a:p>
                <a:pPr marL="0" indent="0">
                  <a:buNone/>
                </a:pPr>
                <a:endParaRPr lang="es-MX" dirty="0"/>
              </a:p>
              <a:p>
                <a:r>
                  <a:rPr lang="es-MX" dirty="0"/>
                  <a:t>Utilizando el ratio de Sharpe, podemos estimar la Capital </a:t>
                </a:r>
                <a:r>
                  <a:rPr lang="es-MX" dirty="0" err="1"/>
                  <a:t>Allocation</a:t>
                </a:r>
                <a:r>
                  <a:rPr lang="es-MX" dirty="0"/>
                  <a:t> Line, definida de la siguiente forma: </a:t>
                </a:r>
                <a14:m>
                  <m:oMath xmlns:m="http://schemas.openxmlformats.org/officeDocument/2006/math">
                    <m:r>
                      <a:rPr lang="es-MX" b="0" i="1" smtClean="0">
                        <a:latin typeface="Cambria Math" panose="02040503050406030204" pitchFamily="18" charset="0"/>
                      </a:rPr>
                      <m:t>𝐸</m:t>
                    </m:r>
                    <m:d>
                      <m:dPr>
                        <m:begChr m:val="["/>
                        <m:endChr m:val="]"/>
                        <m:ctrlPr>
                          <a:rPr lang="es-MX" b="0" i="1" smtClean="0">
                            <a:latin typeface="Cambria Math" panose="02040503050406030204" pitchFamily="18" charset="0"/>
                          </a:rPr>
                        </m:ctrlPr>
                      </m:dPr>
                      <m:e>
                        <m:sSub>
                          <m:sSubPr>
                            <m:ctrlPr>
                              <a:rPr lang="es-MX" b="0" i="1" smtClean="0">
                                <a:latin typeface="Cambria Math" panose="02040503050406030204" pitchFamily="18" charset="0"/>
                              </a:rPr>
                            </m:ctrlPr>
                          </m:sSubPr>
                          <m:e>
                            <m:r>
                              <a:rPr lang="es-MX" b="0" i="1" smtClean="0">
                                <a:latin typeface="Cambria Math" panose="02040503050406030204" pitchFamily="18" charset="0"/>
                              </a:rPr>
                              <m:t>𝑅</m:t>
                            </m:r>
                          </m:e>
                          <m:sub>
                            <m:r>
                              <a:rPr lang="es-MX" b="0" i="1" smtClean="0">
                                <a:latin typeface="Cambria Math" panose="02040503050406030204" pitchFamily="18" charset="0"/>
                              </a:rPr>
                              <m:t>𝑐</m:t>
                            </m:r>
                          </m:sub>
                        </m:sSub>
                      </m:e>
                    </m:d>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𝑅</m:t>
                        </m:r>
                      </m:e>
                      <m:sub>
                        <m:r>
                          <a:rPr lang="es-MX" b="0" i="1" smtClean="0">
                            <a:latin typeface="Cambria Math" panose="02040503050406030204" pitchFamily="18" charset="0"/>
                          </a:rPr>
                          <m:t>𝐹</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𝜎</m:t>
                        </m:r>
                      </m:e>
                      <m:sub>
                        <m:r>
                          <a:rPr lang="es-MX" b="0" i="1" smtClean="0">
                            <a:latin typeface="Cambria Math" panose="02040503050406030204" pitchFamily="18" charset="0"/>
                          </a:rPr>
                          <m:t>𝐶</m:t>
                        </m:r>
                      </m:sub>
                    </m:sSub>
                    <m:f>
                      <m:fPr>
                        <m:ctrlPr>
                          <a:rPr lang="es-MX" b="0" i="1" smtClean="0">
                            <a:latin typeface="Cambria Math" panose="02040503050406030204" pitchFamily="18" charset="0"/>
                          </a:rPr>
                        </m:ctrlPr>
                      </m:fPr>
                      <m:num>
                        <m:r>
                          <a:rPr lang="es-MX" b="0" i="1" smtClean="0">
                            <a:latin typeface="Cambria Math" panose="02040503050406030204" pitchFamily="18" charset="0"/>
                          </a:rPr>
                          <m:t>𝐸</m:t>
                        </m:r>
                        <m:d>
                          <m:dPr>
                            <m:begChr m:val="["/>
                            <m:endChr m:val="]"/>
                            <m:ctrlPr>
                              <a:rPr lang="es-MX" b="0" i="1" smtClean="0">
                                <a:latin typeface="Cambria Math" panose="02040503050406030204" pitchFamily="18" charset="0"/>
                              </a:rPr>
                            </m:ctrlPr>
                          </m:dPr>
                          <m:e>
                            <m:sSub>
                              <m:sSubPr>
                                <m:ctrlPr>
                                  <a:rPr lang="es-MX" b="0" i="1" smtClean="0">
                                    <a:latin typeface="Cambria Math" panose="02040503050406030204" pitchFamily="18" charset="0"/>
                                  </a:rPr>
                                </m:ctrlPr>
                              </m:sSubPr>
                              <m:e>
                                <m:r>
                                  <a:rPr lang="es-MX" b="0" i="1" smtClean="0">
                                    <a:latin typeface="Cambria Math" panose="02040503050406030204" pitchFamily="18" charset="0"/>
                                  </a:rPr>
                                  <m:t>𝑅</m:t>
                                </m:r>
                              </m:e>
                              <m:sub>
                                <m:r>
                                  <a:rPr lang="es-MX" b="0" i="1" smtClean="0">
                                    <a:latin typeface="Cambria Math" panose="02040503050406030204" pitchFamily="18" charset="0"/>
                                  </a:rPr>
                                  <m:t>𝑃</m:t>
                                </m:r>
                              </m:sub>
                            </m:sSub>
                          </m:e>
                        </m:d>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𝑅</m:t>
                            </m:r>
                          </m:e>
                          <m:sub>
                            <m:r>
                              <a:rPr lang="es-MX" b="0" i="1" smtClean="0">
                                <a:latin typeface="Cambria Math" panose="02040503050406030204" pitchFamily="18" charset="0"/>
                              </a:rPr>
                              <m:t>𝑓</m:t>
                            </m:r>
                          </m:sub>
                        </m:sSub>
                      </m:num>
                      <m:den>
                        <m:sSub>
                          <m:sSubPr>
                            <m:ctrlPr>
                              <a:rPr lang="es-MX" b="0" i="1" smtClean="0">
                                <a:latin typeface="Cambria Math" panose="02040503050406030204" pitchFamily="18" charset="0"/>
                              </a:rPr>
                            </m:ctrlPr>
                          </m:sSubPr>
                          <m:e>
                            <m:r>
                              <a:rPr lang="es-MX" b="0" i="1" smtClean="0">
                                <a:latin typeface="Cambria Math" panose="02040503050406030204" pitchFamily="18" charset="0"/>
                              </a:rPr>
                              <m:t>𝜎</m:t>
                            </m:r>
                          </m:e>
                          <m:sub>
                            <m:r>
                              <a:rPr lang="es-MX" b="0" i="1" smtClean="0">
                                <a:latin typeface="Cambria Math" panose="02040503050406030204" pitchFamily="18" charset="0"/>
                              </a:rPr>
                              <m:t>𝑃</m:t>
                            </m:r>
                          </m:sub>
                        </m:sSub>
                      </m:den>
                    </m:f>
                  </m:oMath>
                </a14:m>
                <a:endParaRPr lang="es-MX" dirty="0"/>
              </a:p>
            </p:txBody>
          </p:sp>
        </mc:Choice>
        <mc:Fallback xmlns="">
          <p:sp>
            <p:nvSpPr>
              <p:cNvPr id="5" name="Marcador de texto 4">
                <a:extLst>
                  <a:ext uri="{FF2B5EF4-FFF2-40B4-BE49-F238E27FC236}">
                    <a16:creationId xmlns:a16="http://schemas.microsoft.com/office/drawing/2014/main" id="{34F815CB-27EA-485A-887C-53DF514B83FE}"/>
                  </a:ext>
                </a:extLst>
              </p:cNvPr>
              <p:cNvSpPr>
                <a:spLocks noGrp="1" noRot="1" noChangeAspect="1" noMove="1" noResize="1" noEditPoints="1" noAdjustHandles="1" noChangeArrowheads="1" noChangeShapeType="1" noTextEdit="1"/>
              </p:cNvSpPr>
              <p:nvPr>
                <p:ph type="body" sz="quarter" idx="21"/>
              </p:nvPr>
            </p:nvSpPr>
            <p:spPr>
              <a:xfrm>
                <a:off x="488504" y="836712"/>
                <a:ext cx="8928992" cy="5040560"/>
              </a:xfrm>
              <a:blipFill>
                <a:blip r:embed="rId4"/>
                <a:stretch>
                  <a:fillRect l="-273" t="-363" r="-7304"/>
                </a:stretch>
              </a:blipFill>
            </p:spPr>
            <p:txBody>
              <a:bodyPr/>
              <a:lstStyle/>
              <a:p>
                <a:r>
                  <a:rPr lang="es-MX">
                    <a:noFill/>
                  </a:rPr>
                  <a:t> </a:t>
                </a:r>
              </a:p>
            </p:txBody>
          </p:sp>
        </mc:Fallback>
      </mc:AlternateContent>
    </p:spTree>
    <p:extLst>
      <p:ext uri="{BB962C8B-B14F-4D97-AF65-F5344CB8AC3E}">
        <p14:creationId xmlns:p14="http://schemas.microsoft.com/office/powerpoint/2010/main" val="11043015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36" name="Slide Number Placeholder 7"/>
          <p:cNvSpPr>
            <a:spLocks noGrp="1"/>
          </p:cNvSpPr>
          <p:nvPr>
            <p:ph type="sldNum" sz="quarter" idx="2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defRPr>
            </a:lvl1pPr>
            <a:lvl2pPr marL="742950" indent="-285750" eaLnBrk="0" hangingPunct="0">
              <a:defRPr sz="2400">
                <a:solidFill>
                  <a:schemeClr val="tx1"/>
                </a:solidFill>
                <a:latin typeface="Arial" pitchFamily="34" charset="0"/>
              </a:defRPr>
            </a:lvl2pPr>
            <a:lvl3pPr marL="1143000" indent="-228600" eaLnBrk="0" hangingPunct="0">
              <a:defRPr sz="2400">
                <a:solidFill>
                  <a:schemeClr val="tx1"/>
                </a:solidFill>
                <a:latin typeface="Arial" pitchFamily="34" charset="0"/>
              </a:defRPr>
            </a:lvl3pPr>
            <a:lvl4pPr marL="1600200" indent="-228600" eaLnBrk="0" hangingPunct="0">
              <a:defRPr sz="2400">
                <a:solidFill>
                  <a:schemeClr val="tx1"/>
                </a:solidFill>
                <a:latin typeface="Arial" pitchFamily="34" charset="0"/>
              </a:defRPr>
            </a:lvl4pPr>
            <a:lvl5pPr marL="2057400" indent="-228600" eaLnBrk="0" hangingPunct="0">
              <a:defRPr sz="2400">
                <a:solidFill>
                  <a:schemeClr val="tx1"/>
                </a:solidFill>
                <a:latin typeface="Arial" pitchFamily="34" charset="0"/>
              </a:defRPr>
            </a:lvl5pPr>
            <a:lvl6pPr marL="2514600" indent="-228600" algn="ctr" eaLnBrk="0" fontAlgn="base" hangingPunct="0">
              <a:spcBef>
                <a:spcPct val="0"/>
              </a:spcBef>
              <a:spcAft>
                <a:spcPct val="0"/>
              </a:spcAft>
              <a:defRPr sz="2400">
                <a:solidFill>
                  <a:schemeClr val="tx1"/>
                </a:solidFill>
                <a:latin typeface="Arial" pitchFamily="34" charset="0"/>
              </a:defRPr>
            </a:lvl6pPr>
            <a:lvl7pPr marL="2971800" indent="-228600" algn="ctr" eaLnBrk="0" fontAlgn="base" hangingPunct="0">
              <a:spcBef>
                <a:spcPct val="0"/>
              </a:spcBef>
              <a:spcAft>
                <a:spcPct val="0"/>
              </a:spcAft>
              <a:defRPr sz="2400">
                <a:solidFill>
                  <a:schemeClr val="tx1"/>
                </a:solidFill>
                <a:latin typeface="Arial" pitchFamily="34" charset="0"/>
              </a:defRPr>
            </a:lvl7pPr>
            <a:lvl8pPr marL="3429000" indent="-228600" algn="ctr" eaLnBrk="0" fontAlgn="base" hangingPunct="0">
              <a:spcBef>
                <a:spcPct val="0"/>
              </a:spcBef>
              <a:spcAft>
                <a:spcPct val="0"/>
              </a:spcAft>
              <a:defRPr sz="2400">
                <a:solidFill>
                  <a:schemeClr val="tx1"/>
                </a:solidFill>
                <a:latin typeface="Arial" pitchFamily="34" charset="0"/>
              </a:defRPr>
            </a:lvl8pPr>
            <a:lvl9pPr marL="3886200" indent="-228600" algn="ctr" eaLnBrk="0" fontAlgn="base" hangingPunct="0">
              <a:spcBef>
                <a:spcPct val="0"/>
              </a:spcBef>
              <a:spcAft>
                <a:spcPct val="0"/>
              </a:spcAft>
              <a:defRPr sz="2400">
                <a:solidFill>
                  <a:schemeClr val="tx1"/>
                </a:solidFill>
                <a:latin typeface="Arial" pitchFamily="34" charset="0"/>
              </a:defRPr>
            </a:lvl9pPr>
          </a:lstStyle>
          <a:p>
            <a:pPr eaLnBrk="1" hangingPunct="1"/>
            <a:fld id="{3D101F47-E78B-4F45-A418-7EF4E9EA22FE}" type="slidenum">
              <a:rPr lang="en-GB" sz="1000" smtClean="0"/>
              <a:pPr eaLnBrk="1" hangingPunct="1"/>
              <a:t>85</a:t>
            </a:fld>
            <a:endParaRPr lang="en-GB" sz="1000"/>
          </a:p>
        </p:txBody>
      </p:sp>
      <p:sp>
        <p:nvSpPr>
          <p:cNvPr id="2" name="Title 1"/>
          <p:cNvSpPr>
            <a:spLocks noGrp="1"/>
          </p:cNvSpPr>
          <p:nvPr>
            <p:ph type="title"/>
          </p:nvPr>
        </p:nvSpPr>
        <p:spPr>
          <a:xfrm>
            <a:off x="488504" y="620688"/>
            <a:ext cx="8857108" cy="936104"/>
          </a:xfrm>
        </p:spPr>
        <p:txBody>
          <a:bodyPr>
            <a:noAutofit/>
          </a:bodyPr>
          <a:lstStyle/>
          <a:p>
            <a:r>
              <a:rPr lang="es-ES" dirty="0"/>
              <a:t>Portafolio de </a:t>
            </a:r>
            <a:r>
              <a:rPr lang="es-ES" dirty="0" err="1"/>
              <a:t>Markowitz</a:t>
            </a:r>
            <a:endParaRPr lang="es-ES" dirty="0"/>
          </a:p>
        </p:txBody>
      </p:sp>
      <p:sp>
        <p:nvSpPr>
          <p:cNvPr id="12" name="AutoShape 2" descr="data:image/png;base64,iVBORw0KGgoAAAANSUhEUgAAAk8AAAF3CAYAAAC8Bq8zAAAABHNCSVQICAgIfAhkiAAAAAlwSFlz%0AAAALEgAACxIB0t1+/AAAADl0RVh0U29mdHdhcmUAbWF0cGxvdGxpYiB2ZXJzaW9uIDMuMC4zLCBo%0AdHRwOi8vbWF0cGxvdGxpYi5vcmcvnQurowAAIABJREFUeJzsvXm8ZVV17f+da59zq+gVexEDJqgh%0AUaPhxRib5NlEYhvfT59NEjVRSaJEH0aMDWKHim3waWwwKqiAsRcjAor486lPoxIT7KJoooLYIKgF%0AZVXds9d8f6w515r7VKEg3Lo0a3w+fO5p1l577X2L2qPGHGtMUVU6Ojo6Ojo6OjouG9J6L6Cjo6Oj%0Ao6Oj4+qETp46Ojo6Ojo6Oi4HOnnq6Ojo6Ojo6Lgc6OSpo6Ojo6Ojo+NyoJOnjo6Ojo6Ojo7LgU6e%0AOjo6Ojo6OjouB9aUPInIwSLyHyJyjog8bQff/5WInC0iXxCRT4jIgeG7p9tx/yEi917LdXZ0dHR0%0AdHR0XFbIWuU8icgAfA24F3Au8Fng4ar65TBmT1X9qb1+APB4VT3YSNRJwO8ANwU+AtxSVcc1WWxH%0AR0dHR0dHx2XEWipPvwOco6rfVNVtwNuBB8YBTpwMuwHO5B4IvF1Vt6rqfwLn2HwdHR0dHR0dHeuK%0A2RrOvQ/wnfD+XOCOy4NE5AnAk4EV4O7h2E8vHbvP2iyzo6Ojo6Ojo+OyYy3J02WCqv4D8A8i8gjg%0ACOBRl/VYETkEOARg1113++1b3erWa7PIdcZoxcphWN91rBX69V29cU2+vl/62saRdM7XYPNmWNlA%0APuBWsDK/0td3RbHev7stW+AH34cLLwJ3kOy+O9xw723sKecjAgiw16/Apu9CXgURSDNUEozbQLxk%0AIcQfCmQtxZWUtH5Wx2h7rUvHTsfK9p8tH7cDaJ1vB8dvd57t175DSLlYnzuPwje//O0LVPUGl7qQ%0AKxkHi+gFV+D4z8NpqnrwlbagdcJakqfzgH3D+5vZZ5eGtwOvvTzHquqxwLEAd7jDQXrWWZ+7Iuu9%0AymLTpvJzjz3Wdx1rhX59V29ck6/vl7q2iy+Ggw8uxGm//eDjH4d99/2Fh60H1ut39+lPw4tfDO9/%0AfyFNIpn/73c+y1Mf/H/4nb95HHz3LPjcGwuZmA2wYTfIPysHi5BFIBWmsRCBoZCkDKi9HpOwacsu%0AKLDbrlvJSdAkhYAYIRqBHJjjQsr8AqiU79Q+ywAp1eNUpBAYkfq52nqE8nlO9p0qKoICKqmsw+YR%0Am1vrnGVcDusEGEUQEcawjk2b5jxg/7/51pXyS7mMuAD43PDLO35kzNe/8lazflhL8vRZ4AAR2Z9C%0AfB4GPCIOEJEDVPXr9va+gL8+GThRRF5BMYwfAPzLGq61o6Oj44rjZz+DBzwAPvlJuNnN4KMfvcoS%0Ap50NVTjlfZt5yTG78PGPF1KwYYPyqLt8lKfc94MccJPvFbLwwUPh954MgxTipAqrm4tD1wmJEQ4n%0AOS4kaRLGJIWoJCc8giQpJCg1koUYWTEsoJIwDfNlHz8MVR4bk7T3NseqjfFjMXIF5TwqjXCokSmx%0AYxXIKdm6pB3v504JRFjQ1lw43aUrXx1rizUjT6q6EJFDgdOAAXiTqn5JRJ4HfE5VTwYOFZF7Uv7c%0AXYSV7GzcO4AvU/5MP6HvtOvo6LhKY+tWeNCD4Mwz4cY3LsRp//3Xe1XrjtVVOOkkeOmLV/nil3cF%0AYK+94PGPhyfe+ThuvOnDZWBUWrZuKsQJisKUhKxa1SagkChVxpScSRSlKAXyYa8Vam1S7dhEUXNU%0ACgHTlGo1bZEEtfFOXlS1KT8+lxMdTEFSJdt6VEGUSYkuA3mYqlSRJLny5CTPxzlh0jBeVS+9vLeW%0AEAqx/WVxDXmSr6nnSVVPAU5Z+uzI8PpJP+fYFwAvWLvVdXR0dFxJ2LYNHvIQOO00uMEN4Iwz4IAD%0A1ntV64qLL4Z/fPE3ecVr9uQ7F14fmLPPdX/EYQd/iMe97N7sufnf4Tvfg4tNoUlSGERK8IU3FpIw%0ANGWGIRV1JpTpAHQ+VBKh7n8y0pRVUUksZqE0lxJay19eYivkKbuhyJSeeg6oalYkLCMUkmVKUo6E%0ATUqJztUvciN/ausgKE+R4NVrphGmHFSuQrQSo6xHzvX0/l9+XDPY07obxjs6Ojqu1lgs4E/+BD7w%0AAdh7b/jIR+DAA3/xcddQXHABvPrV8KpXKRdeeAsAbn2Tc3nqfU7mT+7yCVZWFD72QVOUUiNJKYEZ%0Au3HFJiuaQGezotqk1AiIainRQVVq3F++oChAeRhKGSwtEaEkeMZhJUYCSKp+o1i6w8iWUNQqcH+V%0AkR0nTsH3nWlzCEXtGv0aAjHzUh2qtQyYfa1hHdFXBVPv1k6FALNeLuzkqaOjo+OXxTjCox4F73oX%0A7LknnH463Pa2672qdcF3vgMvfzm84Q3FKw/CnX71P3ja/d7H/X7rLNJ86WGfZPvyjwjMU9lRJsAe%0AN2W85HvVgB3LdmpEaqkyVkzfKdUQw+pZwjQPJyRDqupOttc+TyFTUolVKbc1VWgExEtrpgo5Qcsw%0AObeTr5ymao3a9+5bKsTQPFlGotSvMxyzPmpTxzI6eero6Oj4ZZAzHHIInHhi2V9/6qnw27+93qva%0A6fjKV+AlL4G3va2IcAB/dNuzeNp9389db/mVwpeSwIa9YNtPTWlKO/bNGD9RAZ0N5C0/LKbt2bSc%0ANZrvJgcfU40GGFL1Dy1mM1AlS2IUSNGEDdXLlM3oXcti0l4X1WiJsCx7koZUlCZXqTx3Ie6QC3Di%0ApMNQiJevxRWoaGzHduipNmO8EbbV9ciYsHt8bUcnTx0dHR2XF6pw6KHwpjfBLrvABz8Id7rTeq9q%0Ap+JfPj1y9FPO4X2fuiWqQkrKw+/8ef7uXidxu/2+02QcV4wWm1qpbhnRHE5RY6qZOxq9qzG8qTSj%0AGco1tzJcTolxGGBrMHUHc7emogQl/zznQl6YqliVlLFk6LbPFwApIWiNNIAWM1C9TeaJqt/ZeX3H%0A3CKe0z4HGBGSKU1Owtpuw6n/aqfiihjGryHo5Kmjo6Pj8kAVnvxkeO1rYcMGOPlkuNvd1ntVOwWq%0A8OHTlaOf/WPO/Mx1gVuxYbaNP380POVXD+NXb/SDVlpzkpCm5baa3RQM0GA74EwJGmdDy1sK32vM%0AToJq+oZQHsMIVUQqfqTmN1J0NpTjc0Zd9TEvlIoU0oP5n6K5WwtRyhLLbGVcXa+NXXj5L/qTlshj%0A3c0XrnXE5vfMJwJxrOeYeqd2GpYM+9dWdPLU0dHRcVmhCs94BhxzDMzn8J73wD3vud6rWnOMY7nU%0Ao49WzjpLgOuyx8bNPP7h5/Gkv/wpNznvbfDj7zdi4KUd1UKUjLAwWKyAE6e5maBFWkktNaKxOhSF%0ASC2WQEOZKgPjINVfpCmRBXJqEQPZuEVVnuy8Y4ge8PmzlLnc4+RrSEz3h9Vdd9KiDUaLF3Cik7Cw%0ATCvDaUoTlaiW7WzdcWddpUNGusbg6/KQzXXVfXrZDujkqaOjo+Oy4/nPh6OPLlvK3/EOuM991ntF%0Aa4pt2+CEE8olf+1rAMIN9/gxh93jA/zV3U7lOntsgS+ZsjQkGGZAnqpPVR2xn06Awu6yVqaiEBtp%0ASlNVlizDqYwzIuVmbjHSI2mq3iRBFBazohLFlHAv5/mxYCU1VUbzQCVbT40KCOqWWqnQy3VOiEiJ%0ABa3MFzOapJ5z+jl+LKVcOVGYDEWZaiXDdkzHeqCTp46Ojo7Lghe/GJ797PLwPeEE+OM/Xu8VrRk2%0Ab4Y3vhFe+tKyiw5gv5tewuH3eDd/ftA/s8suq+U+ZNNEZivAwqIGlkp0/tZKZ/XzIU3bl2Ap27Oh%0A5jXlemyy5AKtJuwcplK19iXQYgmsTKeJoIgF8hFjAUIpbRF2xo3xGFOnJr4n+wwaIfJIg+VSXSR1%0A5fRajd9lx51MyKbnQ1VVKqzFW8B0z9P6oZOnjo6Ojl+EV74Snva08vA67jh46EPXe0Vrgp/8BF7z%0AGvj7v4cf/rB8duD+P+bpf3A8Dzvo48yGbMTH1KNBYM8bwJYLLbMpTJYSmOKDaivjEXazmRIzDgPe%0A4Ldu+R+ap2ekEIyqPInUHnarmCqV1frmKoJ7jWiEg7bbzktheRgqCRFgddmfRCM7OVmfO9qcNRjT%0ASoJ111yYU8N/2e9FVa9CijktVkElRBhI23nnpCwhzRe1s9E9T0AnTx0dHR0/F/M3vg4O+1/lzetf%0AD3/2Z+u7oDXAD39YbFyvfjX89Kfls4Nu/nWeefC7eMBt/4UUnxQhNoAE/OzCRjbqz6UThDJeTsC8%0ATZjj91gZzQzY1c9EI0uLGJRJK3shrfVJJVcWTLkIRM0VHAHIuahTcf1eoqserFQyoapC1DxLTpxq%0AfpSV/VyFSrL9Tr8yXmp+U53LIhZcgapkLBA5RUI5MBXT+HqgK0+dPHV0dHRcGmZvezMbD/vr8uZV%0Ar4LHPW59F3Ql49xzy2Udd1zmZz8rD+L/fsC/8Yx7vZN7HHg2Uktt7lcKD81Z3O2l1LYmYP6npd1g%0Agz34Z9NMJcHanEjwAkUyBejQAiupvidqPpPaGqvKI0vkKuQmjbQQS/cX1fMERcsR1SYl9KNzAzoW%0AZOmK0pK3qZKsdqfwrnS+vkn5zd9PEsXL9bXGwbL03U6EUH7313J08tTR0dGxI5x4Ihuf8Jjy+mUv%0AK7lO1xB8/evFwvWW4zOriwQk7v8bn+Hp93ond9r/PxphkjR9UPpuOaEoULYLLvZkq61WZHt1QodU%0AFZcFpUSXVEvIZNq+ZLaYBXXGyoI1fdv7xoG9n7ZvWYjtqgvkKBtxW3jgpHupbL3FP9VUp4U3B7bg%0AyhKN0O5HjTGoa5ApcfMxMFWtpMwVQzsDDd1B2bD5qtLS3Nc0iMi+wFuAG1Eu81hVfeXSGAFeCdwH%0A2Aw8WlXPsu8eBRxhQ49S1ePXYp2dPHV0dHQs493vhkc+ElFl67OOYsPf/u16r+hKwRe/CC98IfzT%0APyk5C0mUB9/2//CsP3w7t93320Y8TN1ZWXo8xLwmd2kTyM4gMOr2uU4mymgsj2FqUkqsui8pqEMC%0ALAabW7X6n5x4FO8PzVAtUnxUqZEMAiHK0lSg2GhXU5rsWKvp3TAJ51xOFBemZbsaveAeLloEgZoZ%0AXE1vUs9nEisv2nfLuU3F/xSVseD3okUd7HSIrHXZbgH8raqeJSJ7AJ8XkQ+r6pfDmD8CDrD/7gi8%0AFrijiOwNPBs4iHJ7Pi8iJ6vqRVf2Ijt56ujo6Ij4wAfgYQ+DcWTr4Uew7fBnsmG913QF8fnPwwte%0AoLz3veWhNx8W/MUdz+AJv/cBfvUG32ePXbcsldiW25HIdOfcbKktiA8fGglCqG1VspMaTxCHtgMt%0AqFQLPxdUNasSFJqZupCT4E8Cs4kbuYg71uyzvNTKxMlUNZFLM3D7br/JTjeaQpXD6zJ+6mlyNUqI%0ACtFUkarlOSdXIhP1qSSISy1rxp2CXt5cv912a1e2U9XzgfPt9SYR+QqwDxDJ0wOBt2ipm35aRK4j%0AIjcB/gD4sKpeCCAiHwYOBk66stfZyVNHR0eH4/TT4cEPLk3anvIUth3xvPVe0RXCpz4FRx0FH/oQ%0AgLBxtpXH3fFUDv/v72bf61zApq27NNKkGPmR9nCcG+Go6pArT2GMf+fzJJp5Omy1r2GU4cFb/UR2%0Aei8RersSoZTfEk6cUvUleSnMd+GNRlo8hkB8nWzf1FcBqeTM1hfISGyvMiFkgcBMyIytpRIbM5c7%0ACWJpfExAVzOYx/vgu+h0ycdVYxHsNq9L2U64ouTp+iLyufD+WFU9doenEtkPuD3wmaWv9gG+E96f%0Aa59d2udXOjp56ujo6AA480x44ANLMuTf/E3pdnvx1c9TogpnnjFy1AsHzjyzfLbbys/469/9IH97%0At3dz471+XEiRSiuxbZg1crRk2J74m2BKlByzgWrGkTauqizWR27V10ghMRKVnFgKsjLdIlsbFd/B%0AZrlQE1VIjFhZuGYxcjdjdpZUwy9jm5WaISVSm/q6muMqkJOmqPI4iXEtKZq+SykvVTN5XrpXnl2l%0AIdMpGsKjj2liJt+ByuTK2dUQF6jqQb9okIjsDrwb+F+q+tO1X9blQydPHR0dHZ/4BNzvfrBlCxxy%0ASMl1upqZcVXh1FPhqCM386nP7QrAnhsu4Yl3fh9Puuv7uf4eF5eBTiCGZOW3ZpAmK8xcQVoiUY7g%0ARZoqUFLziZwkZNWyIy6VnnROUOJOMgUWvjtPddIaJUczdmjbUkmLKVvjUghmFmEcBlZncyM/eUL6%0AIknJVhqrO9mCEuQ75wSmpUAjcIuwlpymasz2O+xsp95Q+vo1Y3koSdbxTWWaECcnkbjlbD2UpzX3%0APCEicwpxOkFV37ODIecB+4b3N7PPzqOU7uLnH1uLNXby1NHRce3Gv/xLabOyeTM86lGl4e/ViDjl%0ADO9/Pxz1nK2c9e8bgF253q4/4bA7v5cn/O7JXGfPnwU1iFaKc8zStAyTpDXuHVI5QS3NheNELATT%0AvUdlrhGqX0nRQnCGNAmjHO1Nnu2gZYqZqD37qKWSmy8qCUkLORtFUPdfZYWsLNJ0B1xccjYXUfQu%0AeWnRS2FuGHfTuXuqJteNk7eS/5Rdh5LWWBhai5gd9aNr/fJsTSJgOwi9JBnN54BlP7k/qkUW7HSs%0AoefJdtK9EfiKqr7iUoadDBwqIm+nGMZ/oqrni8hpwAtF5Lo27g+Bp6/FOjt56ujouPbiX/8V7n1v%0A2LSpmMTf+Mbtut5fVZFz2RT4/OfD2WcDbOBGu1/I4b/3Dv7yTh9i9w1bYGWgso+oJLmKMxhR8oLa%0AymAtVwhjLSV8sttOSlPfSDJnaaIq+bjSO675hLzxr5fbJq1Rwg63ye45+35MoUcdbdcbFBVqpOyS%0Ac39SJTIiLFDrvRcN4K38lm1+J0XeMsaJoPuw/Hjdgdrl5KtlPjVlqZYaVS1farqDb8JMpQVvEsib%0ASqrj1s0sLqy18nRn4M+As0XkC/bZM4CbA6jq64BTKDEF51CiCv7cvrtQRJ4PfNaOe56bx69sdPLU%0A0dFx7cQXvwj3uhf8+MfwoAfBW94yzSu6imIc4Z3vhOcfuYUvf30jAPvseQFPu8tJPOYOH2KXXRaN%0A6HhpLapNUTWQ8HM2NFJkuUZlrG4fijhMH/zjkNruODNLr1qwJR6K6VEE8Zw0w7UTF/86G1FS1Vbu%0AC2TNm+96Cc3LXLHE5sb1nEpLk+gRGodp6VB24G1ysuOksJTLdLqOQITa7j4YJTViaHP4tSLt3LFk%0AOMbzuvIUCJP7otyTFaMfdh5krXfbfQJ+vqRmu+yecCnfvQl40xosbYJOnjo6Oq59+OpX4R73gB/9%0ACO57X3j722E+X+9V/VyMI7z9xMxRz1vw1XNWgI3cfK/v8/S7nsif3/50NsxWi18ptuyYD+1Bv1yu%0Amw8wDtTEaCdcTlL8dZQ4vH+d0HrWSUvULmOsgW6IMxDaLreY2TQmQdPQcovMT6U51we0l/Imu+GA%0APJ+V8y+RmThm4Wv2c4tV92j+9mzhl8tb/zNMyfSS4byOkWZgd1P8cqp5g/mrKplaaia81PsuIxOi%0AtTzfSMd6oZOnjo6Oaxe+8Y1CnH7wA7jnPeFd74KVlfVe1aVisYATT4QXHJX52tcTsMJ+1zmfZ9zl%0ARB71W6ezsmG0EtzQ/r0eU77dbOSIbVVmA4y5PKCTMYsheJusPxxjLiU9n8eJkZuXMbIiIIEcAbVM%0Al5NMspHK4W2cJEG0NAGupTkr7U0ylQgRB+Ez371Xd7155IIIC78+P1aERVSslozo3u9ORZDazHgq%0AhiwkBSWpzLlNFYwMxl10fj8mzYAnStRU8RqNNGm9umYgj8Z1XZfGwPTednTy1NHRcW3Ct74Fd787%0AfPe7cLe7Faf1xo3rvaodYnUV3vY2eMELCt+DxC2ucx7PvMsJ/NntPsx8GKflk6gspeVS3ZJfyceA%0AEST7PO60GxrhKP6msLi6Db8QjYVv858PRVVRWg87/EFfSMSoWsgJ5eHvu+YqxzOVyctqYl6ibOfM%0AQyE2sXmvKz3Z5lIvpbkB29Ye++HFSIWI6pcKa19upbLAeuCZWbxuSgwxBcuVp0KI4i3USTnT514m%0AUzl6o6SZxNeXPF09fIFriU6eOjo6rh0477xCnL79bbjTneCf/xl23XW9V7UdVlfhLa+/mBe8UPnP%0A8/cA4NduchFHHPR6HvEbH2G+wbbdz4bQiHdJCYgRA5FECYUoxfIbTBPD3Uge+sRVRSoJmVJyGmep%0A9Xub7NZLRVHKWnayReM5kGflsTP6OoVKxKoZOuyYc5LhylWNEUitT15M584yTeqezBXM3U7W6n/V%0AkyU1ML2RxKU+eiGeAWTSYFjDefychay1e7Rq4yWYwZuyJS0HKv5OWDKJrwdxcnTlqZOnjo6OawG+%0A971CnL75TTjooBK5vcce672qCVZXi2f9qOdn/utbuwNwy+t+myPu/FYefruPMhu0EJ/l1ihRCViO%0AHYgPOR8Xy3kiZga3vWQioadd2fpfVKjm4RlF0Hl4dKT2YPct/jpLdaebe4uw7908ncQiC6D6o3yO%0AeIUqwmJIrcRnO9AiIfLdfNlKYk7MxurbCvEBQVlSJy+xnFj9Rnb+1NbmPq16X2hkSeoxQQ0z4ufe%0ApDGQNvG1xHMx9U/5/H5NkfAtV2N3GkS68kQnTx0dHdd0XHBB8TZ97Wtw29vCaafBXnut96oqFotS%0Annv+8wu3g8St9/4vnnWXt/LQ3/gYQ8qNBM2WS3NL+UzLxCn0mWPDfPqdhNKeq0yTh6KYckTtSadD%0Amig7I5CzohtCBID3r5Nmhl6IMFie0mKWSMokBsCP1VTykOpOOqF4k8xILRTCs+yBip6iSE7qTxG2%0ApebFqiREpIZbipcFbT5gYs6upclafiuZS9mN3/5rCMfUdPNoMg8+sVaeS/V99V1NvE1GClWr4jQS%0AWr907HR08tTR0XHNxUUXlTiCL30JDjwQPvIR2Hvv9V4VUEjTSSfB8547cs43ysPxltf9Ns++y3E8%0A9MAzGQZtJAcss8kwG6bxAW4Cd8lixdqtuNE77OLCWpwwJNgWFlTLazQS5SGQ81kpv6nW3nRlN1ps%0AlRJ6tHkStr8fBlaxFixSSn9OwjwUclSdqC05eJ6cWCzM27RsGl+YT0qiL2kYqr9pm2dV+fxGkrTO%0AFZv0urojQRHafkzGry94pywhfTTvk+8wpI2azA+NzPnnUV3ya6kq01Kpbn2iCujKE508dXR0XFPx%0A05+WAMwvfAEOOKAQpxvcYL1XxTjCP5244LlHLvjaf20EBn7tOt/hyDu+mYff7kxmgz2yo8o0T+3J%0A6n3oYBovMJuWnsp3Iapgku8kzVSe1bxQTnyWSlGxROfKjZX9nOSoNF+Rk6GcpDTk9d1qQ9lNp2Ll%0AKyMu45BqUvfoqkxQa6raJE1JqyUyV8GCXwlCuxaWFZ4w1u9DvCd4aW5aGlUJ53QSaopTJTZeokuW%0AyxTIY91Vh5Ow1Naz9P0YCNkCQAY07LvTHRyzUyF0zxOdPHV0dFwTcfHFpeXKZz8L++8PH/0o3OQm%0A67qknOEd74DnHbmVr3x9AzDjFnudx7N+5zj+9NdPY7aLbp9u7j4lJzvLRuJqXLb386GcCNpD3naF%0AVcyH6XmGNMmD0lnxF3l7FC+1VVUktW3zNbPJe8w5kaIpJoiwGKzkNbTQyxyJko3Lyc87IFam8x1y%0AMRahrMOSv+3w0cmVHee75JzEuMoUiZfDPUk5tFjxe7CI98pInojHCcgkNHNkqRWLfae4UlUcYFLP%0AV3bxlZwpd4d5W5YY62BGfQpxzerK2zqQmO55Ajp56ujouKZh82a4//3hk5+EffctxOlmN1u35Xgb%0Alec+V/nSlwTYwH57fpdn/bc382e/cSrzIdsOOPvr2BWkZXO493lzqcOfXwJ19x00/5LQSJL3q5sQ%0AgUjCjAjkQmxErXWJiKkfYgZnJkni1f+UldHmEKi5SnU7fvT9iJQWKjjhkUruPAyzvlatu/NUlTEJ%0AyUtutJ5wEuZXkdZmJZYf7dwem1B38UFR6BxGZpJfr5Mvu9XucVreAedlQCeNMZ7BfU2+O29yTPRA%0AGWprljBulKC6GXHqIZnrh06eOjo6rjnYsqW0WvnYx4rSdMYZsN9+67IUVfjAB+BZR2T+/exSyrn5%0A7udzxH87jkf95odYWbHIgbS8ey6U2ZwsDeZxUvvee9J5gOV8mJKhMlHLd4rGcR/mPqBQ7lPPUBIQ%0AP2ZWmuNqmCcLZMtxqsnfplIVI3MzaheVyU5JSBr3MbachZEUz3SakCABHWatfGfz+DnjPE4o6vn9%0AfMGMjX03Skk4J2dr4Gvj08CoWstlPmNUynxelaLULZzAud+rXme86Q3NVzVVFJfbv4zQsq5oPe92%0A5IHaaehlu06eOjo6riHYtg3+5/+E008v3qYzzihep50MVTjj9JEjnjnymc+vAIl9dvs+R9zhzfzF%0AbT7IyrAoYZTRj5SktUiJJGlZecI/T1OSFcsoG2bTcl59EGswhUv9z3e5qUg1aY+qJcdJrFw0m01M%0A2tFrU3w+wqgE9auRBw15UU4wvPznN6yEXw5FuQnNfKvaZandbh731HLHqilZ0UCdMSKSUiFJ0gzg%0ARb1J0x54KZrf7b5dSmsUb8tSoxliWVTajj2PLpjkUIV1+i66aBp34pWAVUoMw0AjnXHsusBLyddy%0AdPLU0dFx9cdiAY94RJF69t67mMN//dd3+jI++Ul45jOU///jAzBww11+xDNufxx/eeB72TjfBvMZ%0AWARA3S2XdkCKhGlj30lLlTQhDnWeeTNnV0zGBbLm6lUyH1KSCTEY50ONMpJQZqo7zYz4ZBFGK6v5%0AE11huxyk+tOIwWqYS4DVGD2wZLQmletqOU3USAEfu6w+VULoqeNVqTHy5cnjgKgyCpZL1eIMJoTG%0Af6YBNE9Tv2FiQi/EqaWYVyJVvVh27wIFmhrBCzFcqBbFThKrnlhu5bqmaq0D/M/OtRydPHV0dFy9%0AMY7wqEcVY9FeexXl6ba33alLOOssOOKvvsuHPntTQLjOyk956m+9lb+5zTvYfeMWI03z9tBxg7bQ%0AogH8vZMgV3GcLMVdcV4icgWu6LIeAAAgAElEQVQJmsoUf4bSWyRlpQyWyLMEufmScpKWZ5SmJTbf%0AcebEZGGKEEz9OjnEF6i/TolRmnIU8522ATpM5ymEpJG2hccWYLvZpJXQIkmJ+U+FHC2No5i6S4wC%0A9b7mYfvrKH6vtruwxg5YSxkJaxBaQCgh6DJSjFY6bAZyH6HxPy/RSdvN514p0CXVa6nku7PQladO%0Anjo6Oq7GyBke97jSOXf33eHUU+G3f3unnf5Ln9/Ms49U3n3KbsBN2X12CYfd5kSefJsTuM4ul7S4%0AgGy+pOhjQlsz36wljmDS9oP2Wmg5T/6VEZ+4db587v4naSUWNeK13IaFUkobU6q+pOJ3kqqojGJl%0AJm+PAm1+g4qbvVv+U/ncfEWDkbRAbMTO3XKbpuW8EVeW2lq3UUiLk5UaB+ClM78HVq6LaIGWoWQI%0Atc+ez6GSyL7rLZTbokncVaToP3IPk9+Zqo7Zr9qJ1Y560mUCGaOY9Cfqm6HkwLfU9nVRnjqATp46%0AOjqurlCFJzwB3vzm0qPulFPgd393p5z6G+coz/mzsznh07+Jktg4bOEJB76Tv7vd8dxg159YcvfQ%0AErwj+XFsmDdSBbbNnqlPyZK7iR6f2EpkZZgSrVkIg1xWqUIauZeXFjUGYYHGdiYEr1Isx9m0Obxf%0AmKKULc4gW0r4RJVRRaUZxkefPxAET/p2k3bNgvJSm127m9LrmpzQxLnsmIWRlIW0HnyatY7TQADb%0A1ZliZZ4nteDLSrJsHauU6273tI0nrAszhU+N5loVqJHWWDheV5vZSC6AeF9ApUSKrkP5TOhlOzp5%0A6ujouDpCFQ47DF73OtiwAU4+Ge561zU/7fnnw/Mf/1+84f37sNDbMk+rPPaAd3HE7d/ITXe9ADYM%0A2++eg6Uec6HUFokOFGfwbElhEtk+4DISI2itVZajCFKqkQZVSRpa2WtS4nJ/ztBITNVdzFA9ihEs%0A73Nnr2uTXx8b5s1JalluVGV1Ng3d9HHR87RdppOX5aQpYlFdcpUqtkKJBvJYQmQYmkoVTd1oK02a%0AmbyWzHZwv8pn7V5lV4Si4kQjS1nLPE4+qwlchBEndNP1x4TzTCS/sZfezob0sh2dPHV0dFzdoApP%0Afzq88pUwn8N73wv3uMeanvInP4GXHD1yzCuFzT/bjyQjj/7V93Pk7d/A/nud38pjy8TH1R4nT05u%0AoiLlqlDsL+eG69nSQ8p31vlxcfdcEzqMSJnUE8pi28UZZCUnYZybwTmU9UYztqu4x8lCHqMRPJTB%0AJHwGsGpBmBIUmzGQh6iuJIGFxyG40uQ+JE8od2IUyQyNJNW+dFA9QTV6wNfuX8vUIF8iBspPL8X5%0A9SzieSg+o4mBXrUqS07uxuBlauU/mZBUb/RbxrmxPFXSWtRB+11PfrntmHVBV56ATp46Ojqubnje%0A8+DFL4bZDN75TvijP1qzU23ZAm94yQ95+as3cOGWPQH4430/ygtu/2oOvP63yiBvc2IP0u2M3o5Y%0AunOj9ywQIaDulnMyVJUlij9qEOoDdLYUUVADIWXyOvt6bG6xNijjfCj/GW/IYa6F+Zu8BFZVGuNj%0AamOSalWysHmh+KY0pRYtAHa8kYrQH2/ynalbTo7Ezj/ZLReiDGKPOleQ4i4+X8sYDOoxX8pJj6d7%0AK4rHE7gPCaKalCbEKRK3Up7TGj/gayhG89DWpn63FHJZQzCdeE3N7w6dvFqvsl1Xnjp56ujouPrg%0A6KPhOc8pKs0JJ8ADH7gmp1ks4C3HK0cedhHnbSr98O52g89x9O1fyZ1u8kV7ZqX2IImqTi0J2WRO%0AmpLRjvnMSk4+nqYwDak1A47Ey/vLKfY9jazFc8fjZGo2HkUYh4QoLFYGJBeyk2eJMbWmugsrxQlm%0ArK6+obK+0RoFg6kygWT5ez93VZmcBCwZzTPUkp5f3o5e13KXlwS9jAehvNYymbxcOLrx3e6Tm7XH%0AMG88Rw7qU41BsHYsZW6ZEpp4PEUpqqXGeh1tvfHaKsWLpVOmpKmqXUZZBVjggZlmuO9YF3Ty1NHR%0AcfXAMceUcp0IHH98CcS8kqEK738/POMZ8JWvCLA3t9nza7z4Dsdw8D6fKs80e8BODOBDYCqDtOa9%0ATmzmaYnYSEv/dlQlysiRkZD62cx8PkN7uNZdb1aeazvyQvnLSJNnM1UD9nxGXjjxK9ED/lB2NScq%0AShJ20NX7Fb1JInVt3uBXoClJrh4lL93JhCRkmTYXxj8jEKJIXKzPXG2XQiNr4zC4jtTUJZoClCgm%0A8hia6V4qD730Br5OBJVcetH5tRNJkBu6y049MQ9VprST8XX4cS16YAqta61/0GznX1mllxCzbH/s%0AzoN05YlOnjo6Oq4OeO1ri0Ec4Nhj4U//9Eo/xcc/Dk875Af83/+4IQD77/odnnHrY3nIvqex1x7b%0AyiChEJZInOIOt41DJSN1/I7Kd7C9R8pfu1/JX7u/ZFmN8u+doAUiVhvbmocoRy+RKUseL+AlOEnJ%0AlKNCfry9bYkamGYuaSA6dffbkCakBxE051K+83VV43gusQcp7EJbKreNoZQX54wohCv6tEqZzsto%0A7nMapeUrec88DfNlU6aqIrUUc1AUq/K7Hd2DhZ2D5m0CSDh5LP95u5rp2huRGu19zKLy73zsdv3y%0AJndqJ8P/H7iWo5Onjo6Oqzbe9CZ4/OPL61e/Gh772Ct1+i+fPfLUQzfxwY9fB7ghN9xwAc+69es5%0A5BbvZOt8F8r28G1FPfLymitH81npLacZdl0Js5omMW+73YCpTykmiIuU2IKa0UQjUcuEaXnMRIWy%0AB/LKnIwW39IQmtUKtddcfeiLVAO1KzyxlUktkyWpTXodC1+fKzWBCLUyWzuXE4LsjYN3oDQJJQiz%0A+oOcVASVqpTB7Hhr8LsYWkSCr2Gsx8h0DTsgYdVbpdQQgJhiXv1ogRhpvPZAiFp6eAu1rNdOLOv5%0A73dKiLLN4fsdNZQU4/WMrJMC1JWnTp46OjquwjjxxEaWXv7ykut0JeF734NnH5n5xzdA5jrsPlzC%0A4bd8I4fd6m3sseFnMAhbR3uoOXHyh8ZgikjORYUaUiFR9aEiLTkcQisWaX6lFHbOgZXeGhmZlAK9%0A8W98aE0CLxvJGetzOFVjtlByirL7qeparF2Kh3mqFkLkTX5tB2A1aRuUsjsuJox7L7mJIiWtbKWU%0A8iE2DiDlzMKJSyRSS56fttMt7Epz1SjJhKCM3srErrzutrMx2DyuIIGTRSm/BNG6W05oqlTzWaV6%0APYX8TNc82soriZK2c0+ltZppHqioXjVo8HD59J6a7sd1rB86eero6Lhq4l3vgkc+shCJF7wAnvzk%0AK2XaSy4pPOwlL85csjkxyIK//pUTefatXsON9vpJ29Hm3qOoONUYAY8VkBBDIK21yjz4k5LAqKUZ%0AMDTS46bx6HNy3xD22r1SS2Ukzzkq8QPmT/KmvtBIkj+ovaynoNKUnlGKP2glZVN8ZKJgaWo72iSE%0AXy7mSwrUMFRzdWvJUq4zW+84cVK4g3Kc+40cvo0/7rSrO+KkqFJi63flxgmcNxGupMl71oW56/2t%0AhKe9dpJWxxB8YGbmjmW6QhJT+KQpQ3VHHk2ZQqQmhfv4bO8WNjbbxEIjrRrGUc+2DgRK6FEFdPLU%0A0dFxVcQHPgAPf3jpW/esZxUH9xXEOMJxL/0ez3rJnpx/0a5A4gE3OoMX/+YruPUe/wkrwWsE5QEx%0ACXS0n9HzNA9Ep5bSjBjMgzIUW69AUZlms8kDfFKCg5AFJdP3UBIWh4Hacy01pURDWKbHCCzslO4H%0AUinRBOMwkIcBldW2u8xjBISmIomV+lxFMaP2cvnLTeaxfJZtTlVl1bOborLk/igrv3m+U15Ssdxv%0AlEUmAZP13DS1RuJ3QeWpu/WYBlCqNF9WlunvYWG/sLZmJ1xqu+AaiYnRC74OTx6P5/RjqmJX1xxJ%0AsjQSBmRc5dOqQE2iDnYapJftWGPyJCIHA6+k/K/+j6p69NL3TwYeS/nz+UPgL1T1W/bdCJxtQ7+t%0Aqg9Yy7V2dHRcRXDaafDgB5e8gKc+FZ773CtlysMPV84++8YAHLTnv/Oy33gpv3+jz5cBg7SspjGb%0AIjTAqpXPVuyvSqFlM0Wy40RCKMdtl8EkU3P3hEhNVY6JIXc5gbx+X5SnMXiafBeZDsmM06Vk5j6n%0A2EeuEK6hPayt3Odhl3XbvBm+Y8BmxgzY0nbU+eeTMpfNsUhla73vuHOqsaw4jeF12VmX6uwLtJSt%0A0mD+pASaaymu7sSLSpL7jXCVqhmvdWn+es3LXij71g3oXo6rZTsp308/i8QrKE7hF1nO53fPr7HZ%0AqtwnNlWXfPed1Gtal6DMrjwBa0ieRGQA/gG4F3Au8FkROVlVvxyG/StwkKpuFpG/Bl4CPNS++5mq%0A/tZara+jo+MqiDPPhD/+Y9i2DZ74xJLrJL/8X9T/9m9w+OHw4Q8DCL+yy7m86Fav4KH7njrtohKN%0A2UNqu+YWbB9EGYkUNEI0S40YLa95ub2KYzlB3MtmoQXK5PiZkzRpfemA0dSu2hZkNtQ+cupGalN3%0AFqamue9opJTV6g45e3CPNi7XB7krUJYcvqTiOInL+HfFM6XJsqFo89Rz0VSXqsook3wpVNHZbLtd%0AbVmCqZxCJ2rpzsmOpMl5q7oW56EoZr5DcWpuF7LEPyhFxRtE7P42kujXE3/zLXrAz+f3PKS++5qV%0AcE8aaYprHe064+67dcFyGflaiLVUnn4HOEdVvwkgIm8HHghU8qSqZ4bxnwZ+6f3H4wibNv2yR1+1%0AcU29Lke/vqs3rqzrG/7vJ9jlQfdDtmxh21/8JVuffwxc/MsRpx/8oASRv/Wt5V/ze802cfh+b+CQ%0Am72djfNVLsm7Tg+Yz2A1NQK0Ws67Ke8KiwHyjGJCmcE2X7ARpVkqDGNBUa9W7cHn6tHKAItgGB9p%0APicNzMTP7aXC6r0CD2HKeVafmjkVE/iYIPqiSpjlYCWwhG51/5KpTsNQlBhg07aN5Ryzwbw7NPUn%0AziepzgEWXxAiCLYByWMIpJGCRVCDspHMHfmbfGu/7/orZC9ZZlMb68ZwmBIWL28tjBEn+37TxTNy%0ASqwGRStJixnwMpvEHnlMiW5NB8fUIWnqnPeYK61sBtDcCFslQ64JxrJeO0dUrZa9VI1wtd11Mfdp%0A66buvFkvrOWd3wf4Tnh/LnDHnzP+McCHwvuNIvI5yp/Xo1X1fcsHiMghwCEA++xz8yu84I6OjvVB%0A+uxn2OXB90E2b2b1Tx7N1le85pdSnLZuLb2CX3J0ZtMliVkaedzN3s5T9z+W6238qZGWoTzLNthf%0Af4nyMIvZTYKdf2jlvJil5CW6lWG6zqpeSWupsqwuuSriW899XpEyXw7jghqWQwVHk+2Qmw9o1srB%0Acko1TDO2V8mmPi2c4BDmstO5P2q0W1JUq7abrvpzRGgRBGWNKRy3iLlMy3lJqSVwNzKy7JNqEQNj%0AKBVGP1BUl1rTYCekWklK9rRzX2vwCfm9UWmERJBJ6W7Ewi6D+hTVrVaq8/JnIEXV5xRLoUFpCvfV%0A6V6NJrCxwjLR2wER29kQ6WU7riKGcRH5U+Ag4PfDx7+iqueJyC2Aj4rI2ar6jXicqh4LHAtwhzsc%0ApHvssdOWvC7o13f1Rr++S8FZZ8H/uHeRsB72MObH/yPzy2lIVYWTT4a/PWzkG/85AIn7Xe8MXn7A%0AC7nlXt8ug1aGRlIGWsuTwUiLs4m5K0ADjEVm2mO3LdMwTE8HT6thzjT1TsHU5B131kF5Bs5nbQff%0AfIC0oO3Ss4ekl+Qsn8mTtVfmM2CsZvExFYJVowGSsG1IS76m1aLuGDksQZWwcY9F8w3ZerKV3dyr%0A5MpVWYd9bv4moQhuOSXmkTwRdomJ1B5zaqnlKyJkxkpERsrOQE0JyVqvo5wvT0mce3/EfVip5kQV%0AsU7YOCxQYOMeGSVXVaka7SWVz53o6AiSCgkEZjWFvHmd2m47qIqQHV+OcwI0VhKU3RcVSnjlO/9z%0A7gEH7TtX4KAQqBbKOQbytQ4kRuiGcdaWPJ0H7Bve38w+m0BE7gk8E/h9Vd3qn6vqefbzmyLyMeD2%0AwDeWj+/o6Lga4+yz4Q//EH7yE/gf/wPe8pai1lwOfPGLcNhhykc+UpSiX9/16/z9rx3Fva/3fwop%0A8nIYAGrRAyHZe0iN+HhLEh8/Mx3A/6U9iEUVsESmmBIln7sqWOE8TlA88wlqjEA5Z1CrRi2lLi+n%0ALZnLNapHrtKIRRCkVEzhmBE8a00ad+RkpMt3tZlhvDYGDspRbMjbrtGym4xsOcGaeJlSU7RaWGe5%0A105goKk5lRgVl3nbjYcrZqne3nJc82H5uAVixMh/CYU41d17qlURKh9k8ycVE/lCgn8qmLyXVam0%0ANGaVRmgkvG7EKZbkGiIZ8yyp8rmb3ps6NiVf64SuPK0pefoscICI7E8hTQ8DHhEHiMjtgdcDB6vq%0AD8Ln1wU2q+pWEbk+cGeKmbyjo+Oagq9+Fe55T/jRj+C+94WTToL5/DIf/qMfwbOfDa97XWYcE9cZ%0AfsLzbv4K/mqftzHfLYFt7a55TCvRSwTsYufSPFWPHPPkQUJLipGpUpUs6TSw0k3jYddZfUrHRr7L%0ALS5i3pMhh554WWz7fijhZSlG7dYc1zw5RnxKaKUpU7M0UY8QYdyW6g48jyJYBBLiP/OQyJ5vhdbz%0AqzazeDRjayAfbup2cjOqtnOGWxN36HlJzvOeiheptVtJtO36k2TzkPbdjNdMeu2BN9Rta3Cf0oRY%0Ahl9cI1J1sSjCKInWQ699F48Zw2dt3lRJ0PTz6Xk8Zby8TnXmuhtyXZQn6YZx1pA8qepCRA4FTqP8%0ALfYmVf2SiDwP+Jyqngy8FNgdeKf9D+aRBL8OvF5EvA/j0Uu79Do6Oq7OOOccuPvdi7P7XvcqgZgr%0AK7/4OGB1tbS6e85z4KKLymPoCTc+nufe/BVcb/5j2C3M47vRV5bymuYDRVEyD5SEcltW2OCp4UaM%0A/GGxsqRY5VyUsiGVp9mG2fZqU4wmqGGVmQm5m/kaUiMt3pdOlTFJIyEhDNNJ2wgkM2NvS8m4h6k4%0ATp7QujZXUWRpTCQPprlVdUtqYKZMFKrJg9SympzwiVggZFSrgnlb02AlPJoHK/iGSnktqF3B3ySq%0AxQge8qD8/FUhC4Rs2juufTdRoHwsTlzaZxKM6qMM5lByo3e4gEDTfO26NH+7w8ukqSl3cXxcY1lX%0AKsR13aSntYOIvAm4H/ADVf3NHXx/OPAn9nZG4Qs3UNULReS/gE2U/yUWqnrQWq1zTT1PqnoKcMrS%0AZ0eG1/e8lOM+BdxmLdfW0dGxTvjWt+Ae94Dzz4ff/3143/tg48bLdOjHPlY6tHzZ/il1jxv/K8fc%0A+Kn85u5fg40zYEb11IopRoO01ikxLVwxX1OeRgPMpKlKXs7zdimOSoaWSoA+rxMzHxsDNIclk3lo%0AmaKhfAa2NX0Yiu9puVRjO+QE30EGqyJ1p90CYNaa9XqAZZ3X5hqHgSwlCnLVlJuE5SKllufk6o2H%0AaC6ip8lInu9aq2Zsv0f22aqbuqVdi5r3qoxRe11W5+1NJuZoO++qK072va9ZmUYYVDIVKNIYTdyy%0AHDYpk/JgvR6mpAbzITX/UbF4t75zLR9q2lKlzTIt0bVKr49fhLPp0k+RdVKeYK3LdscBrwbesqMv%0AVfWlFOEFEbk/cJiqXhiG/HdVvWAtFwhXEcN4R0fHtQTnnlsUp29/G37v9+Cf/xl23fUXHnb++fCU%0Ap5RWdwC/uuf5vPzGR/CA630YcSO2Y5C2k04UNs5b6W5m7VNcfUqlfFPLZU6avLw2M7Ll882DWhTf%0AQ1OjnM0IU5+SE7SZGcT9eydoBAUoF7VpsTJDFrmoTUF9WcwSyUpmVYlKUj1OiButpfapi73jsoD4%0Awz1nVIRVK/eBKUrKRGmKxCvZOpxUEUhMJWWhnAawkFTDPf12LQRi4FYO5CMqMzH1e9JeJWBBaNti%0Aa1hU5SfXdS1k2o+v/fJo8y/t7PPddk7S4jpcGXKVcJomvqPynBOuKZGK5KgRtSXSp0WNy2rkbF3K%0AdqypYVxVPy4i+13G4Q8HTlqzxfwcdPLU0dGxc/C97xXF6ZvfhIMOglNOgd13/7mHLBbw6lfDkUcq%0AmzYJG2ULz9znVTzlpq9nY9paiMjcDNazoWUvOZw4lX+mFyQJ5TVg13l5oO/It5TDfN6KxQlSfHh7%0AZMHygyV6n2ZBcdpBmGb0AOmQGN1HNB+WSEi5nlFMHRpSICy0UEw/P803VP1J9noxmxXFaggP8eCx%0A0iUv0IJCwqL5Oyo4/h0wMZs7ucDmcuXLiVMlE9FrpbQYrHifxKISSKjlKjV1aeqZamU7qVlScT5V%0AV3y8GXBYQ1y7od7nQGpibEFUwVgiNlVpI6qIbQ7XreL3/jNX+5ww6valv52OZb/eOkBEdgUOBg4N%0AHytwuogo8Hrbkb8m6OSpo6Nj7fHDHxbi9LWvwe1uV/ql7LXXzz3kE5+Axz++bMgD4f7XOZ1X3vzZ%0A7L/beYAWAuRtUFxZAmoBxH1L5fAWSVCVEkLJTdq4JMUjJQIavUpLO/HmqZTgojHc15JDmW8+tGP9%0AM394D1JJziiCzoZq3PZQSc8r0lnbKTYKdVeib//POZeSWvAxOUny/nLQyFEt//gNt+NqtpJt/S8e%0ArTK6tmqxeUb3Gy15pTIgFkcwTdlu+Uu+NqdYkz512tY5KQ+m4nXy90hqc0vcIdfOFc+v0q7FF+tR%0AAs0DRVOPtN2Xel0sJYlLU5JGqxnHNWj4z49SI0m1CbB9l2nXKvH1RGWLuVFXS9PT9S3D0XHsL0ly%0A7g98cqlkdxeLOLoh8GER+aqqfvwKrfZS0MlTR0fH2uLCC0scwZe/DAceWHql7L33pQ7//vfh7/4O%0Ajj++vN/vRpfwv/d4Ave//hlGhuxf/YM0palGCXAphIrQxNfeO7FSLd+5mhSMxhUrsxAT4OOiidwe%0AyrGNyhDX4ee212MuD90hbJ/3/2ozXlM6AnEqn8vER1Q/nw2TJrvVGB6DLlMxuTsRqfOJGbvD2Oyq%0AGV6+ayW76kEK/i3/rMzd1kL43AkdVT0q53VFx+/6aPe4ziltp102BcavM5Iu9xC5qpMrcZoqV9B2%0A8PmvZfQVxOa80giYF/4yO/YilT+VyUqPSlSVGkVs5G6sa5LJPNTSZfnEK7xj+Lycq6lfOxUiXMGy%0A3QVXkpH7YSyV7ELE0Q9E5L2UTiedPHV0dFzN8JOfwMEHwxe+ALe8JZxxBtzgBjscOo4lHfyZzyyH%0ArazA3/3tKk8/7bbsMmxt/iFL0C7v7S/xUUv5LRKmmUy9S/NZOz6WHTbO7SGvhQgF0lDJTyROvg6h%0APBNreSrM6bv7Lq0J8MrQVBw3QFvOVIJqtFZXyOw6fHdb8eVINXVXE3Y1mgd1SbX2wXPFYmH3bgxk%0AKeZrNfVJKplr5cKpkuSkL1s5TtOSIZ7WssV3rPn2fQnH+t61kXLOHM5Ry3D1vRXGltbhJTSf19PL%0AsxTKsqApR4VYgTItTfr99zXmQFL8vjbfUykfQlC5Aila9jtNy23Tz3VyTDvO+9m162wK1bp4nmDd%0Ay3YishclVPtPw2e7AUlVN9nrPwSet1Zr6OSpo6NjbXDxxXCf+8BnPwv771+I041vvMOhZ50Fj3uc%0ActZZ5S/lg+/8Y1714/vwax/5dvlbaj4UMuRERcTKZikoSLb9P+dAcOznRst0imTGSZRq+TmfNeLl%0Ax2cxL9XYxkZFKZaAPKfJwzNzniSF1yf6LJTknBz52mS6q8yb8o7DwCIJgpDQlscU58eWI9RS2oLi%0AccrBqD3OZnVuaPM7ttr1VwJCMIX7Z5MSl5cWh0rOHIt6XWn6XVR3wpxu8J4QIKbwbftOunxepSSR%0AaxhX868oAZZOTrytDDZHJDKrVnorak8jKHE9rkJNyncTIjMlF/U+mnJUCTKtRKcavVSeaF5G5vB5%0AY+2EnzsRwpoaxkXkJOAPKOW9c4FnA3MAVX2dDXsQcLqqXhIOvRHwXitxzoATVfXUtVpnJ08dHR1X%0APjZvhvvfHz71Kdh3X/joR+FmN9vhsOc8B17xCmUchX1n53LMTZ/FgzadiuySWuNdpZEETwiPf38L%0ArbQ2N0JRAyYJPqRk2U1Wpovhl9DG+HHD0HxRMXLAEfveVd+TjZ9bM2FHKp6mEYycKCWXyOIATA3K%0AOZNnQ1WR3L80YOE1ksp3IV6h9KErStU4pFrOcm9RuUetPUq29WQhqBhWErPGxMWorEX5iOU38w0p%0AJZ08EoFComRSZnM00hJKlKZkIZ42vqRouRkcnX4mTWnyeIDRSJAwJVVgvZwn0QPbKzw+n1o42I58%0ATWVM+95/evp3rkXNGGHQ7rEa8dmRJyqGaUa1KxKxrD5PWV3k7jsPsqbKk6o+/DKMOY4SaRA/+yZw%0Au7VZ1fbo5Kmjo+PKxZYt8KAHlVCmm9ykEKf99ttu2BlnwCGHlM13IvCk676eo270InYfNoMMoX+c%0A/UUdAyr9p5vAqxGbqb8IAvkJc81Ta8eCtsiBFTd32/GhIWxFLNXFHXob5m0NQpnXyoiaLPU7HKMI%0AC+9bF/4lr0MhRzFawEtmZLXMpwal+J2iDyenlvhdx0At/7mGMRrBytKM3HUOvMVLI2DjMBSTtzXf%0ArRlQdr+9Z57P74jb/73nXVV1wo4+90NRjzcSEuIMBFO0liIHnKyNxihiaW0efo91Z1slakZEcOI0%0AXbcTMc+GErxlSsiqCuU6LwMqEohlU7z8t1fIqY0LKmDUmKpXTMvxyQjiqEUbW7ecp45Onjo6Oq5E%0AbNsGD3kInH463PCGhTj92q9Nhlx4YclsevOby/vb3AbecMMncsfv/5N5hWYt5NIjlKshPBiynfC4%0AEbyqMYFIRXLjfqZkj6baCiaMjyqUv9wwtFYurkiJTP/1HfOdfF+5G9ehEqc8hLKSFNLj5m4nIdVU%0AbdBQmhs9ZDNnFoNlPWpw5s4AACAASURBVCWpSlLdcRYTt92cLcLoY+NOPZHSAJgWhNl63bXdbLGE%0ANoYdZgK1PCYKKp7XFNShpciDWmZzX5fqhDRAIDLhd9J8TS0gtGYihWudlOeicgM1fqGV4Vrj3lgY%0AWy2/uHpcy2wqZT3/vPmRGukT3GA/VajqtakrTWWeVa+30lSoVO9BmyPXjCxZv4TxNS7bXV3QyVNH%0AR8eVg8UCHv7wEny5997wkY/ArW9dv1aFd7wDnvjE0pVlw0rmyL1exOEP/Rnzd76rbfv3JPC5K0pS%0ACExEDMUUsZRuirepephCW5WZj1kqram2nCgoT6O5hFgCqgdnO5P5mMM67PwplWNm7Vz+YB8t5ykL%0A5NlQ+tSFtYxDIznZjOBRPYrtWHJKMJQS4Oj93Gwb/0TxEanjdAhNgv13EjxBo11zIWJG+rzdiX1W%0AyY1IizIIjMcJVTWAh/JZ8SClpnDVPnRlvla2Kq+Te6mkKThebsuq5LS9KlgUqVTLisVzNZBtZVma%0AwuRNd101iqqXRxT472+5PUojbbHMqKZOTdWlVsITa0g8VaqEKcnLlZjZ+ZU6tn02HbvTcRXIeVpv%0AdPLU0dFxxTGO8MhHwnveU/KbPvzhIikZvvMdePxjt/LPp28A4G53g2P3O4JbffYN8E9D+8t4l3kj%0AOE6AlEZ8YluUZORmxUzi/hQTIZqoWUnTUp4TnkSRSSIR2zBrY7MWJczbs/gD1ZPJQ+r1jpr6gnmI%0AvPxmz8cSflkeiKM37k3NU7MwNaiqSTTitKxOeZCmr2MhQo476Hx9Qb2pZAkr76mW3Xd+nuCL8pKd%0AtzAp5S57+AdCOQqFpGTFwsmnKp79zrI0L5A3CqYqb00xaplNjUxVchVM4VUJoylAteQlCZInzce1%0AyOTnJMDT5xUna6mO8ygDV6EyaqUzjy4Q+94btQTfkzoHF7JOy31TJSuQKI1rLK+1ftaUqp2O+P/h%0AtRidPHV0dFwx5MzGQx8LJ51UEsNPOw3ucAegPDSOfV3mKU/cysWLXdhrl6285JgNPPbRC9Jvv6kQ%0Ak7kZwjcM1HBJ70HnqtJssGeFtNJcLN25gVy1qEJOiIRpsncNrrS5d5k3YjSTthtvzDbW5vEddpN2%0ALMJ27Vk8yBIYV8rcSZWFCKu+DiccQzGQRyxsJ5zPVx+RHqI5tHKRN+ydKCSTsmMLjVSZGphLCdFI%0AUjVtSz0GzO9kIZiutCT3FQVfU3mee3lSiqG9qkpTQjOG+eNut0wjom2t7bqKL6ht0RemOU3uv2r3%0AYRqXMIZ52j1JxbsVrqVkRC0TGsdy095GeH2sv460xv1KQtmr0PxSzeGkdrDz84napNNzQvNOReP5%0ATkVXnjp56ujouAJQZcOTH8/8hONKj7pTToE73hGA734XHvMYOPXUBOzCg3b5AK/e+6ncdOWJMPtL%0A0NxM4B4qCbBxaQdb7VOHjQ+lNs918lwltBGnlaX0bxcRZsP0X87z8KCtZT57mMeE8WXEnCkbo1mR%0AJCUOAPBsJs9ZUivXFYN4c9Bksd5vsURHUZhG8d14S+qI+5JyrmpV9QQNiZy1hV6qsrAyYA475Jw4%0AiJUHF166M1KR7Hsvh7nKkq3EmqH4uTwGwcmNER3f7VeJXSibobnmLGmIUojw0EuR5neKRMjvflOi%0Aprv8fOwsEJ9YalsEMjLd4ZZoBdBQ1gvjdwSnQ5lyOc37FduqOOFrJKuoUTa3tlJhmXN7Ilf+WAuj%0AdhKzXujkqaOj45eDKhx2GCtvej26cSPygQ/AXe8KwNvfXlqrXHQRXHe+idfs8SQetsd7y3HHvAiO%0AeV4r0SVCOY4pkUlSSoLDULxIrkj5jrhlNWhlquTU+cO2foZkbVpofiawZ5qGkqB4OFAZ40nioi1w%0A0+fAynIrs+Jlsq9WKf6mWpaT8r48ZKUSikWSSkjKXNLKdEYkJyqSmNnbPU5hZ543Ao6fLWZDJVvN%0AP9T+811lscw3JSbBe2XX5nEESlOZ6hpc4QlKU8ZuALmoakYWoxK1CKWq+kuRqWLkKlctJSqTSAM/%0AupT6XDXLdT4nN2IEEZqnanpmI4Bh/f59Kxc64TIvkzaS1jSy6TWVa0mTeeoOQKKapKZaSbiyoK5t%0AzzV3Dvz/u2s5Onnq6Oi4/FCFpz0NXvlKdGWFn53wXna9+9350Y8KaXrHO8qwPzpY+ccDX8lN3/We%0AohDtugJsmxKWDOwa1CVoxGSgkBZXlkad/q3lxCnRFKQaadCIQPU6iZQ5K3Gi/ZfSjlUobyTs8AbE%0AUFWujJEkIM9npf9ckpbHBHXnmhuyNWeyCKs23lUy9zTVx5ORodHDLqGZzUUmpTqfv5rDbUwiKjaN%0A1CwsQoEhTx76buTOFNVr4Tv5lBru2bbmN2KVI/nza60EyQnDlOC6SiPCJJLASZ2nensxrV4DpUAm%0AQjh/UbIaAYnlsRaUWe6zgq3F/Ux+zsSULGXa9S6CEtTWKlVp8rvorWXaStrYyfWrETX1UqyEUp3R%0AOp0SXSuS1tynnYv2Z/rajE6eOjo6Lj+e+1x4yUtgNmPL8e9gvNfBnHJKKdN973uwm1zM39/sRTz2%0AtzYh73hb2D2XQuyANFN4zo0IDQl2mZUnxUogM9AiAwaZKk6+Oy4qTyLNx1R9Umk6nzcAFkKTYNo6%0AR1e5FuUJ78Z1n8Ob366UddWt5NL61qmXH3MuD1cnQCmxag8hzxzSJFWZyiHCYGHG8KxKco9SnUfq%0AwzUmhUMjU04EvH+de5IkLSkIUh7cC0nVQ7QtkJoxEBGHqy+Clt10oe9e8y5NSUwjcIF4hTljmTCS%0Amsm9CmpU1ZWCmTyW2EaREAkxJXPl3CloSEWxKv3pUm32S115IHhGeDyviTBqWgY08qPuHSvHFOLo%0A6zSv2NLaQGrkgd+PbKrU8u9ip8D/oXEtRydPHR0dlw8velEhTynBiSdy0Z0fyDP+pjXyvevKJzlu%0Ar7/mFvoteLf9FeOkRzPkFFqrLP3ln4CNs5bH5GTHS2+OuuMtqEuROM1SI17RN+UQKcZyV7i8BiK0%0AsuCQCqFSbYQqKmae5L0yn5SeKmkYpgrYtvkw2Xa/CCpSVXdCeQ1gVajJ49hxbtZehHLepLlwuE3V%0Aw2Tvc0rV3xTXuggEJgeFTGCqBkn5rihZLUpB7P2CplrpdgGjrvhgkQVlt1rGG/iWMbkWNQmEgUrm%0AmoKWWA2KlBM0H79MrApZGyqJ811zTi1bLztfrX/Wfh/NTC5m/pYqZDp5KmSyFUedrJUSXJlrEchW%0A9EE1GbRgDKW5ej+WiFrH+qCTp46OjsuOv/97eMYzCiE4/ng+ve9DePgdV/mvc+esrMALdn8Oh60c%0AwyAZ9tgD2Nb+ltkYdpK56uTm7iE1glU/k+at8NdCSwF3UjMPRGkWSJk/eAYpvqlZIDPeNHhYLvvZ%0AWlwkcfIVgip1lhArpS3ms3KaZBk+1n5F/f3cjNVaSmmjpLKt39aRUes1RyU5VRWiGLNjWa6RoFY6%0AaeTBGvAOQ8t7Wirp1egB8/u4wbu0STGVxclP9FTRoguAaigXW+dqJGPSSEIrVbU5Jv4eSY0ISFOK%0AluMDxkmIpnutXNFqjqC8pNLk2ohYQxmu7dor50tLBKa8HtEdkBQnTU5WlYVuf50+tiiITkxb/pPg%0AKuVUmXLPl+t05XwadK9pEvq6NQZe/kfPtRCdPHV0dFw2vOY18OQnA5Bf/wZe8b0/5el/riwWc26X%0A/p0T3rcXv3H9e8O/3RBeeiSMWxr5mbd/vRfTt7RedB5DENPBPUIA2ndCUZBSar3pUlCc/DOHE62s%0AVuKTaRuWWL7zEE1/aAtlfaNRExuqA+iw1OTWPU1SErwn5TT7PMfohEhorKxXCZA0NWeUqYl7TKll%0AP0khfzWrKUkhTKY0LfeJGysxoZIcX9sqMEgiVXIV7ouN9d1zPke2sbmGPtotcuLkaw6lx6IEpXoP%0AFM+OsqOtBLpMnEqpc2gBk24YD7/qGDqJrXdCouwOO3Gjvp9mMkUSlGl5Vy5ORuJCnaupXMqsUjNX%0AtkRcaQo7LKs/SuoJp4ZwV6vKHNHDFeFl4p2KUDK+NqOTp46Ojl+MN70JnvAEAC5+8T/wsPc/hg9+%0AEEA49A6f4Dk/+iuu9/Ld4JyvNRXHycqG2fRfqvH9bGiZS54uvpJs150TpFQyoHyH3cqSv8nLelCe%0ATbNUnnQrphYlO48/jeLOu9BCpcYjKPZTTXUaYFiUh6MZ1z35WoAxK3meGIehlrQ8RRx7HQ3PgpWe%0AZkMjWDR/kgdfRqJTIgYaqfDPvL0KFPVHjWCprds9NGoKlp/fy3ajleEYtD2IwzlqYjfBvxRJp0jb%0AUVc/z1RfkCldo1JVqizT2IDtiNLEAxVIkYiVrDTscvNfe8tc0jpfovmbmkrlx1XVLcQSeLTAcn7S%0AtJFwI1SuoHlIZxzrkQNTwiUTf5RqMby7yiVMydoymUr1vMUmuD6GcbphnE6eOjo6fhFOOAEe+1gA%0AvnHoK/j9//14zjsPrisXcvweh/AH530K7nQX+NcPWxnNjd+YfyjM5a/jrjYJqs/Kkpep7rpLbZzs%0A4C9uLwG6V0qkxAlkXQrMTC1Q03OVsgayFIztTuYwH5Fdl4qwbd5arVRiY0Rhm5/LkE0J8l14Poea%0AshSb946malXlxkhl3tHDKuRC1TRwI0Vix8bmwn6vnRSJERW/na5OoVoIjtiFVHI0NYJXP5E0AqEk%0AU6naOf3YQm6MzNVyGtOdgBPilJb61Gmdp5EKRSLhCfO6psV2xEdN9WlKEEhorLx9gnm77riecpz7%0AokpDYq0qFk7ojOD4vw/KzrwwRhstquVNdaJdCnjZSNYiLGhkSSXcWRB62Y5Onjo6On4e3vnO0nZF%0AlTP/8IXc67WHMY7we3v+GyfN/ic333A+m/Lu8H8/AbuHv1BXUmttEo3WsXwHZVcdNBUpkgQnXhtX%0A2mf+8KjqlsFTyJ1EOfGJsQQQwjRlSrjATOJBlQprkSSIFgN3TePGyiqujhFUo+RbzyW0Y6GqQTlJ%0A3TXWynItZqD0wpvZOaYp3wspu+RiyWy0aAK7sqo+VfXKFSgnRim1lidqxCO1MpWTApFmBheoBCOn%0AVFK8NddylKtGfv6aOg4h76mUyFo5z0hLJcTLCeSNWEZSg63dS4nl3HH3XBk/Pd5JXZzXFSuhkZ1W%0AgsSIyxhISqNIjqYqNRJW7rmE68rq5TqWSI/UcypuMG/ELoeEcle7mpG8k5j1QidPHR0dO8bJJ8Mj%0AHgE589ZbHMkjT386AE/7k2/zvKOux/yeP4XNNvYOt4X//FwrfW0MAZjuRXIS5YTp0v7ed8LlrVIc%0AKwIr80aGXB2CojJFYrZUWqpzziwWwVPGnSBVpcuVKyvZmTqUh4ExWZjlfCDZafO8ld7wMk2Ysqo5%0Ay6UuJ0ODG7jLuROwmqLHpZAlJ1RZpDTwhRLyGNQmX/8CamK3P3RzKkrZQtotc4/ZCIxpqA/n2nIk%0AFUK2sPO4p6p4npoKV0nOUrnNX8f30LKbvC9c3PUndu4yv25XPquJ4NIiB1rgZMbTscp1NDVpmPiU%0AqEpZed/IFH60vV1VV6gaqiqm2chRmVGXZvHsp4kryUqPvo5KeEV2ED0gkyDMMbe1KxJ8UuuA7nnq%0A5Kmjo2MHOPVUeMhDYLHgH3Y7nEO/+Ryuv9tm3pofysHnXQQPOB+2XGLG6wHO+WoxXcP2kQHQynTe%0A6HdlaITGPUbRxO1G8g1DKwVWb1JqREnExkipdQxpWo1JFI+Vky1ou+6glewIP4MhVoeBRYKFqVwD%0AhRCtmkLlZauyFia950aEcaXsxhM3d4dGvtl24Y3zGahW4lLUp1SPy9JKeR49AM1M7opSjTgIitMq%0AReGq42qj30KuMu6T0slti+Wz7HEHVmKsAZ00L04lXLQ8p4yTz0ZyFwRDPPW24b3tot+oRhjQDN+X%0ARj7KmKHqVmONJHBiVdKaRrvKibIT/qjUcpm6yjYlCeVeuwJmCiGBwGkki5YthdQ/nu2KWwnP76Nj%0AR73swP+Ih75/6yU6eZn6Wo5Onjo6Oqb46EfhQQ+Cbdt4VXoiT7zkxdztbsKJr11ln1PvCh98D/zo%0Ah42MuGQwD36jrKVH3cqM+ijwv2+dQMXddTEw08fEHKhL+8vay25Zy3NumYCthL/iagVFjNQZ2fI+%0AdN4njzZuHAr58HBK7w9XyZU9w7YNqWYXCSUgMyfLLHKVRKiKUzlWqqncYwpGJymmRCmKDqmRKiuL%0ARXKjFrcwRpLkBMrUI+9DN4GI5TuV40YnU06S/Bq1kQwnRH6PXXepZEGmZGNSWpPY8iUqU6WHXlOf%0AJKhCRtAkGsedtEUPlp0fCdfZXtdSWlhPVb7s/aq288WyXlSUPNbAP1tY+xT/I+/lRYevS3T7nX6x%0AVFguykt2jSBW87gfo9sTrZ0Nhfpn49qMTp46OjoaPvEJ9P73R7Zs4XX8JU/Mx/CkJwkvexnMzvwU%0AvOyoRnRiUrh7jqCRqLgbzonQxqE8ERJBScIiCII6lJVSG4tkBtiwlDA+pFKG8/l9DidI1WtlY0dL%0AMnez0iz8FTiEre3zWdkxtyjlkXE+sJBCilw10mEoXiZV1EiKf+/LxQjNKDDOhnoslAdQJTyqdbee%0AH+P3bqxErXw2BuI0SQgPpcF659xbJNJ64dm4BewwAHMyT20Z05QhNSVsqlLFWIBWWqo5RNK+88/q%0AWaSRwxxIS1T1mqrVrs/9QZFWj5NxTk6aAgVYMKdfH85bbMdcqrRmel6pUQnZZsh+iqqENdLlmJYs%0Am+K0o3ymMRjLCfdimtKOhW16SnlXgNYLnTx1dHQUfOYz6B/dB9m8mTfzaJ4k/5t/XPkrHvPYQ+F3%0AHwrfPbc9B5yo7DKDPDODuJESN4pHM/ZcypZ/EfMuzabkS5iqSxu8rGdlOw/GdMQdebMUGvWGOSL3%0AiusGI1fheO/dZnOXn4UwrA6wUZYeUt63Dlgdioo1hpLamFyJaZlLHm0gVn7z8cXjY/cz7GhbSCuZ%0Age1IC2njTlJGKerYKEX5yTkXQpIa2fCwyCk5CgqG3RO1+arBPA2TcbXkiJfqUi3UeZkNERa+c5Gy%0Au83Vo0yLYSjEJSaJL5GPQJy8fEfIXvIrKMGYy21N1Mp0fpxWcuc+pFVf71I5LZI0wpqcDDb1JypA%0AYVwo3dWeffW4VuKr91SxVi2mhur0Oz9Nzs2nBcU0Pq4Teeplu06eOjo6AM46i/Fe92a4eBMn8TCe%0APnspZ+z7aO5ywbvhbm+xdiqh8e7cHjpixGceVCaxnysWFaDaDNorie3MpiuzsONNWhJ53E0XfEU1%0AYBNamxY/drkcuDJr5xcxlUqo7VeGtp3fHwdjEhazAc2luW9OMnngqxGwnISc1YhPVGbKnGNqO+9U%0AtUYZLCwM0ndiLYwQqWbcFO5G8rqLz+b9f+y9d5wlR3X2/z3Vfe+EndksrVaLJCQhJMDGgEFkk0Hi%0AxeQgssnGPzIvGIMNvIAxtl+TzWsZW4DJwcbIBhmTk0giiCAkJITyrjbvzOyEe7urfn+cOlXVd0X2%0AroR0D59hZ253V1X3jG499znPeU4JnEJsLmxrswa6Oncev0WKkn8zmlRBdmKDUu+6DJCEQn9Uzpue%0AVTSWTMxRriA0dksg+jo5Aj5V75U97dS3qcvZtPasxcBGyXVFfRKFt9M1NRtO32c7AfNYCul4yWxl%0AdkzBzqjJZtYwlddZ6qwEeeVfeE7BSfR1CsnfyYBYCYoI+bnrAPn32AFsPo99KMMqSG/oMQZP4xjH%0ADT2+/30G97gv/fl9/CsP5e94AV+/8Wkcs+PLmibzrQKPCZfdvc1/aaoHbS+X/fu43fQLMFQVYCc1%0A8C0q3Rx5vFKzZB/bzUTT3q97RbWeAaVRnVMJvqJ+KF3bq9KOl6qhnKbTWudUwA1qfDlU924DUWXT%0A20aE0KvSBttGUKagq0gZQucaiua9rQFNUMPKymVXce81nSdCqLtv1daypXXZVwnn1HfKKuJsg3eu%0Akw4rK+RasXP9CDwxNiqCpogZrMrOh1bZF4m6rJjK0952rmBM4rwiBOoE3sqtV0XkKip3UFgXZF1T%0AZrlIz1vXfWAlXMnu5N50IZb3Z1DXvdc4TgiUuiYDiAdSmPq3MyoqN2BolgflNSFkPVOZcsvrKoHc%0AyN9OoAO4RLrrP9QxZp7G4Gkc47hhx/nns3jnezM9v4v/4AF86MHv5/Pv7jPz8SfDH38F6p7uSFN1%0ALuM3oLNqIo9jHks9B1PRl8kE3GYpYO/40wVrZOkqyMcN9Lj4WtIv0WWcIKMfkchuFUAqOYS7bIpZ%0AZ1DnY7Wf7fPeGXgpno+Lwm9RuwJQpkiCz2xMbBDszU7AwBfKYrWRMfIiHY1S/vQeHbNLp3NiO5a6%0AVorBrolrtV50enVgiHSu9eS5jJFKIWpn0IowLJitVFEXwYMxV6EYN2moqHL/PSSabo5mwPL1pp2y%0AlJi1ZSmdu4PExsIdrY89Ib3WUoB2j2VmtmSN7Lily+y4nZtZK8l/P/E+m9IyIK67ZJccmi5ri7VK%0AwRYZs5Tmlm4FXQjCMI0XbTBD8YjpRgjZHDNEIpcgCVAd8ogA/YYeY/A0jnHcQCNceBHzt7snqxe2%0A80nuy3e5Fe+/4g64Y36UbQKmHPhethUwEXjPZXBTfgqd7Olmb2mxJCKXrkXAaJhGqmSYjOGqXP6y%0Acw0klV5NPacf4w3gGUMVgrI95Tp7VUz9KGhqrO1KZII80PZrhgNNuw37daeSbFgru2WVaKXWKYhu%0Apo1TwJUqk0SysWWV02ZtXSfGpAK896khsKXukng6ztkWcw4tLYmBIIfIgZtqSu1RbH62YTtNraXW%0ALmICaQXKDbpZGKNlOHdYaLQ69gYGXMRAT2aLSGxSiA1+yWtPRpgugSvSeOW1ungDTCH9nK0SgASE%0ABgHMiVy/SlYrICE/n5LhsTRaue5hkfrLQK343uwJbK4gXU1TJ+UnTCIsQzbnJNdLpCbSHf1U/n1e%0Aaz5P4xiDp3GM4/oew+Euzjvvsdz85u+l19sAgP/ppez9/XuxfmErn+NubHeb+Iv+X8FFvSyknqhh%0A2OTqOeg25JXivLqCiX4ENJJ9nCyM8bGxp3qkXnWl07el2xIgKlgoG8dYLksJJkfwCOiivihdn+yb%0Ao6i4iuLtEKJwO29mmiKrCqNLSSkyC03JhNQOxYvQ2jUGPKRgTuJOHErXcOJGba7icZxGpOPXRAFI%0ATC80FEGiRmkIhLrO4KVwHTcgYWJxEa3cs+27TH9Ze5Rydy5boyCVzmVsVAiJbUrri/96qQq9VBew%0AGHukdgQuaZdCXFHXGiADr25Kq/xZinvN1wCR3bE/nAx8vQGb5I7u8jMIdn9WFCr5ezFht513zYkz%0AH4QsKA/FPWTmahLHQgRZy3YsZEG4j8yWgbqJICxHhkqPX3vAKTBO28EYPI1jHNf72LbtnezZ80m2%0AbXsXRx31AppLrmD3Le/J4QuXcbbcibkNx/L4uXd3Rd8lC9RzhWapADWWvjN9jw+qi6pd1i4J2aTS%0AtEtlak3INgdVHOOa3pgtZVj6NpXnJTBVgKbyWARvSVOUnLLB9zP48GU6EGVcWuKmKVrm3/Yq3f5d%0Ark5DsnGgAMOqUnAVxwkRGCXQYueKNRLO/kqd8nzTPDmX2r2YQNzbnKW3kjNxNTG95hIYaxgBS1Ll%0A6jdzVC/OMVCSK900FOyVuiCdqyVbE5hGKbNHxggR/bCIaxIM2LTpvAzEHBwwt48VfsZujTqYGwjp%0AVrWVomzX0T+F+H8ZjOSxhum83BIlFK+l6wkjgCYykaF4poEkrp8ONQsMO35O15SCs3qLxTimE0vh%0AZfB4yKP4W78hxxg8jWMc1+MIIXD55W8A4Ior3sDG5tHsvuW92LJwMee427HyjOfwoPc8QVN0z/gT%0ATW/9y+ndkn4L+9aYJVAmyaPAaFXUOpV96spsi3MRSMVjxA27rvJ5pSVBOY5ZI9jH//oawFTZFNh+%0ALnbeBJAqh8SUiDl5m1llYpTivTd9bTPTVq26h8cWKq0BJ0hAzNY9hKR/QqIreJzbBOIGChLrREyl%0AScFSiGR7gvhv8mgSoo2AMigimT2xsZPWKemUMjslBVgr2aRWMihokZxWE7MvGGGSpABK15ii0z+c%0AADSYiL5MXWWwZQxQwLRNLno0CeboZAArsUdoptb+XIfBFaMXdg4F4BHJwIx0LAMtE4JLAZC6UbBz%0Adn+hm8azccrzM0iDraGJacSC6eqcP2qIqf+e1juS9wy2pmtyj7tDF8o8jTVPY/A0jnFcj2Pfvi/R%0Atvv0hx172H3qndiycAnfq25FePGLucebH5PBzLtOh/s/QFmbyTqn2vpVTJeNgJPJaEVQtk4pW7OI%0AaFVd0iq5Axy8mepl8GTtVSCDJcjji41xDTdqppmQsyUAEzXBB0Klwm1fuQgcoKkVRJUVdObWHZwo%0AK2Jps1oF0gZMyjQbdaUO5PFYG13EQ0yTWRrRKuEETb2V4xjzJOX4NlbyS+pu5QkkiGMo2bm86Rhf%0AKgDzkQWz8T2kVKICNtH0XpEmNIbINnDV32RQbV5PmfkaBRoZfHTa2BQArFt3N3pt/jd0gFMew0dA%0AZ07f9ms3IGP+Sy4lzAJDXzzPYsnGDrWlFioeM/ClzzwDno302SnDA+4/ic6TJk7/ry0q7jwh/Ymf%0AJKs4L+zPa0k2CQUYA9432JrI2VHG7VDGmHkag6dxjON6HVdc8Ubadj/1HPzOC/czu28/53Mi9Wte%0AyS0/+8acfpuIbwWf+aSyUI5uKqwEPf2qm4LrVV2dEugYZepssnfg4gw4GUNVFeuwsX0oaIS4ETmi%0ARspSg3Jg37pCCyWxWq6Jnk9VgGH0nRoCoYoGjk4i3xE3/Fh51wK9yuF9QJyLRWOSPJwkrreNYGm0%0ASk1BlK5T0Gq9UdCUBOcRaLUSN1nJWNBXaoPgnUvsmJAr5VQjE1IrmZYiHYhpfexeq5T6I4LEbpqs%0AuIcU0kUb8Wdz2GJPtAAAIABJREFU+c4pwQKAFWuzMNBU6qQMmJTztkXKT4pjFj5oDzsbtWS67Hj2%0Af/KJIctzaKqtDo4mDl2uszS+LOdO6Tsc2xmmh9SGfG8Sstu5pd4k3ocBvhA0FXism2J7O+joqnT8%0AzEwdTZ8H9g/nTStXAELj4eRqltX1JP/NOK6NGIOncYzjehLf//6D2LXrzM5rIn2qhcAtXwyzF8H+%0AG8HuN13AYP2D2X4HPWfDORW/+/r4VmAARlCAZGAk0E3X2SZaS95XJq5Bj2RskUUShhevu/gJ3Vqv%0ACEXKLs4dvK7FQJqBOh/yudfQ6KuJBpXeGDPRHm5tFXUbBn7ITFFjzXPNdbwScAHndDxLvYTC9yk5%0AdEtmVYyBsp51DvV5Smk5l32LSjPKVjIgA2WpbJEhAkYDGg2CFyPjhGEEdkNLG5LTauZlJahuxolE%0AA0sYkv2idL0HapqMCbFEmrp3m17JvMahSe1bMkgBs0CQ+ErWPdkv3dNdb8m8eLJYOjFhBdBK6cSO%0A+WT24DImSISUAtQmu1mYbWHXiJjNgYIclfUZoLILhCbh++wibt9nQKrre1F9PH81+Em6FuDidine%0Ak6MJgQkqBlHR5WOK9WI/4I3LVzIjFQtBYefXhguc0HDIo7TJuCHHGDyNYxzXkzjuuNeysPBdBoPt%0AhKA1PG7/gFu+BFZfAEtHwrmvh8F6Pd+tQG9OOO6DE8ri9Mk95oCU6QBNv030chqiH1NtvQq80551%0AFpZys02/X+m1ZZNfA0ypNUvxZmzaJWOdzA+qX6wtgbeYFuvlt7JQu5SmUoBU0Ra8RNOvo1u3bcLQ%0A9HrplkFBUmJTguqBmqhJEolml4XGSVN3xX3E1KCBGF9VtFFPBV0Po5T+smOijFdtjIYArkosk13r%0A0I1MYvpQNUs59aaMT/FzPL8hu4/reVVCD57c0sQAoafQaEWmygBIEoEDA3F0AVNsNBzZngyG8typ%0Ace4IGNNjpQ7JxOg2ZpeHUmF2nCcUzul6g+krhBAxdldo3gYFoMbQ2fgB2BSmuIoVHTdIAlHl/fho%0ArgkwgbBSgCsDha0nAqfMjAndZyIIK/g8D1Ii2FSh52NjvR+1S1wbMU7bjcHTOMZxvYlVq27BySef%0Ax/nnP5ldu/4TFhf53ZfCmh/C8ib47t/B4DA9160IG85xnPT2SaqBgymJqTjUp6mqumm0nstMz0Sh%0AY+pXMCxSeLXAZBSOW9qu1EGVYQCkFH2bFcFoShCy2aaBr9QEGJICqFZH8BDX1/YqXKu+U75yiYHK%0AQCCyQUIu9Y86poBuEr6uaKUlRBau8V6b7MZZ7XXrT5fE6JaOK9N4xEqw6OMECsxalxklTas5BiHy%0AFZVWA/oQIrCKwvJgqag4bnyeuYGtpFRhyYAZKJHi/20cb/dR9KVDXGEImUFoG+fw0R18NMVn82Rm%0AyEw1y9a7Nr9Q6nvMVNJYpFzqn20Asnu48TvlWFE3lITcGqqNyqyaYCxV1LjFVw1giQSuDMsRbEbA%0AdQ3i8PL7xah/awNMiVoRtD6f02GnihEOMPiMH1Q20WMbw8IrNXs+XQPZekhiDJ7G4Gkc47heRVWt%0A4ha3+CCXX/gWpk97LmvPDaxshHP/DlaO0HMk9Dj+2Ney5emv0XfgSWDzZpjfldNqvS5jkTVFDurI%0AAE0UoMgYKdMwdRZlTAi5gW/PddN5SVxeiL5NKF5aENSFZYJ91XmT9s7hI4tiBoNN5Whjnz1LqzVO%0AcCIMRT2abMVt5WjrKnEeTfSe8oXBZ1s05w0hJPPMIFFj5LKOKVWeidoNSMhrSHNKTpmZUDz5RRE3%0AyPJnE3VLtiGgqBL04nRNBgbjeK1UnfV6lKnyQGVtWkwDFWO0/Unuw2ZgwnygjKkLBajJKTDIgm6r%0ArCs1T6UvUhsk2RGUx30aN44Y7NiB4Dyk9Jqlzwr2Lc3XXZ/d3+pQsSexRdLRIXUBE50quQTwopYp%0AiAKpcuLR+ew6W6MD7uBWc3aYV7bNw1U0xX0Lt3Gr2OdbfhxWOoBzHIc2xuBpHOO4nkW7NGDuvh/k%0AqEsCg3UKnJa25ONuacjss/6qC452b+8CGifRNiB+AjatUS9W3pV7ai8KzGeKdi0QhecFcCo1TWUF%0AXukJZR/+J3vd9UHXoVxQMOEEaQM4FVQ3daHdEZLgWzNqohqoOhtMNpG5MraoqRzinKbYRG0GvHPU%0AUrAERZ8577opHjOyNAPJJAiPwGZQ2Bakuyt0Uk3BaEGhpbKfCyZLQkjXJbuDkTSdAbg2MjPloQan%0A6T4K1qlMo0nJ5ug2PUQyWAxZ0A2qe9K7ylqjEEcj3lUGQMRr8vXmk2SAzSOFp5GlCkkVa6Ph0xgF%0AGxc0bdaGolLygCvz6yHAnqKuscxgJ+Ysrilg6cIuo5Sdyc1u4EB9UAAe2zuSfaHhzOGOxDp54MvN%0AfByje53N9Y1mkQA8afJw7u42cNQ13M/BjCCM27Pws+tExzGOcfwWRhgMOfdmp3GLS77CYLUCp8Wj%0ABbdM+mgc+hXzN1pWsNQTmO4pIJqsY5UdXVdxVdlmlqeWLB6fqIrGv3FbErR/XfRFolfBdF+vNRsE%0AS8lZ3gT03LqK7uPGLJEtEiwkr0XqitCraOuKQWwI7AWausL3e1BVhAkdr3FywJu+eSu1lSNUFaGq%0AaIG2rlJPu2QCWlX6FdfbAr6uaZwwrJQFaoAV52irKmmkSnNKIgNlotsyXTdMDX0LtqoQcftYteZj%0ARd1QhCYyOOointNRnqyPsvSdrbmF5BYeIhhqRbTpr6UE44POYMOlpr+MrC89SyraCJxKNqlBwaSK%0As3W9aj5qbE9IAM+Tn0FXr2RibRtX79d61LVomkyZsIqkf4prt7ScJ6bygp7fBolfpmPKVXBtUGF9%0AE4RpKow98yH3v0si9gI4lf5OJQguU6MBYYaKfx/uVDBo99ZKwZoVf6edefT4pqrPtRPWJPvX+/qF%0Ao4ucISLbReQHP+P43UVkn4h8N369vDh2iohcICIXichL/gdv+oAYg6dxjOP6Em3L92/5WG5z6UdZ%0Amuzxvb+FpeMmmejdiJu9ocfETpAB+Lpl34lNZpIm6sgeRZBQNM9FYnpuqo5O4zGVNtGLlgVRDB5L%0A/3OqrXhrGdU8WWrIROB2nSvmtDdZW1NQdsl0VaFXaek+mmrzEdg0Me1mzJa1UgHV+7RVRRs3UhNX%0A+2QdgLIFpkUSUUBFZisCapA5qJzOC6kPXSui7VcK36hWBF/Xaj2QUnOqW/KxWbCXWB1nlXSiOqKh%0Aq2mk0nHFMXAVoaoVfDkX03OajmtdpSxScX2QKhpd6j1Y091GHN5VcW4FIEEyiFNtVZUAjQEeIeup%0ATHvk4/EWh/WOM+G3pdo01VfRptdcut7Aiw9doKF8VQRGQWiCAiv9t2DL4rXKRhloikAqgakIjOKX%0AT+yWsXFlik866w9Bz1km0HoYek1lhiAMvYGpknEiifGbOH+fYnxLdwZ468pVHbfyF/WOStV8BsIO%0AD/3InkkCd0+dPJwQdC0fW979898TDkZITI//ml+/RLwTOOUXnPOlEMKt4terAESkAv4eOBW4OfBo%0AEbn5b3CnPzfG4Gkc47g+hPecf7vHc8sLPswcs/zwpY6F42HDF1Y4ecPHOGzmXpz80lk2frsGD3PH%0ANfqePVWTlKg9lwXa/aKlinPZNymrVrPYwz5MSmSKpnrF96V9AVlLZek/uw50TmOZrLFwWWlXKSgK%0A/Z6m3lz2T0pplwSaAk0ltJUCk4EBLDTVNuzXDHsKtoZ1xbBX01RVFFRrtAaqYquVVhQ4tZUCTe9c%0A9gWSwkmcaDkQwZGz4yKFXil/rdR1x/JAQZfZJTiCq9JYLY5h6jOnz9I2a6u66zBEiSlSoNSpxgvd%0A2rcESKTY5COkGSIMIuDsOohnYKDgLDM+yjhVSQxepsuCgSZcB2hZGs8YMqjy/aEgKuBogzAMGZxZ%0AM8IQcvuStlibPQNLfXkDVxEQGfuUe8vRAXQPZnMcxxWC7/QY8T4Ducw+6fnWu84229bD3av16TlY%0AvHt5e0cYv4GaK0NDCHCim0r38fal7YQgnL54NXfsz3Cow/5Gft2vXzh+CF8Efh1UeDJwUQjh4hDC%0AAPgA8KBfY5xfKsaap3GM47c9QuCnpzyTk77zfvYzzZe4C0dN/BcnvqVi85f6cOHr4JtfpQrCLf5p%0Alq0XDNhx26Gm0ioHLmRPp56DJiYZXARRpXapX2dtVDLBrHNab6qvQCuEzED1q5zXMGbLxkt970bY%0AKROJl6nDXuxLVxXMjlMfJmt4i71J1y4xP5aaAwUrw14dLQxGU3jK2rQxdaevuawpkqhJinqlVro+%0AT6Gq0uaXXrfKK6CtanwIqaULmB4rl/w3AKKAQdmMkMBDKSRH6qgnyikhH69N60F7xwkjaUNbY6fH%0AHNj2XlbwKSsVq88kAyNbc+e8ItXUlOk2ssllG0I6Vzrz5PmboKxTuc+Wa8qRgYyJrgPWT3B0k5ak%0AqbKVNSPpsRD/r6x6CyEwDMJX2Esb7QOMCIUSJFE8mxJYxko76c736cFebuymWKRlazsEhEdPb+L/%0ALl6hYvMAV4c2PmfHk6eO4Ja9Vbxo7hLObRY5ZWItZ63s4zn7LjvgqdxA4o4ici5wFfC/Qwg/BLYA%0AlxfnXAHc/mAt4KCCJxE5BXgTaqHxTyGE140cfwHwVPS/3R3Ak0MIl8ZjTwT+PJ76mhDCuw7mWscx%0Ajt/KCIErH/Fcjv3UP7LEJB91D+FxEx+C12+AsKT/hX/q41F3pILtzd9Zy+bvtCRnwF4V03GSwU3l%0AlEEqU261ZN2Tc3Sa+ApZ/wRRIxT1UfZz6odnGiLJ/1oIsR1MaU+QRareSfoEP+jV+E6TYWHQU6Dm%0AIBlepjSKoFV30mWr7BhF77gWFaC3sSZ86ASqKhXGGyMFefO2NVjqS+I8mk4rWDaXAYixVRRaIhvD%0A0nAOaKSwRigAVYv1y4ugKaYd25iOM4Bia84sU2RgxNEiyePIdEgOA3Kxuq6Y36JFYk2cNenVX2A2%0Axcy/1Czmzn9PBlKMYYKQ01ZAE0FQEnqHDEYMh5eNiEmMkD3LbKypbJSO1PoRgGTPJLJNHkn4vwlq%0A+HlJWNH5PNRBCBKYQFiK/wlMILxk4nj+YvknZHPNrKOyF6ZxLHhFU5d446Q0Pri0EwkKaFchLBTH%0AXjN3Bbvjqj+47qbUwNmDBbZfS14Fv6FVwUYROaf4+R9DCP/4K1z/beCYEMKCiNwf+HfghN9kQb9O%0AHDTwVOQf74MiwG+KyJkhhPOK074D3DaEsCgizwT+BniUiKwHXgHcFv3b/la8ds/BWu84xvFbFyGw%0A8yl/ypZ/fQsr9DmDJ/Mn/bfrscV9cMop8IXP6i7zR0+Byy+Br34R1s7A3L6sWbL336oANVOxMq71%0A2YdpMv7rQ7bVqWPuqVeBGxT+Ty6zJFB+OO/aGRhQM6aqV3fPFd2oQrQ4EFQMruyNYPSLsUOWPhMp%0AKtd8oI3GmYmBim1QwNJnhdlkAldCqOuoa/K5d52lH0JILVmSxQAU5pmqAmqcis9D9EOyijllijJo%0AEkwPFTf14rzOFhn1VQQFfR6XIYmte+RPxUfX79bmoQSQpl8K6fk0IYC4CIQOrI4zZqVMtdn4ZQsU%0AC/Nb8p3R7Bxj6TIzU4IgY5V6VKxgBpiSwFICP8VztPGsZUovaaEKhizY7MoqmkYKtP1JOW4Zg3g/%0Ai2Q9VQP85fKlqqWKoE88haBeAdVRTPCjmMhLbV4iKHz09OHcql7FZwf7uHk9xbPmLuF29Sq+PtzP%0A7vSbg/Wu5tJmmd2ttYE+tGE+ZL9B7Awh3PbXnj+EueL7T4jI20RkI3AldIoPbxRfOyhxMJmnlH8E%0AEBHLPybwFEL4XHH+14DHxe/vB3wqhLA7XvspVED2/p81WdvC/Pz/6PqvM3F9vS+L8f39erHykley%0A8R1/y5Cav13zGp619FcsVDOZPXr+a2Db8+A2t4KPfDR+RF4LCwFkNVSqf8KYi8bllNxQItDpKQUx%0A1YNBfLefmVCiQJQVmmeVXls5WDEmJb61mD1B7bKgJFjqSbKmqXbgnaIB63VnWiegbaKzd0y3eVQo%0APqy1So7W42uHH7qYPsvgqK0cDDXFZ8AktU6JG0ED2YLA3MSdY3F/L9kepDSdATCXxebJh6jINTVO%0A03ghMk3eVQcyHvH8QRR/l1VxylapQFuiUaWu2TauwJAKJwqHOqaVEdwp4xSfcfDpuDmEL873YvrN%0AGKYMqCyS6BrIPtwFQ1d4Oqmlgev4IoV0Tr4uic6DS4/MLACyj1T6deBxLIUMZHznnLiWkIGIjTmY%0At/WGdA6F9skiNf41QFPMDTAbhH3pSNaRTaJi8iNlgsv9AEslmgN4YcOF98K8E24iM3y/WUypSbvv%0ASXqcvryTjw/2cZ/+ah7sDuND87u5Y72arzb7edvqYzi2N8XyArxlz04Gg4re/mtHttz+EtqlgxUi%0AcgRwdQghiMjJ6C9kF7AXOEFEjkVB02nAYw7WOg4mePpV849PAc76OdduGb1ARJ4OPB1gy5ajf5O1%0AjmMcv13x2tey8W2vosXxyhPey3Ovej7VhGStUF3BN74Ey/vgv/4tWwaAvlunnnSirVVSpVx8U5yo%0A8g5UptmsKq7sbWV7oivOhQ6Q6BARUfidROjGAlmqL4InX/zr6wofAk3tCHVN8J4Q7QEECJWjrerO%0A3K2g2qdIlBlQslRW65xWxxFTYXF5TeHj1KLgp3WOpqp0eB9i02BJACd0AIWof1RQ0GVPypstdJzf%0AS8HWlGaXktkRT7Q2GHldAUmVGSyi1gtJ6TmtvMtpskYcodj4A2Y1ILQSCsaqAC7AqE+RQZEW4UCO%0Ay+VUVXoyGeS0AMF1noMNYT3mRjVDIYKatkhDptL+eFa2VjBWKaQquBbHhuDYTVNolTLIMtCl4xb3%0AGUgpuH0jQM1OmwqOheB5zORmXrd8KaAgyc71Xp/eS6aP4cbVBE+duygde0R/Ix9c2UlAeNTEev50%0A7rJ0359ZmeP2vVUAnNyf4UWrt/CGfdt49Izj2HqCh0yv52uDJZavhaydfhA4eKBNRN4P3B1N712B%0AZqF6ACGEfwAeDjxTRBpgCTgtqNCtEZFnAZ9EUf4ZUQt1UOI6IRgXkcehKbq7/SrXxTzpPwLc5ja3%0ADbOzB2Fx16EY399vd/xP3Z//u9fjXvcyPMKLDnsnL9v6XDa43V19UlXD214Rv5dsMQAw01fwVLck%0AK4LK5fYr0z1ix7ZoT1BDNcyAqioA0lQFXs0xZycGIEMFP9P9mJprck+65BQ+0GsnMtOTGCqI52kK%0AzdVaAWdVdIN+TZBWm/YSmSiiPkkaiH3h2iga91Hg3QI957GP+k2smguVeiapfkkbh9SuTV1gVuJ5%0AU7MtLW1KmXkXdy1jaiSWuEeNUq9yhZN3TB2JT5u7dwWoAUIcz+wBzJQzkIGVl2oEjLTZO0iEHrHC%0ATKxKTkBCAhB1vEMggT27vj/bxp8jmNKbi7OEDkCx1FwVX2/x0TDTkVv/2gp1PBOYV8TnXDA8Ic7b%0AxwT2EaCEkP7MhkHHVkRDtBDIa3JRB9Z6oh5M9VNthH7zs0NqA2ahTDwandVlugxMOQlJaG531gZJ%0AqG8PgRrhDLmCkydn+HY7j4+020kyzflhicbDm7mc02dPwHm99wdNrOcLg73Ufb3Pj7Kbqqffv2zm%0ASF6zsJWvM0/owRvDNv5zZQ8X9Vf41nCe/153InefXcU71xzFF3cu8i2uXxFCePQvOP5W4K0/49gn%0AgE8cjHWNxsEET79U/lFE7g28DLhbCGGluPbuI9d+/qCschzj+G2Kv/973P9+IQDPnvwnnvWoPWx4%0AV1HVW4lWvNURMLVeU24GnCwtZztzXbA9DljVJ5UwGaCaiB5QplMq2am6UiwkZIBWapoMNEFX4tKr%0AU2op2SLE423tCLX6OPkQVFPkIpNkuicCvq51Oysa/IY6ltLbPcYwgCPEdi0lC1Wky8wnqXXCMDJT%0AtmwfU3nBe92osY0ahiI4A0vRSFOKuSnan5RC7mHxCb5MsZUpvfRgInOVQBXKTHVSKJZSlJokmLbL%0AUfDkIlhpLMVHBlW2jpg3jddl8GMmliWwCslyIDNBBrZ8+snSdgoQmuiVNLJsct+4zEr5OGhy3Y6s%0AUpm6U4uAOEewtKOyYOn3F8cvW7V4301RWvWcvWZ+UbbGjfTZFsw/PsczJ7awFAInuGnes7yD42SC%0AH/plbibT/JBlFgh8cbCPR/YP44Mru/jPlb1FY+CY/oxzv2ZhK4+b2sBaV/Gm+R0AXNjq1viEmQ1p%0Azgkcp89dCz5PibG8YcfBBE/f5BfkH0Xk1sDpwCkhhO3FoU8CrxWRdfHn+wJ/dhDXOo5xXPfjn/8Z%0AnvUsAP4/3soDbr+Nm73n1Ymp4e3vguc/Xc+9xS3g4h9n4GQptbKybbLupMkSEySiIGsiirctFWcW%0AA1U8vxfPryJAsr51oDtBvypSek7/rSQDJ8iVe7WmnYI5fds6IoMU0rEIQiIos/TRsBLVLHmf2q+0%0AYlYFWZtkDX2999FkM4u/iZqoA7RNFDYBkFOFUTuU2KFCk2O6rNKGwJP9m9pifDgwPVYKq5UT0g1r%0AEDdtZ+DNNvEijdqm8YyF0p+b+LN+r6LuUJxbAjIbuQREai4Z0pyaSiv1Tt2UVtZIWUSgWYAmirGa%0AcOAzID6/UIKgBI66z490PgccM0+nAIjoHWmzXhOrh+KJh8TwTQZhv63RB7bRspaavZGbm8bxrIkt%0AfHEwx2eH+9KcF0ce4MJYUbdOKu4zsY5t7YAPLO9iAmHFnm/5dxPj6TObWPAtb5xT8LReKnYHzz0m%0AVqdzJsvU+aEM+Y2r7a4XcdDAUwjhGvOPIvIq4JwQwpnA3wIzwIfjJ7jLQggPDCHsFpFXowAM4FUm%0AHh/HOG6Q8Z73EJ72NAR4Hm/g+P4lnPrtNxcVcg7u/0BYvwa+9hV43+kKVMomv5Uos2QsT9nHbqLO%0A7+BCTrFV3U0eOPC1fky5hUHWs0zUI41/ia1dRvyc4lhJ9+NKEBCiGWX2akpEStKzFC1UUObIe68M%0AUWTLzJspuRcWaUBimq2tomi8tB+wuUUYxqq7ZHsA+OBVMyXRdNGZ7oiEOJQli4AwBB2z0D5ly9E4%0Af9JQGcAJEaQZe6bAbRgfqogxVuZvpOk9i46hZYdlsvnLdXTTjAZXLIUnRGamYL/oXF8wOqhhpO2x%0A2jrF1lhu+tYIuHt9OhrZJgNAxiiVKb3W0mohr+mAZr7FHMWfgaYbjdGKgMkHrbz0AQVO6felE+6l%0A5cZMcgnLrKPPXy5emdZ6ODVX0/CQ/gZuVPV58+I2ROBFq27ErFS8bv92AsJyvJ8nTx/GGYs7eMr0%0AYZxYTfKx5b08YmodTQhc3gzSnPeeXM3z1hzReTZH1j0Ol5H/ng5BKIN6LQG361AcVM3TNeUfQwgv%0AL76/98+59gzgjIO3unGM47ckPvxhwhOfiITAn/I65u77cJ5/9vF6rF/BybeHZz0PPnsWvOjpClAM%0ALPloalNFR2/bCAT9SGPtVEAB02Sdwc8oyDIQJqKptlJdC9kUM6UB4+5mve9KwBVbwygggDDRj5/C%0Ag5pR9rJR5NA5ZatCoBUIsWot9Z6zRr+i96mGljKyRROZpwzCfJwb6DTIBRLzlNqdFO7hTaxmU38l%0AY34iY4V0AKABPIHsrlzM753eV2lbYNqjttRMSQZdIdoIgKYvkzWAWGuU+IghjxGypL1bPQeWaMuv%0A6TVtYs0sVddtBNx0fvn5dzvauNeAk966RJZHUq+65EA+wsD4Yq7Rf82qQFc1Ut0XChsArzYCFGxX%0ASs2l6+1KSa1QVnvHHB4ETnLTnNcua7Vnq0DtQlZwCJeyoqxY/M/i6qB84IRznDq5njcvXk0IcEI1%0AxT13/kifruRJHzy1jj9adRgAd9p2PgD3mljDXbb9GICnrdrAE2c3Ul9Dmuzj++fYVjr+j+OQxnVC%0AMD6OcYzjZ8THPkZ4zGMQ73kFr+QrWx7JZz58GHJsoSv63rfgOU9SRboxO5Z2A/Vcsmq6ELKAfLIA%0ANMnAsipapEgGTJORXfI+V+3ZOMvk9NtEbLEikDY8S9P1C51TAZ58XHMQwDma2GcveM+wrlIaDgM/%0ASNY1xQhAiFVyPgStzsM+JUsnFdjEVicGRAwoJQ8k6x1HBkv9yL9YOX85r6bjBGuqW77eSNRJhRDd%0Avi2N5jJQkBIkxMdc6rBSai7+XM4R+9YJpHFtncqOxT8TUafq7GhurJKL8EgYraqLkxbpswiYDHwk%0AcBO9l4J0wFVAW5+EQu9EPK/UVWVxex6bNPKBoMHGVizp0ucDIeuZQjD2TtIVaoIJxqL5Ys0BOFx6%0A7GQYq+u8adPZHyAE4X9P3YjX7c+y3V5Q8NoiBYOlMRsqTtl1Po+a2sipE2v59nB/cf/w3nXHs7Vt%0AuP/2i/j93jRv2XA0r1q9mdfPbedN+7KCpedcAk7DEHjn3C4eNLOWw6uaI921t32P03Zj8DSOcVx3%0A46yz4BGPQJqGv+IlnM7T+e78HZn4Pw+EE28KF1+kAMg0S8v7M3iy97Y6VstZ2gz0ml7e6JWBigDL%0A9E29kXEs+sV8k7HfXFvlFGEg65vqCNYK8KPzCb4X+7mNvAkbwNG0maguKW7+5u1kAMz2qlaEYV1h%0AlVNNBFUOaJyjLVzJRw0ng2hVHyj4MvapjeClieDES27/AhGYWJ83V3UATWaVst2DgqEqsztl8+Di%0AMRtTZAySbvIhghu7hyjQlq51AcU5dl6IDuL2tAzcjKbc1C08Nw82V2zTNFVCZIoOBFiWojMwZKFe%0ASlETFpmiXH0XK/gCIC5nxiA5qKdUXUzLSXxWIeR+fvmZd+99VATuE4iz348UaUB90ttDw3tX/Q6P%0AXzgvzgME4RJUv3Ssm+qMuYQUovey553wteECAfjA0i7et7hL7zMxXcJ3B4tsqfoAfGu4yAXDZd67%0Afw+7Q670pRcaAAAgAElEQVREfNLMOh63an2a8+U7t/HJpQVO37eHM4+8MU/ZcSXBd//7OSQhv1yP%0Auut7jBOX4xjHdTE+8xl46ENhOOSNPJc/59W8f+qJHCHb4L1nwOU/jZ5LEbRMx1Yqtah9wMyE/jxV%0Ad/vE9YuGvBDP7ycmSHVJxRujASk7ZmLyqX7SB5WgiKleNxVYvsmGoMLwyiXBN+jmPawdg1pZp4ET%0Amtox7FUdHVFTpsMiCzWsHEMnhReTo+31aKuKYWU+SBJBlANx2qCXyIwYK1VqrYo2LURGyYCTR/VG%0ATV2npr3B2DQb01U0kpsGm/1ACcrSfaCbaRub9uqaKk3TxdcDwlAcXqqo8Soq8mI0aNGjCd6tCXHp%0AseQL5+/Mx5jBp4saKztHInDS75tgQnT9n4no1f1b0nVtBEhNsGvNvEDS89N7djGdl5+FD3pdS8XQ%0AC0NvLGNMY8b1mS4poGm0tgBurY+95OKfW+sVgLXkPn6meSo7m9hrr124VNmyIqXXBvizqaN54+JW%0APrj6JJ44cTjPmNxUME0lkNDvv9ss8RczW5iIP9+9P0tAuOvELCHAV1f2c5uJVZzcnwbgx4NlfjBY%0AUTuJoM/iy4uLfHl5P20InLu8xCeXtGHLA1bNsrlS3uP3JqY41BGIHmm/5tf1JcbM0zjGcV2LL30J%0AHvhAWF7mjMln8vzlN/Dq/iu5R/0FBTAlK7SqH/eNAsAYqLH2Ky5u2JaOE3Iazt7LrGcdKPDpj4zh%0A4xyThRC8UjaBCvVp6hUqGNNLTfbTuSGuQ/vCRZaKQJM0Wi5rmEKAqkKAQZ3NIEPlVBDe0/U3xZiW%0AksP73NA3Vto5VPvS1gp2rG9bEqIXG3tijaIxZQMMqwpJflClXkhDQUtkosSMLTOD1Gm5gm3mPjJK%0Aks4LHBjBUoJkRiW3QQmpii+nwACqIpVXpCSLOVpgYMxS6mpnYKOYH8ggKOuXIGuLbC5NhRqjpDNa%0ASX6bxskqI9BWKCIGekwELwm4hDRWXE8w8lHyqkO+Lx9IZptlBZ2uPRR97mJ6zww3g/ADFjEQln8X%0AwlsXt7LLt/zl/OV8p11ii+uR0pPBxOz6yt36Mzxocj3P2Xs5h7uK/9xwE3oRNPzHwh4+Fxb57PJ+%0A7r31As7cdALTzvH15f2A8KjpdZy7ssS5w2V+1Ax4/q6tVL6rL/vz9ZsQEb599AnMz8O7OfQxZp7G%0A4Gkc47huxde+Bve/Pywu8vHDn8RTt7+V+95xnpde9v9gQeDu94QLz4O5vXDXe8B534YQTSct9TYT%0AAUuiF4IeqyXqklzWJTmJJpml1mlE5+Rcrji3MU0cLkCI4MdczK+hyi7ZEJRVcbXD2qh40Z51wfuc%0AFghBxeLlG3VkivKPMY0muZTddFE4SSmyBpJNQcn+mCWAMUutuKQtNuDU1DUTMuxuGEmwTUpVpp53%0A9pgkp5NMxB46DXyrVGFX6ooSwDGQR9WBAApJDERJSh/aA0/i7HieicBt3KZIXxHPCUHSBq3AxRUj%0AKvDpKpfsXEgCc0vTFWm15NxNtxquvC5EzZA/AAi5xHLZ4i1tN1qrkNN7ZWouAy07x41s+r6wKwgh%0AWcMmwHeHepZbVTO8bXk7IHynXQLgSj/kOJlgtqrY03oujj5Mx1cTvGrN0Vw8VIuC7b5NwAngwmFu%0ABrwADOOd3n5yFd/cctN0rA2B/7t3B/eYmuGMfbv5xsoSHzniaDZXNR9fmGdP2/LENWs5MK8+jkMV%0AY/A0jnFcV+Lb39ZmvgsLfOek03jg+W/nyCM87/EPw/llWDMJ55wNL30VvPefYd2sAifnAK+u3r0R%0A4NIvQFEI0JfchiVpkSJAsZ9dvK6szCt1UBXZw2mizuDJPKRKg0zrXVfsdh7tM6cAQ1mRps4u58Mo%0A6PaSmRqwFEqg7fcghAhGojeTWQyIECQyQc4hEVQ1zoTRYHopszjw5E/21vPOnMubZKVgaaes4bEK%0APEtftc51Nm9buw+qjyrBRyuSbAcIaLs/MlNk6CtIZpAaso7Jh5C6zGX9kmmJJI+Dianj8zO2JF5T%0AitEroClMKm1jbkMAUQF+O1K1Z6k6Oz+YCaXZJhTsjK2xa26ZRdxJ1xSMzgzpGiiAk/09hPyn5UN+%0A7glEx3SdC4EqMmCtd+lPcVKE5WJ9L5k8ijcuX8ViXGFAOHu4n7OHi5357tKb5Qsr81wQBvwukywE%0A5dRu6iZ4xqoj2NEOedyuSwB42exmyvjDmXV8aHmOR06v4a6Ts6wpnObLqET403WHA3DypKb2Hnnl%0A5Zy3Mkh/x4dVNf3Fa8uqYAzaxuBpHOO4LsT3vw/3uQ/s28eOP3gYt/viuxECH+g9hsP2aIlzevd+%0A06sVlHzxvzWNBprGGk3fmeO3vc/1q5xGK6N2XdBln5QNfNk5Boqm+vmjudEJgppUOvTjvHP4StIn%0AfREFG61Y6iyyIE5o+r2o4QlJy9PWLi3bKt/aXp0F3yKqaTIAUzlti5HYJb2ujb5KySQzBG3LUrz5%0AW8otOJe8pSDrkYxFSg+lYJja+CVFz7xsJyDpEjCRcsC7KnknOUIEUgZq8r/W6BdCZH5yhV4QUbNJ%0ASZAwzZG/J2qFcnVZAlYh42lLteX5Mluk41iKVVdMyIARwJr7hqAAT+I8KaWXWD4pVhf1SAU4yvdv%0APwvelynEfL2BsdaHzvV2n22RmmuDIF6/v5mb5gfNEgGYCjXL0jBLxe4QeM3SlWmUW1ZTnNssJTsF%0AnVP/aF+1+mget/NCLmPI95tlnjx5GKuc47JmwHP3XM6TV21I49xhcoYyTuhN8rCp9fzrwj6eOnsY%0Av0qcPxik34kAL96xg3bhWgAxlu6+gcf4CYxjHNd2/OhHcK97we7dNKf+IXe57H201LzsFv/GXT76%0AYnj93+u75VQPZvu5lcpk8dnHdEo9l9N35afDfmFt0IttVSZrFZabNxPoB/7pXhaJQ9ZZmZkm6PxT%0APa2+q51qnlxkr+oaJmrEORqBoRMGfb2uFIw2lcP3atUxOaF1FQNR0XgCTE5o6oq2p5Vwvo7HCkPN%0ARHyMvKGXOqNgaUXzgYpjlH5OZTQIjatjtVoGC0NxDCL4sdeDM2PNEpCpANvYIo+xaZbGczEtaHNH%0A7ZNUtMbyiJXRK6NlwDHpnUTF1Zaiskq2BqGh6gjEk7lkce0wqAi7CTCk27ZEyMLlxBgFE47rekIo%0A1hUBFbH0v00ickcbon9SEFpvX6YH6zJhxkJZ5B57WUvVesEHV5wrSXPkA8XcGiYGB7hVPZMA2k5a%0A2iDco7+OMtSXaTqNnRi1OP+Td17MT9thWs/bF3fx+vkdHFXrB5PjexOcfcRJnH3ESWyouvyED4H3%0Az+1lOQT2tG3n2JL3PHbr5Xxkfh/XFH+58fD0/f/btImHzMzw6NWrr/Hcgx32t/zrfF1fYsw8jWMc%0A12ZcdJECpx074H734/k3+jA/PqvPrW8Nf/71R2ov8bkT4Pij4Oqru9cefzP4yY9gVa9rMyDkNipT%0AUeBtVgJlmIVBpWwK0xEIWYNgJ9kMs2+tW+K11pqlrmJbFvL8cZrWqSVBANpKYiVcNMZ0XcCSvnOS%0AW69IRRuBlYTo1xTL2Iexf5wJwj16XIBhFJyHkmWSvEmX85aaI0ulUZyve6fDi2MoXcCmInMFAMOo%0AgXJxTJszpPa5eT5rGEycOzfezfYEjRggK9Jw8f5yWk4XWLZFMVF2GaU8qARIBrqIAKwLYLq96hQc%0AZeZLiGAt2Bos3Sak/nSJFMqpsU4aLxl42s8FCGPUCTyPU0Yb++rZysqUYKqq80LjlcH7nckZHjQR%0A+PdltQ/oOzjWTfLYicN4z/KOdHd/MLGGJsBHlnejDJe+7iRwQbusYvWO9kp4w/xOvrb5JEA9mf5p%0AbhenTq/mxr3M9j5q62UArKfixTu28Q+btrAusqUXDFb44WCFH+7ewcNn1xxwr2/avZsQ4Glr13Ln%0AVau486pVzM/DKw848+DGOG2nMWaexjGOaysuuQTueU/YuhXucQ8+/YwP89a3T9DrwbveBT0zy3v9%0Aq2Hn9tzst1/B294PV12o4nAnygLVlf67qh9/LlJ29mY31VOB+ITpmyQyRtIVkVeSW6yULVVEIrs1%0AIgyvqjRWqCsG/ZphbNvSRqG4t8q4+K8HBnWtvenQFN6wVyV2ys43c8xQKVszqGtlbSrHoK4ZVhVt%0AVdE6YdCr1bLAuWQnkOaqKobOJRF1C7SuivqoKER36ovUQiz5r2gQhq5IEUJKtSX38bjOIULramV0%0AIFkWDFF2x1qt2DigrFAjVTS8jGyUPmx9NqJMUaCK40pkf7opr4Zug94BxF54+Z5BdU3mpG0gJYGg%0AyNpYCi8gNCE2EY5rDZh9AOlfbZFSRdYpnheZs6GHJriCCYtMXCBXtYm9riyPWQwY66PsVX5N5yxc%0AygMMGmWlMtMkvLB/dAewvWjhUi4cLvHQyQ2AMPCOv92/lX9d3pXmmg4VJ1aT/KRdyc+HPM9jpzdw%0AmOul537L3iQAN68n0mtnLc7xT/N7eNjVl1LGnadUv7Tft1wwHPD++b3p2E16ffq+4ta9aVKrnRB4%0A0GVXcPOLfsorN26EILx9z750fBzXXoyZp3GM49qIK65Q4HT55XDnO7P3X87kSScsAbP8nz/4FL+7%0AC3jwo+Ae94XnvBg+9K7cqHeihhc+QYFTXWXWpx15Q53uqT5JyKCnFIXXBRtlgAiinUGR9jPtVOuz%0A35NFCCmV50XwE3XqKafVdMQ3eknGh/ZlrFIAml6t50TANKgr8NElOtL9YuLwEJKhpQnCzd8oMUuF%0AGNyE5aDPoZGYQnPZXVqr+4jESQRsSQcFiImIoy2AgaDowOhFKwa9CYClMLlMDBXJo4ngM+OFOo+X%0AUYIT9f/2qsci996zL6tc66S4CEgs5TfQlO0NhFKM3aJpSAmhw2ilX/EISPNBAVhOa4X0HEtDy+yj%0AlEXaImY/kIXj3merSq2kk3RuYp6SEF974VVxHIl6Le+lmCfQerhLvZbXLV2Z1uhjG5WL22VeO3sM%0AH1narSMG4QFT63n/orZPncPzD/u387o1R7O3bVjtKibFcWk7YDl4jnQ9PrW0Hx+EzVXN6RtvzGjc%0AfWqGTy0u8ITZtQCcP1jhG0uLfGxhgc9uOY69vuXMhTlOKximIbA/BL6xnCvyBLhwoDWAt5yc5LaT%0AE9xxeoodbUtfhKrTePnQxZh5GoOncYzj0MfWrQqcfvpTOPlk+MQneP5zZ7hieYaT62/yoteug9iV%0Ana99Ec75AtxoM+zdre+mk3VOkUU/JCCyRVVWAid9kmQNlPdZwzRRtFwp3wyFA1OAItHLaaSyrnaw%0AIrpTRvAlxJLvmPqzdidBYiovun430cdJs0QFq1P02hv08id8j9oGQAYOEFuRFJYGxmQMi3EJQVmg%0AkZYuJMDlYuoswwrrBxeAoZH0xRwpVSiSmvHq+dkNuyK3dPHkNar5pdbfZe2PwRQp5jJLBJfGtWdB%0AcXYzcrUPUozY1Q6pF5TO7VN+DYajzt0BmqDl/WY0aWAjpcbiuKMpucbanoTCYTyl+brX5VRhqbEi%0A9sAzO4GQgBIQ03DR4qCwGyiPfamZS6+v8z120hJCYD4ErmqH3L23mq8NF1gI8OmlOY6SPiKwzQ85%0AZWotU+KYqnPK7bh6gg8v7ObJ85el194dgdP3VpbY6VvuOaUC8dWu4i2HbQHg0uGA07Zenq758tJ+%0AHjCzmues2wjARYMBW+qavginH3EEG6oq/R4uHzb4AEfVFb9/kY7xd0cczp1+cgUAX998DIc6tMJ1%0AnLQag6dxjONQxo4dcO97w4UXwq1uBf/1X3zuW6t55zthkiXete6Pqc99CtzjnjA7AQRlfvbpp2LV%0AJMX0XcGmZKF43KAmawUO1tfOkIYJwU3v1Ku0NM08nVLazuXWLh3fpmJO0RQdQxf3qCFNpQJvIqMU%0A4tzDfh3dwiMYqHLqzlgf74pWKUGr0MpIjJWBuRCSG3iIIKiVrA8yP6gQAk1VZ2Ag0Xog9pwry/cb%0AVxhymsi1uN9cgp8BVyn7bYj3GPVZdr8tJObNGCADN1kDJQyjFsi0Thn0ZFBV6ppyCrAAWkVqq/jF%0ApXFCqBRHB2FIDYTEJFmPNlujByRki4NRBsoq9TqNgDurlWQvYI9/6G2cwIEAqmS8MqAugVf3Xkyc%0ADvet13LK5HpevXAZJ7gpzvX7WfHwmKnD+BBRzxTv86l7f9rRgu0ITWzhInxl0834WXHGguqO1opj%0AZxu421UX840jj+dJOxTMnLX5WC4dDnja1Vfx9k1HcrvJaY6u9b8t6+E7XQCPL+5f5I+3Zi3j2cce%0AzdrCx8z62l02zE18NhSFEb1riQEaM09j8DSOcRy62L1b7QjOOw9ucQv41KcYzqzjOc/Rwy+92Uc4%0Aae+FMDMND7lb7j8XgoIh81byIe9ElUTzS8nNfyGyRC57LUFmjEznlMYowFFilq5B11RmapzpckJk%0AhISJXkUTNU/EY6pNihqiqkJ8t9Vr47TijhCSp5KLHk7GMqm5uaitAeCdQ0LAiST/phIsEc/3xfcJ%0AOIWsV/JEZg3JDFS8xoCb7fOBADFN1KDMkd1H42pcyKLvEmCaK5JHRe9BSNofTzjwE7yUuqCChcGq%0A+zLQKtNl4GKOS4/le4lGpFQQfD4/UAies8eSD9YGJYMWNQLVsY1VSoAuqJ5JCDihC8KQlKZL67Oh%0AhGimmV0v7BfU9YaCztEgPLG/mS30+Eo7z6cH+9Lx/272cdbcHAA7/WJ83XHW0l7+ZvPRbA0DPry4%0Ah8v8oPPI1+C4XX+GLW6CW/emmPctsyP+S59anMOJ8Njp9bxhbhcLETRuqioq53jG7Hq+sbzIVcMh%0An96vbVQ+s38/t5ucRkT47jE34crhkAsGA+46PZ3GPaZgVgFmRypGN9UVd5qYZn3leNK6WY7o1Tjn%0AuPDEGwMwP884rqUYg6dxjONQxL598JD7wbnnwoknau+6jRt525vgBz+A446DF3378XBWDS9/nl6T%0ANmGyDYD3qmWqqwyu+iO6h8j8JH1TqWUyxqlsx2JgylJ7vUrzTTYOACGfU0W38FjV1lZkV/Ja+9EF%0AJ/jW4/uqTWqqWFLfr1MqRyT6M0HygbKKuvL+GxOcEz/xRvCzYnqkURdyoqFk3ACHBpAgpg+z6WXX%0AT0n1VZ2mvan6LkRvJSD2nUvNa+O6LP1nYRqnNoGhEL2OuixOGoPc+iUUaxr1PsrjjwIsSeDFWB8t%0A4a+6uqGgDBkJxOmE3oYqKZkYWlknnbRaG3Ii0WwMzNfLxxRg05q/U0jrSesPtr4MdEvDTIB11OwO%0ADT0RXj55Y96xuI13LF+NDzBDhQ+OPoEh8L96a/mPwVy6RwOQT5w+nBfMacrr1bNb+PjSHF8ZzPOs%0AmcP5/Mocz5s5gjWu5uE7L05reOfGG3NSFIIves9L92wjBLj3xCzBw037fc5tV7i6aVnxnktWBpyz%0AvMIfLV/JRzYfzamrZrlJPwvIAbb0emwZAUvH9Hucd5NjD3zgMXY2LV/Yrxqof9ungPD8mx1F/1pk%0AfhL7ewOPMXgaxzgOdszPM/2wU+GccxQlfeYzsGkTV18NL3+5nvKGF1/B5HwNJ8SUweYtsGubpt0e%0A90z4j3fq664UfcdP8/ZRvnbR8ZuseyrfZEuwVPpAmf4phNgYuABbEAFVtCzoaRuSUKljthdhpV+D%0ACMu1Sz3iBJAqNrqtnFbYoSk0Y7Ma57THHVb55jq2AtYI2ABPh7GK54+m0iyd4Eedm11u7ps1OLEC%0AruhX5xPzEyhF8ybs1pScrremrJiLYvCCDdKKsoKJKhmeeE1ulaKgpE3nhSIVVoCLeF3JTzQha4i6%0ArFOIgExietIl8X6pn2qD6DqCL5rsBnI1ns4Y6GKrUIAcE637mPaz8QPkn6Wolkspurh4S3NGp3B7%0AZFPiIAin1hv5s4VLKffshaB/aQPUTPPMlblijRl4zoc2Yc6X7jMBuXC7/gyPXqW6o2HBioUgLPgW%0AHwKP2HYJl7QND5xezVrneNecejCdO1hJ6/DAJ5b2J6bMAbea/NkNe5sQOH33Xu4/O8OMEzYWGieL%0ANgReuW0379u7wO9O9Dh1doq/3qE007UJnAAYa56AMXgaxzgObiwuMvWoP6T6xlfh6KPhs5+FLSok%0A/bM/g7k5OPVeK/zhG28Nb0IF3/0K5rbDmik0vzLIbNFk4ank4kYnol5Pvcgq9euuMNxYpgh+Ukz2%0AMpACBU0mBC/TddY6JTJYDljpKYPU9irCijp/+yhAD6h+SRkeTakRU3FUusE20cbAQMGwrg9gjwww%0AmXAbY40i81QCG6uoE2BFhHKX9ZIF2anc3gTqYhxNZFdEn1MJcrQXXoV0WCVhYPNHzZa93kqFj2lF%0Ai2Gcw8fvEdUa6WYfn1N6ul32SSADmcT0hHhN7mVHmqPSSrQ4jov3Zl5N9kvyRJdymysIFOyXrUUk%0Ag5025N9ZcvD2BqQsFWe+SAZlIlPlS9hnYFqSrirdmxrU4wJc6hseN3kES0FrDb2Hh0ysZ1vr+eJg%0AX1xf/D0XrVucwIw43r/hJM4ZLICHDaFmOy0vnt3EnSZm2ejy9tcT4feqVZwz0N51z9x5JV/dfBMu%0AabVxz5mL83zrRidwk3qS1+7ZzrPWbOTWk5M4hCnneMX6w3jFzp0AHFP//G314/MLvGX3Xt68ay8+%0ACHeenuSRa2a586pJ1kQg/8G9C7xv7wIhwPeWG35vKnDxzY/+ueMeyhg1lb0hxq8MH0VknYjc8mAs%0AZhzjuF7F8jI8+MHUX/4CfvORCpyOOQaAr38d3vEO7aryxru8RzeA2kUXbImVcnEr+OT7s4eTiIKe%0AftRATcV/KxOQi14/Wet5lYu+TrXaFhg71Y8pwDKPYhV2Nr8Jy50QqrzJLtfquVT6P4URUfmwqpJu%0AqXGOplfTxvNbl72IcI5hr5e9k4BB9GvyAsuVw9c13jkGzmn6r6qUtQIGIjR1TyvpXMXA5WfRigKc%0AturFdJ9TLyWnDt7KXlXJz8lMG4Oo2/kQNasM0V7A0mvq11T4PKFzDSmE1aJsjjmTe3SOVmqCWMVg%0A9EFCzTRLEXiLSz5LVo1nDtc+aPWfjy7iCqAqBU24Aujk69sDfJayp1JInlFF+5dOWxITZhv4cpTA%0AyQApyAiDkoFTKSpXF/D8b4jpwE2hH9kbh/eOodd1vXt5O1PRw6nF8ZGVPewJDea8HgLcppou1g7D%0AVtjTBJZ9y/eWl2lax9Xe473w+n07uWg4YD54XrtnG99Y3g+QgNM6V3GfyRlq53jP4Udx894E/7Dx%0ASABetms7+736NZ3Un+SmMTX34Bl1+r739CqqQrf0+YX93PXiy9jVNOm1e6ya5g5Tk/zZRnU2/9r+%0AZZ595U5u8+Mr0jn3nZ3mxIkez96g495+1STXlTBQ/+t+XV/il2KeROTzwAPj+d8CtovIV0IILziI%0AaxvHOH57YzCAhz8cPvUp/OGbWPzPzzJz/PGAvrm/6EV62gseeSk33f4ZBTkPeASc8yVYisZ5d70f%0AnPOZERZIsuzFtE79CLTMnqAUiBO67VeiLgmIgvL4enncNsBY0acWA5qmayqX3MWtCs2AkGqEhGGl%0A6bim0Cl1U2MxZVfM1VrrlOBVEA5qaFlVufKuEISbRYABHhFh4BzOe1K7M1ewKBEwGWgKVRVL4Q1M%0AUNxHvCeX2TCJc2pblgwK9HUFJQp6uhFwyRzTmCYohOlFC5UhCklKHVOZGiu1WQE621Aq4Y8gyBZ3%0ATaJrCzOztCMK0AQj0sz52wBKSscKNF7ZnU4vvVDOl+fU6j2XsshWDRiKc7wPXEVDiGk7a7cionf6%0AzuFuiGnH9VLxvWH2QpoKFd9s8s+vXXMj/mLvVaxxFd8dLPK+pd1UM7qOtVTsDp5X7dtK64Xdbcu/%0A7p/jZWs3cdYRx7HgfccR/Gb9Sd69KTM+ybW8c5/69/e9Y48/4Bn/8VY1un321u287ygFYKurinfe%0ASBsGP3rtGm5+gVofvO6I9em6jXXFJ447kl1Ny/M3rWM0Ll9puMOPtvHeTb9af7xx/M/FL8s8rQkh%0AzAEPBf4lhHB74N4Hb1njGMdvcQyHcNpp8PGPw4YNLJ35acIJJ6bDn/scfOlLsG56iZd++56w9QpN%0Au33hTFjcGyvk+nCHP8igxhim2sHNT9afIe49ESBNFcCpdl39UsIJEVAJGTj1nGqeLM03PaHXGbCp%0Aa9pezfJEj2EUgHug7VW0dYWP2qbliT7Dfk/70EX2xxfVd6oLyqJvh65nWGifQnQGH0SGiXhOW+Ux%0ABrGvXStqJdCgbtp2XqgqdQ4P0LoaM7RUjZECtRZt/2L34pMXVTbbtPmMHWqQnNoTZUFaKdg3IPVz%0AIzuLhwSuDBRFtoqsZbJry35vfmRksw9IJfwGmELB/oTssG2b/DA42qDnDT0MvdCEPE7rofEuzauO%0A4No/LnS2CD1n6JWtaoOLbuCSyvDzH6XEtcXnFNOEjTdwN6rxUXbMzjMxvw/CBnqJCbtTb4Yz1ty0%0AmAdOmczg4oWrjuCuE6v5/KaT+OjGm/DSvVsJAV4wezjv2HBjdno1yzx9w9G8Yt0R6Xfymj3beeK2%0Ay5M1wPeWl7jfFT/lsmG3Mu8B07OA8MY9u/hl4q83qabquRsOBEAAE04489jNfPzYzTxi3Wzn2Guu%0A2sOtz7uK/9i7yNnzyx1X8Y/sWQTgb7bO/VLr+J+OcW+7X17zVIvIZuCRwMsO4nrGMY7f7mhbeMIT%0A4KMfhbVrlXm6ye+kwyHAK1+p37/wSbtY/YUFuOyi7NvkJHo2Cfzjq2Iqj6g5iim3S76Te8uBnjPV%0AB4IKzAPZcgBiA+HI8vSLhr8QrQ6sqq6sriMxOEEkgRtNh0HTq9T/J7Ixw7qiF4ZageZy+idVx6HA%0AaVjX2UPJ2rTE1i0h6XhIax+iLFFwsd1JPGaMj4EdXJlyiixRZL4csYquEItLAVCyJopkHxCCtlZZ%0AiSPj7pIAACAASURBVCLwSVcVho/x3pIOyVIZWVCtrInpkezVPGcbtUpCbjAcHzBtcOn8BO6Sk7Sa%0AVLbmNB7brEiaJa4phChGH/l9ogCsw1rZV2Kacl89DJhF1kgBmaQ/k1wdFwg+p+bakJklw/f6TZHG%0ACy6KxOkwiPm4IEHYRssMwkKAL60s8ifTnjvXs3xlZYEhcLTr8661x/O03ZeyWvJ/F06Eh06t4+yV%0ABR46reDlnpMz3GdqhiOrHkdVufLthKrmwqbhzXt28MXFJZZCQATeuncXf3PY5nTeH69dx4Rz/NGa%0Atfy88CFwxbDhQatnedDqDIqWvefzC8vcb3Yq3estJvvXOEYTn8NHdu3n0/MrPGTdFG89ZgMAT9o4%0Aw7racQeZ5Kyfu5KDEdcPwbiIrEFbA941vvQF4FUhhGvuzDwSvyx4ehXwSeArIYRvishxwIW/4lrH%0AMY7rd3gPT3kKfOADMDsLn/wk3PrWUHixGOu0fj08+6Wr4Vt9qHvaAHjNOliei6X3RIPKCKYC2TG8%0AfOOqpWtFUMVrDRRZ9ArQZE1/J+oIwoocxESV0mNtpek21SOpgLcRCL1aN32nmqZ2UKvlQC8yJHFe%0A8Z7WOQURAsNYpi2odQEiSPC0MQWX+sSBbv4iUIhvW7SKzgCHekgVqTw0pemL80Y/7RpzZCk8awSc%0AQFHsL4eLm34CVj7pmyReX5o4KiDKv5e28GuyeU20bv3rFFiEeL0K6SXpQnIvOYrfUFuIui21Zusf%0ABG3k0gZoY7Nf17kut0QxIJiE6YXYOj1Pn9vK6ISSXL+tUW6ODJYSe4T5SBkKz2cnZizqrH4Wc2Ua%0Asrni2sfvupjlOFgI8Dfz29nkahaD52X7ruLsqdXM+ZZvrSxy5v69rAAf2r+X02bW8dcbjuS8wTIn%0AX34RD5pW2wGA09asY6dvuXHV478WVPvkAzx77cY0786m5X6XXcntpyY5esRyYDTu/ZOruHTYcMZR%0Ah3O3mVx59/sXXMlSCDxg9RQbqoq/OGJdKiy4etjSE1gf//sZev293HX1JJ+eX+EBa7I/1Nra8Ucb%0AZ64Vnyf9IHS9YJDOAH6AkkIAjwfegWbYfmH8UuAphPBh4MPFzxcDD/uVljmOcVyfIwR45jO1o++q%0AVXDWWdp6ZeSUxDq9EFaviW9AzVCV4/v2qCgc4H89Cr7yMf1eJBthQky5SU7NTfd1N+tXeiy1XQmR%0AtVL2BNCfJ3uMbnxqV5BbnxjwAGj62oh3ULiCQ2ZLvPlEjVgjrDhHWzBkbTzesSNAzS8rSALsYQRM%0A1t4EjIHKr7fmG2VAMvi0tibfba7YQ4XeLuqgGrK42RNoqLQXXnQcd8X9GVulIFJL/30noZWrCvVc%0AS9OFDPSKKrPSITyLaCVprSxKfyeB5KRteMRLBCkxCxuCNRXONgFtyM9CzyEaV8a2MjFVplaaudGu%0APed8ZWaDgGRs+f+zd+bxkpTV+f+equ6++507c2ffhxl2RMHBFWURF0QwcYu4IBIjqMQtYowBUdTE%0AaDQaISpRwJC4o4CICqIioKAo/NhGGJYBZl/vfm93Vb3n98d536rqYZY7MCyD93w+Pd1dXe9bb3XP%0A7Xr6Oc95Tq4VU4OCIkGvVP7/FeVgCciZtZzNKr0fAK0IB1baeWvrVD46+DBz4hr9WcZqNdH182sd%0A/KoxxKkd03gobfCT0QHWZAZH394xhc/1red7w33+HIQawotbO6mrI0a4bczA0aXDg/zr1JmszRJe%0A1NbJu9et4aOTe/NzdgrXj4xw4qRJfi5b6U2jhb5qe7GkVmFFI2WmB0J9acaysQbDmRJFcHmfreGd%0AU7uZVa3QnzkOW7YagOUHzaUlEm4dsZThwlqFVc+au9NjPmEhPML9fw+NxapaxjGfEJFbxzt4vILx%0AucCXgRf6TdcB71PVldsfNRET8RcSqvD+98P550NrK1xxBbzwhY/Yrcw6nf4ehUsuMsCTOfiPb8Po%0AEKxdCVdeCNddaoNavKt4sCaIoxIDhQEnsO1RZCArRBCPB5dxb3CZC6/VeYlOYGI0T39pJTYg49N/%0AAqhTiCW3HFAgFXMGNzbJa5HATDKlsA9I4sjamfjlGdiAJI7zMRngSsJyFaHh394AnNJSWjCluOQ6%0AzwYlcaXwesp7yXmhttc+ZQgamThdKbRTgWnKG/aq79EWxWRk+Xj8HJlE1qTYszxbm18aaxJRJlUC%0AIAkAKF9PaXR4rp6ZCpVqSuQv4IVLuN1ZhV0QbwdiMaxFPasV2J80ACQtUnnOG1ZKKbWWj/frdC7M%0AZ/fl1jEhtRc0V1v7FuVO5krOsBnoKkxRA7h6XWsvp3TOAOCS2r60SMSwy7hwZAOL4xZ+NTbMP3XN%0A4lXtPVw+0scVo4N0SMQJ7ZN4R9c0zumzdic14IBqO78fG2VtmvKq1Svy9yfEpCjmFR1dXNzfx58b%0ADf5h43puW7SY34+M8JW+Pl7eab3qltcbbMoyLps3h0nlAo5txFUDI/xiqM4BLTX2ba3xcD3hRcvX%0A5K+/qqudY7vbuaeeMMv/uOgupctbIiFV5R9nTuJZHTU6JwwpH68YFZHDVfV6ABF5ITA63sHjTdtd%0ACHwLeL1//ha/7aW7sNCJmIinX6jCP/4j/Od/Qq0Gl10GRx65zV0/8xm7/4d/gO4vnA6//olteMER%0AcNbboL0N0gYcfQJc/xMTgMeR6ahaqgWzBKZjqlZCf1fvHu6ZqDim3Kg3b7cChbGmBLapaheTqm/S%0A6/VHYP3o1LdhSePCFykAnNSbbqYeYNViuyqlAuKF3xCq3UIvN0hEyLzJppTTarndAnkqz9KDRQm/%0Ai4qecJHXWxm40WZjzCDQIZT6Bw1S4XWUeafwzDgTD2TUr1m8iNyfq8SYWFtL7uTkYvBwbjYHNGmN%0ACMxTyUAz+Bvl44IxpoWWUl9ZSHkJhjglzGuu3oEBiiAHUcHnKQc9UvSYUz+fjffpxdC6xSOLMhgM%0APk7k51WAnfDRBYuB8LhcdRe8nABinz7sImbfuI0/ZEMUAM0mO7jawXs3P8gfExNFH1Rt5XZvSvmV%0AyfO4vr6O6+tDHNPWzRf7zVtpMHO8vbOXSIQX1Tq4fHCQT0+dxT8/uAGn8MvhwVIbGPv3GdUW9vOV%0Ada/u7GLAOV7RYWBpSa2Fr8ycSatnI49/aBUA1y6ax/Sd+DjN9H93S9tb+MTqzVy4eSh/7edLZjKn%0AWqEzjji2NEZEeOjgefnzI+5Yz331lM8u6OGkaR07PN4THU+jtN27gG967ZMAm4GTxzt4vOBpmqpe%0AWHp+kYi8f9xLnIiJeLrG2WfD5z5n2pxLLoGXvWybu913H1x9NbS1WXaPW15h4OlvPwg//IqBIU2N%0AGbr5anseAE93u12lIgodU2CRAkioxs0i8tDDTiiML5sIBYFatWm7AGkkJD7tF1qRJiXxuemOvBjb%0Ay6vUA7JwvUziQjcVxuXAQiKSqlkAZHiQFAXhsJJ4XRFRnKf5XEjjlfI8WWDDxFirVKKChcIDCY85%0ANLKqOGM4XO6fZF5MPo0YQIgEnU9U4oKKC3vQSSkFKArHLQu0Az/UCEaTeF2RRE1prTBPOIaJtbUZ%0AOOXzhT5xkoMTCSkxCs1V0C8JoeFvlAPJps+/NFdOTJXBWWCl/FrC6FRLDuE5SDJQlWV+X9E8Bfj6%0A2lS+19iEUzg07uKmZJg+Mm5ywwQbBBG4oHsRo5gGLAAngIfSouLtGdU2/q5zKgdX21CnDLoAQYuG%0Au7c2xlCFK4cHGfCv/+/QACBcPnsBwy7jDatX8aexhMMfeoifz5vH3GqV90w2q4B1acoRD1g7l6/P%0AmsHhne28ZVI31w2P8PE1m/ns7Kl07YB9OritJTe0fOlyS8VduGAaR3Vt33V863jXzE4+9GAfh3bs%0AWFv15ESzMeueGqp6K/BMEen2z3epdHG84GmTiLwF+LZ/fiIwvlrNiZiIp2t8+tPwyU8aUPjOd+BV%0Ar9rurhddZPdvfCNMngwcfTx8/VPwg/9qbtLbVvV/lf7LKXg5qRbi6Zo3ryxX05WBUajcE7H5nFoK%0AL45zQKW1Sk4PpBFklYhYQ+WZv9jHgitZFiRAVq1YKb/f7vKruFXP1aMoX2eejhFjm9JqlUw9PFDF%0A+bYUmR+fVIoLRRbZF3RwArdskpXKZ3FcMCVeZB5RapwbRSQ52CvSdhrGE1HKXBEOYPMFlqvQStnl%0At6x5Aog9UxSReUBW/hBSIhRH8Cp3atvEp9Qyf+CmlJ1ngwIzBZZKjTygc85ShKjxWFnO6JRMR8ve%0AVVp8luVwLswbeZNLsQ8pgCg1gjKAPM3n063OswQu1UwsQ0oPz1Z1EbPBOf6zYzHzKi28avOfCXqi%0AQJgCdGnEW7esAOCnU/fmr1p76EK4aKSPLSjv7pzOK9u7iaKIpbUOTl5vipHTu6fy3NY2llRbcpuB%0A90yawsUD/Vw1Msxne2ey2WVM6Rb+VB/jlpERPrJxY5OZ/WUDg7ynt+SxVCpCePuq9SzfdyFnTu/l%0AiHtH+fnoKM/YMsi7p05iPHHZ4pkMZo5p5eKNccRbpnXwlm0wTqr6iJTokxF7ssO4iLxFVf9XRD64%0A1XYAVPUL45lnvPDxFEyRvhZYA7yOXaC3JmIinnbx+c/DmWcasLj4Ynjt9usnxsZsF4DTTiu9cOjh%0Adl/16bi2uLnJb3AJjzDrgjgq2qTkqS7x7VNi00e11+x5S8XGV+LC76lsQ+DUgFC1Yt5MkdBorZFW%0ATb9Tr0Y4zxA5oFGJcVXzeJI45AotnZf6arpsK+DUiKwabqxWI6lUckF4WqkYc+XnVjGvplDVl0ZS%0AEnpbWXSwKMhK4MaJWEWeP16Yy05Q8/1U4mZ2xwOlkH4LYKOB1zJ5n6Y6kQnaibwtgnk4FTL28H4a%0ASxX8phpl12+NSXzvuABEzPuIXNyNP88Gwfup7CweeYF18WvfqZDkjuGh8s+fh0Skap5OWfCcUvU+%0ASv7mGa7EeRfywCIRtFYRmYt8BaAd39zAfeovMFJOyTJIsojURaW+eB7YaUS/Oq6u9/OugRW8avPd%0AHFHtRlWZJWafkWb2P+k5tc583vYo5oxJszi1e0a+ri8PbOTYtfejqjlwAjh3YBMH1NqolSpQW6OY%0Ad3RPZkm1xkEtrXxy42Y+tH4jH5o8lfO29PuLpHBO71TUCYe0tZGW8oyxCB/tnULmmgHCu6dYdqe1%0ABBzWJik7ilYRTly+iTm3rGYoczvcd2exYixlyo1r+Ztlmx/TPBNBQKVd27h1jneS8YKnuap6gqpO%0AU9XpqvpXwFOn0c5ETMQTGeedBx/6kD2+4AI48cQd7n7ZZbB5s7kWHHaY3/j3x8MNPzVmKBZorxoo%0AqkQGmMIN7AIfwFCrZ58q4j2bfO6sveaZJQpwFRrnBsYp8sAhFmvhFhiZOLJqP7xIu7Xa5AgegA5g%0AzuFgbVfiyFqtRBH1StUcwbGLYb1WxVUq1H0D4vzXcphHhDSK8ua+Lq5464GKibklIo3KGqiYNBd8%0AG5NVj60ti3k6xWhkrFjqgVWDEkBDTGvlNUopeFBm+ydEIBVfrecZHTEmKpOoBGpy+XkucjfQJBSt%0ASwpaKwChcq86u1UwoXkAJwIa5T5KoV1KSKsFN3C7L4TrQF4BZ+wPTWswTGCtX1QF58T7K5X/h/rP%0ARJsfm34qnEoBMsu3nCHzYzO3tY2BNLE8c6MainBS+3SOrnYZKHNCOxVvuBlx+Np7AGigXDJtL34y%0AfTHzY9PmLV11L5+bPJNnVFs4urWDr06dk8/dn2Uc/MB9vG/dGk6f3MsPZs9vqgqLgA/1TkEdnNzV%0AzaQ45vbFC9mQZOx/z4P8bGA43/fl3R1MjSO+Nrtw8B7yb9qfRkx/9cPNwzxn2Ro+vmoL24s7Rhos%0AG9sxwBpv1P0Pgqv66jvZ8/GNoHnaU00yVfVr/uEvVPUT5RtwzXjnGW/a7svAoePYNhET8fSOr38d%0ATj/dHn/1q3DyyTsdcsEFdn/aaZAnUlbeZxsFOGgpPHCbF7Z4zUkAThUPnIJGJfgzBXuAWsUAVx5i%0Azwt1rN37vnkpQCW2tJWYTYB6RiqLJBeLg2+w6y0Bskqcp9BS74GU4d3H45gsErKtm/t6pgls6alI%0ALv52UeGv1BDzgspKQ1U1r/xLkCbBuQvnASBRfoHMPGgKzX0zEeLAhASBN0HAXnz15RooPFvj50tV%0AS95NARgWXkmhZ50rpQbDozJgKsCOWRyoxoR6s/B2pVpYFpCfqX8NSxuWRdkgJA4kVPxpaO0SedBW%0AiLbLxyje3+aPqlytp1s9zsk8V35cAnKunEoqhOk2ga393yfN59BqB4evs7TdAdV2PjWwDoj45fR9%0AyBRe2NLJ+7esYmFsIu4XrLK/ke/PmM93pi/geavt+X61Fk7p6uW9G9Zw9fAIty5YAkDdn/CvRgq9%0AVG8c87HeXqZOiohFeH5HO3ct2Yv/2LiZ09es55DWFp7ZYn3j7m40eIUnJWZUKvxuSTM/8NYpXby8%0Aq50p/u/t/kaKKrTuoBruyj6zNXhRV43OnVTp7Sz2ba9y6yHT6H6M8+yOeJr0qHtMuGaH4ElEng+8%0AAJi2VX6wm4K7noiJ+MuIiy+Gd77THn/xi3DqqTsdsnw5/O530NmpnPjzI+CK9fB/N8IpZ8C3vmBX%0Ao9P+BS49D279hQGixc+EVXfZBC2VkvFlZBV1YODKAyADVfjUX9UzTf5qGgtaqyK+ak5r9iffALKW%0ASg5KksgLt/GCb0wGQxzl7JP69FzexqTUMiX8qoy2ei6eYXLeDiFvCeMZodQzV5Gvkw8X3TSKczDi%0A4jj3XQou4xpVSkJtz8pInGcmrVov+DYBnmHSqDCPzHVCmODcTqZwEVdp/noM+0ppLWUWRvHsDx7s%0AbDWmrGWi9DxVfCuUsnO35GxTIS63d0G1AC72CdhnGJgiCdvEa6tKLVuKCLYBPsXoFxtAXsBCqgaU%0A7HGR5su1TaX7rSvsRArm6h/7H+bqqfvl+97YGM5HntO3hk/2zOZ5rZ3cOKtoY7R3pcbytMGcSpWq%0ARHxpyizuTxrMrtZyFPe27sLp+/ObNpEpnNTdrEc6vKODyW3CAfeuAOAXC+fyss4Ovraln3dN6eH5%0A7W2c1juJjmjHoKQmwlz/9/OzvlH+Y+0gIHxk1vbdxt89s4ulnS0cspuE3wtax8t3PH5hKfPHD8CJ%0AyAXAq4D1qnrQNl5/M/CP2H+fQeBdqvr//Gsr/LYMSFV16TbG7xZcs7NPooblACtYPjDEAKZ7moiJ%0A+MuI733PWCZV+Ld/g/e9b1zDLvM+l8ceK3SNWZNQ7rsdjnkDvOBY6JwE1Ra47+YiJbfqTpi/P2y8%0Az1J6ijFHASxVTDRsoCoCUd+eBQNOcVQwU5WC4WlqWlurPILNifDmd05JY+/PJNaaxRzAC2dwVwI6%0ADbHjuiiz3nGVsteSGVoGsGRAzTuYl36xp1Gh9bEGvF73VFq7+TN5+4ASyMm8ENyO4bVYQR8khT7L%0AeYNLsJRQ+J5MKWBA6vUw4XmwEGgghVs3hd3B1nLsJE+3eQZKQzovtJ4xR3fRwFqBagChAUgpIvZ5%0AqwbQhBd3N+utshJgcXkaTf0ckoOYLGeNinFh5U7xNX4F65UbWjpyB+ysia1qZrGcCu/vmMlxLZM5%0AdtPdZJgeKoDeMZTf1ofoQBhGOazWztXT9+El65ZzzdgQH3WOj2xeyxs6e3hRm7E/35m5oOm9XVRt%0A4d3r1vGNvn6uXbAoZ5xCXDU8DAh9JbvywcxxzAMPE3UWb9TkOGZutcqf916Ub+uJd40LOLTD/t7O%0AnN39iNdWNzJ+2T/GMZNamVmLOWZS6y7Nvb3oSx0n3dXPZxd3sV/HkwuiHmfm6SLgXOB/tvP6A8AR%0AqrpFRI4FzgeeW3r9KFXduIP5dwuu2eEnoKrXAteKyEWq+uB4J52IiXhaxaWXwpveZHmLT3wCPvzh%0AcQ+9/HK7P+444NU3wHuOhi++1zZ+5lIYHoCND0Fj0K7xNS/23nBv4dMU3L8zZ2AqsFHlJsBRVBKE%0Ae86mGjyKQKuVXNStghdv2651IK3EPmUnOBzqq+qcn1edpcGyPN1mF+dUBFerWZqsfAHy4CYLQnGK%0AvnTlfJGKkEhcgDHPDIXIvJhcvWDbbAXsKp4qpnUKOh2KarXg6aRSCK9LVfiE/m6BJStggwBxDvQM%0AtEXU0CYPKPL9Q/NbD1q8dYHDWB2hAD9lr6St02LNrFDUvD2wQPlRC0arcO023yshpOcEdeWqPRAt%0AwCXesypxtm+U66YC6MI38RXSIL7XEgvm2SfnCj3b+UPr+dzAeuLIv09q7/+nuufww9HNfGiLle3/%0Abua+rMwSqgKfnTyHNhHeseFh7kkTflsf4Y9z92Zb0e6ZoS3NvVzy+OS0adw6VucDpcq5ssFkGSyN%0AJ1SV/kzpqTySZZlejbfp+j2cOQ75f2v959vPhsNm79IxdxRfXTXCNVsanHhnH7c8Z+rOB+yhoaq/%0AEZGFO3j9t6WnNwK7ZL++u3DNeOFri4icDywsj1HVox/tgSdiIvaIuPJKeMMbzKjyn/4Jzjpr3EM3%0AboQbbjAt9jFH1OEX34HXnAY/Pt92+OQb7Aq5YN/Cvyk4gYerYhx5KwLxFXUeOIUcUWu1SIWBAZ0o%0AgmoBksLr4i/EJsw2ZkcjyGo1nx7zeh+1CjqJCiBQjwRXraKREHkdy1iwMajTpG3KAOcbAOc+TyLg%0AGaekZNRpzFEzoBIM0DTEKuVChGo9QiquPDfkfd5yTVJUpBXLrU9CpZtgoMxAUmEgGd7NBIoGvGSo%0Ab2LitHi/0yamKVTTRbkCKheZBx0SJR2R2nEjF9issrOUaZpUzcAzVf/OlEBVphD59EmoqAP1gIb8%0A3ANLpiWrAad4Abl/r5zkWqdgWBk0WTnz5TPBduwAN8lTgn3OEqJVJ4w40321q/CbsSH+o2c+h6+z%0AdqgnrX+YuxITPf9x7t7cnzS4u5GAwBk92wcFk+OYGxcs2maV00CW8aG1RjZ8qASeRIQ/LllIV9c2%0ABu0kDrtrLWuSjJ/vM52D2rfdvHfr6Mj1SMq/zh+fncF44+2z2ljfcPzt7Pad7/w4hspTyiTzb6Gp%0AN7ICV4mIAl9T1fN3MHZERD4HHAjk9OB4cc14wdP3ga8CX2cr9n8iJuJpG9dcA695DSQJfOAD5uu0%0AC18aV1xhZNWRR0L3z8+D6/8H9jkELrrFdjj9eXa/psQy5caY06CaQn3EjhmJsVKhDUssxb5g1zHf%0AikXiiKQSo3GEZMY1JJGBDBdHpNUKCeS2AiHFE1ihJBKrwNNC25NVqzmoy8Sq7YLRZUMMsMWx5kxO%0AcQmBRKIculjT3gjx1gLWpiXK2YvAKRjb1OxTZMyV91fy9gVR6fNwZWZJJGdR7DiFu3hgpgKYciUA%0AFFJsEGwLSvooNRYqCMADE9REGmnoaBcE4wYoQj+7wuRSc1CSloCb05LwXK3KT3JaSkCU1JWaB2tI%0AsYX+cd5uQH1rl/LapLAaCPsWFX0F6AzgTInyhr0h5RfSgmXgFHwq/6p1EpeODTKq5OzVCPDTsUFW%0ApSnXz9yHGKuYA1hcMUAS1ECRg6qaOWq8nb+z9q10SarKraNjvOHhdcyvVTiopUbrTrRL443Q6WhX%0ABdrrDpuz850eRcyoxXxh70emCZ+MyHhM4GmqiNxcen7+TkDONkNEjsLA0+GlzYer6ioRmQ5cLSJ/%0AVtXfbGeK/wO+i+mrTgPeBmwY7/HHC55SVf3KeCediInY4+M3v4Hjj4d63SzBP//5XQJOsFXK7si/%0AhjW3wFvOsI1jwzBzlv2Ma6nAwAZLv1UjmLoARtYY9RG+uFsq3ilc/H4ebEUUve4qgTnS/MLp4ogs%0Akry5b2B6skpMpN6FOzbRdqaQBfNMERqeiUo96IogF4qHi3IaNFaBFfLAKVTApRLlDXdTVavIA2+O%0AWfS/AwNOjbiKuMyL0qMi/VdipwLwUQoTSyfBWkFzM8tcUyTl/nLS9LWfePBQQCb1onTTR6n3SZJc%0AuxTaqPjUGAFKSA6uwvxZADX+gwrGkHiGpwApZVbIAyotgzMDSZFYKk082LHzLXyXtARaoPkCl+WA%0AyfRUhbcTpJ4Ss0bBpTfHs1jldKMC06TK1KjCsmwM5wxktSl8uGcOxyejXDM8yJ3pGCd3TuEbg5u4%0ALR3jlsYoy5M6+9daqSE0UFYm5hw+r1rjt3MXc/Ka1ZyzaQMPJQ0Ob+9AgMPatu/KvaGR8IIHVuXP%0AB1LlS4tmbHd/KNKS44kbD5g1rv2ezEiaP7AnJIIu8THExm0JuXclRORgjMw5VlVzw25VXeXv14vI%0Aj4DnANsDT72q+g0ReV8plfeH8a5hvJD6xyLybhGZJSJTwm28B5mIidij4sYbDfGMjsIpp8C55+4y%0AcEoSuOoqe/zK566Bf30bSAKLDrCNd/waBjfB0EYY3mjAqDW2NFzwbgLb3uGri6reNLP8S9i3ZFHI%0A+5KNViPqLVVSMVF2I45oVCvUa1UatQqJT7dllQj11XT1amzACUDMKTz1IMV5YbpDmvrM1YOPFKFt%0AS5QzVY0ophFXaPimv0mlgqtWCaaUDYnJvM9SFkUkEtGIvddUFOcX/kyERlQhiypkxD695asFJSKR%0AuGhLAmRSISX2DFPhGG6vSw6oMoSEcBzbnhL5W7N42FirAKYo5lYDOYnG1DUm8ftkCA01I0pruGug%0AJMvNMw0kOS1E8vi2LU4LQBVgnrWuiUid+NRh4dCd+zGVq+YwQOSckLrYmConOBehGnnAY4xjpuJB%0Ak6XwAqhSFdIsKs61NPcGTbk9qdu8HsS9uNUYkVlRjW8O93FzfYxn1do5q2cWjSTi+bUO9q22APCd%0A6fNQB+/o6s3f49Yo4kNTeumOImoIb1+zhpPXrGFVkrCtuGV0rAk4AXxmZpHyS1X54MqNXLJ5iPvr%0ACQvveIjfD42x4PaVHHjHSmv18zSI0+7cpY4iuy3C/4lHc3usISLzgR8Cb1XVe0rbO0SkKzwGwKvh%0AAwAAIABJREFUXgbcsYOpwn+uNSJynIgcAowb14yXeXqbvz+jtE2BvcZ7oImYiD0i/vhHeMUrYGgI%0A3vxmOP/8Zk3ROOOuu2B4GPbaC+aky2zjqnthYCN8+jWw7/MMIAXWaPJk8OXbbFlZME2hDUtL3LwO%0AX3WnImglAnWkLVUDN14k6yqxGVkGgCWFTsW0wB6gBJ0UXgCNaZbM7dt7Qjm1nnZxjIs8G+OtDVIJ%0A411udCmldQaRuWCgx0wwC6+omHxZBaMkZYNLY2UCOAseSk58tSHO9ie4hvt1+UlFAxNWaJNCGk3C%0A3JCPzxviqomv7UvfVFK5DYEaO1XWKBkgEc8iRURSrDVE0BOFcw2l/5GElGXxGWWqqCMHeIG1yhkp%0ADcqkQtcF4hv5lkCjK+aEUAEYgJmNj0sXNhOLl7RZkGukUOXTXbP56MAaQoqv4oR1jZQNacIr1q5g%0AZlzhuLYunh+8zIA76408xTq3UiXNIr64ZQvHdXYzw7ORS9vauH7BIi7q68vXccyKldy+eAEV//9z%0AzDmuGhxl1NknOCOOOXfOdJ7V1kI5VjRSftg3wg+GR3nTZKve+8YmAxqDTsfNGjzV493z2/n+k72I%0A3Rwi8m3gSCy9txI4G5/dVdWvAh8DeoH/8ixisCSYAfzIb6sA31LVn+3gUJ/yTYH/AfN36gY+MN51%0Ajgs8qeqi8U44EROxx8Ztt1lj3/5+eN3rrCHdLpYwh7jZZ/QPOwyzIogFulvhX15rV/O7b4TPXAuf%0AfCm0tRfAKaJorxJoiEi8Wzh2lWyvFVYEAsTmHp1KIRR2EpEJJC1VnFOiSMwaIApVbcYIiQdE5Uq4%0ApGLgJ1Kr1EMEjaWovgOITZuiYj5OkQcWDsA5A1geVCXiGSD1eqdQFQZoVMkNLzMJLsShf5tBFqK4%0AcOj23k1aMrkMYvCMApgUwkzzprJmwWG/Aiji15x5NigkPA0cRfn2zLNITQ2CoZTuK4TUgeHKPKop%0AfnWHD7hIHwXhdWBwQtm/Q4gomhgXYBSCb1MYU+i3xIOeqMnYMojV8/dDvVheIfXi90hNG+ech1kh%0AhafN9QuZEz7Sv45jWrvpjWJuaoxwX5byh2SMc7asA2BtlnHqpKl8fcBA0MemTOewVhM5/3Cgn49v%0A2pin7qZt4+/r5J4eTpo0iQPvXYECf79mPV+ZMxOAo+9bzbo044xpPVyzaA69lTj3Z7pttM5BrTUi%0AERbXKrx3Wjf7T2lh/7YaB7oqL+tu46xZUBEZd+ruqR7PnvTkNA5+PH2eVHWHLRtU9R3AO7ax/X7g%0AmeM5hojEwN6qegXQDxy1q+sc1zsgIu0icqavuENE9haR7XdBnYiJ2NNi2TI45hjro3LCCfCtbxWN%0AeB9F/MFnzpfutQaWPBM+eSm5pCWK4O3/Bpd8HE79Gpz0BQNCoS9d0Pe0Vo15aqv5vnZxXo0XXMGd%0AmB5mrK2GVmOSqqXltBLhqrF9ycUxiRQtPbKKpb/SaoWRWpWkWkHjmLRSoVGzirosjnFe2xR0Reqd%0AvVMPjNJqlTS29FsjiqlXqzSqNZKKpeyyuOIF4hWQqMksM91a6+TboDixY6oIo2LpugBuwq1cgZeq%0Ab93i9UihvYqGti0IKRUgzGNh52VtWTLfvgQM1BTMTJmxgdATrXzL1PsvOWOqtm6cG9J0AdzYMYzR%0AariIQujtP5sS0AmNf50rpfM0MGKWUkt9j7rUxaQZPjWHT9PlK89vTgM7VTwO2503wUw14sWVbn+8%0AiDQTn+4r2LtfjQ3xraEB/r5rRr7239ZHUAfq4OxNa/n9vCX8ft4S/qpzEnN80+erRuxHwhm9vdy2%0AaDEPJynJNlJokQgXeMC0pKWodPvUzCkI8PKudubXqjlwunjTICfct463P7gh/6w+OKOHw7va6K3E%0AvLW3ixnVCnNrFWZ6veCW1PGnocYjjj0RO47wt/Nob0+FUNUM2HFfrZ3EeK8OFwJ/xFw5AVZhFXhX%0APJaDT8REPCVi+XJ4yUtgwwZL2X3ve3mvt0cbOfN09yfhY3fDjOnQNQnau6G7F/pXw/IbYcWtZlUQ%0ALAigaPYb2CUgr3DyVXS5DQFQj6M8DSaotS+JDayESD3och6Yuci8nXL2xQvDw+U08zmbsN1FUd5+%0AJaTqbJxt12BaGQCGX3Yjrj7i6zITcwPHz2MV7jHqL6KOYEng1waEyj7xv3idZ70IzynaswSvJtCt%0AvqzLX94hnVaU4Rd2BSX5uN8e+Sqw8P4EvbXzacJ8vIbX7bxClRoEk8vAjpV/t4YKOXJdUW514FNw%0AofGxUPS5C+sLDuBNffX8vJkLtgLFttT3v5uMsIlCYxVWqsCvG4MUgFJIXcTfdEzi+yN9dEjEoEdm%0Af79hFcFASwSe39LG7+qjvLitkwi4v9FgSUsLfxwb46TVqzlvxgw+PGUqc6tVbhkd48SVa4BtezA9%0Av73tEduP7mrn3v0XPGLfvX07o6O7ti8w3zr2v9WOfc0B0zmw/clhcPbMeOqAoMcYN4jIuVjFXd7Y%0AUFX/NJ7B4wVPi1X1b0TkRD/5iDxdeM+J+MuOBx6Ao4+GNWvgqKPghz+Elpadj9tB1OuWARRRDp12%0ANzzveLj9Z9AyCo0RGNkA8xZBZw+kQ7BmGUyeCiN9dvVsqRagqWyG6fVRmfeEci6j0daCi4yJCuAl%0AjQ085b3hqqYxMo8eNVAlHgB5XZGIpQatYa8HSN7gMjeb9HOYxsm7hGtRyx62JViFWwAjAYqYOjMq%0AmDUbiERFVRzgHZWKXne5YNnbFAiQlqrpQJvYqGBUGViVojquaKkSUmMV8exVnrYrxpn5ZcXeC818%0A+iyk/JTMRQTVUaZBd2TaKzQDiU0ormENW5fZlwwtA/gstT9pbpkW1kReaQfhcQGwnZKnC6NI8oo/%0AMMBZ9qjaEvRPassF4ahaF8e0d7NftZUOibm3McY3hjbz+/ooPxjuJ9WIfuC9XVNBhC/1b/L/F238%0APu2tXDdS56wNGziHTWxxjr+dNKmp79wnplmz3Xn+B8qL2scPeLYViWcLVxw0f+c7l+LkaR1ctGGY%0AfZ4CLU8m4kmJZ/n7c0rbFNitPk8NEWkj/OASWYwZE0/EROy58fDDBpxWroTDD4cf/xh2UBo93rjz%0ATqu2228/oeur1zA4CCw5CP50AaRjcOBL4S5P2h5wJExdDLd8y3ycKjHMOAA2LLPHtbjQO/lw6ogk%0AotHq0xmRkHm7AEfhFu7AxOKhoS+QVGJEhMSDpWBoiSpOJK/ESzF9km4FsKzdSqXwaarWyEZLF3Pw%0AbJAQixldBlZIvXbJhN7GcQTxdnhmFX2VUnrNUnBFZifKDSULhkp9JRvkgnhK4nMkT+vhGaFgqZBo%0AyZU8HK907Czft7nizJVYnjT3S/LpN/HslZZZogIsZk6bGLCyiDyIsHOGyQMsQWm2G5KcqQuROO9o%0A7gFT5ppZJdfEQFlk3ogz8lV3v2oM8anJc3JN0CEt7dy40arajm7p5Bf1YbpF+FL/ZgBumreECnDI%0AQyYOv3CwD1VhSMOnYI7g/9jby0s7Oti39MNkaiXeruv3vWMJMcpR967lx4tnsjnNeG5Ha1MT3pWN%0AlDfeu5Eh59iQOj43bzJv6jVxeF/q+P1QnefH2/97/syCHj6zYPt96a7eUmduS8T+E6zUI+LpwDyp%0A6i7rnMoxXvB0NvAzYJ6I/B/wQuDkx3LgiZiIJzXWrDHgtGIFPOc58JOfQEfHbpl63V2b+Clv5qK5%0A/4cVhQAHHw3Xfc4eH/BCWO5Nce+7HsbWm4g8iGf3OsJoh+H78zlVQD2jlMYRmU/fgfWFU58vSkI7%0AFBEDTh5cOKBRraBec+TiGIeicVGJl/m0XgS+h1xxtQ5AJIjCIzFmKIi4NYpIyMi83QCqpJ6twuuY%0AXNTMvKTEvqKu8HvS0vFsH7EEnJTXUDBXSuTBChiwKjM81o6k7AIeWLAAMrJSygzPXiXO9gvWAsEw%0AMhhcAqXHxfGc3xYMKLP8uFp6PYAhKbb5BQUHb/GPnUZ+jK8edNDcmUTI1AT0ZXaJR1zYykyVzZ9m%0AYa1FBSIKJ3VOQUS4vT7G9WNDvKKtKx8/NaqgDj7SO4M7G2NMi2Oq/nO4ef5ifjs6wpJajW6JeO6D%0AD3JMezsfmzaNriiiJsLSbfwwcar0Z47JlYI5vLxvmPeu3MQM///7jJWbuGvUOMOHDp6X7/eFtQM8%0A0Eh5RluVDanj2e01EqccettaNlhukq/MmMIxPbv+g+jBsZTX37UFgC0vmPG4CswHU8ff3jbEv+zb%0AwZKOR1eg8kSGUvi4/SXHeKvtrhaRPwHPw/6S3reTxnsTMRFP3Vi/3jRO994LhxwCP/sZdO8+596e%0Ayy7iefycvv5vAr5pt0Rw8rmQjMJlZxY7xxH0PWgsU0cvJP0gGQzdlwMEFxmDlLRUUVWy6iNtC0TM%0AzylomtJa8Wu5ESwNAgMVRbjYKtqCxmVMPLjJ7QuK3m8N32/OSWGQGaEk0jxvQlSAIKfWHkVC6qjg%0AVlI8cyNCVqraMQBYuHenmBVBivcL9WMziYjQJguAcsrNUTicWwqtOC/n2a5Eg3FmXLAzXnOkRL5Z%0AsNBM7shWj0P6z++bM1EBzDSzS4XeyKdYAwCTwFB5J3JVMn9yZV+cLAvn59caAJgTQsebQhRObkMQ%0AzkEE9pIWlmcJIcV3SKWV+ZUWZnTG/PfQJl7bPhmAkzc8DMAhLW3UgN6owhm90zmjdzoAL+9o7ndS%0AEeHF7cWPjzv3KlxsbhwZZf+WGpO2UVm3z7KHccCVe81kP8+kzq5WUIU1ib0JH505ibc8sCm3HAjx%0AoZndzKrGnNjbwdxa4ZYfgBPA0s5Hl4Kf3xKzX1vMK6e0Pu6VeV94YIzvr21w60DKPUfuGfaJTwfm%0A6bHGDqvtRGQ/f38osABYA6wG5vttOwwReYWI3C0i94rIR7bx+otF5E8ikorI67Z6LRORW/3t8l05%0AqYmYiO3Gpk1WVbdsGRx0kDlZTp68++ZX5cCr/gMBXvHn/4A0gdXe52nW3jD/YHj+2+x5LFZRB3ad%0AnXOwgaIV1+WCl6wS41paSHyFnUbm9m0XRWWkWiGJIsYqMWmtinpvJzBAMBK0T54FCgAo86m+sUgY%0Aq1XNwNKDp4bXPjW8zUBaiW0dPjUoHvQ436g3w1qw5Gk+jLnKAYsIWVw1Q0zARcWx1GumQpuWsO6G%0AxHk5tEERIZGIVCpAhCMmw4wpEw86GljVnRJcwo1ZCULuTKGhFQN5BFF5CEvJBTNMp6YvSsMxVHz/%0AuMAKhco4q5gLfk3Fh1kIuuuZVdY1Mmi2JCgZYyKeNbLxSuwZLcE5JcnM4TzVwsoA8A7gMZnvTReq%0A6IIxp+1j29MMlmd1f3xjxW5ujLFPtZULBvr49KTZTPfM4Zd6Z3FUawfPbmnnd3P35orZ206vbR1b%0AssIkYsg5bh4Z460Pr2PpvQ9vc/8p/v9qTxzxjY2D9KWOpR0tPHDQvPx9nBTZ+V28aYQV9ZS33beJ%0Agcwxu1bhjFmTcuAExoj+9qAZ/ObA6axdOmebTX3HEyLCjYdO42MLH0VTvF2MU+e3cvKcFr5/6FOj%0A9crOwipIo0d9e7rEzpinDwLvBD6/jdd2KKzyPgrnAS8FVgJ/EJHLVfWu0m4PYem/D21jilFVfdY2%0Atk/ERDy66OuDl78cbr8d9t0XfvELmLqbu5Nfdx210X4A2ut98MGjrdLu6FPh+S+zfZ51AkydD4Mb%0AYNVNsP7P8MZvwi//GWoxOrwCqjWSuLB1VC8a18iYJRUYrZnzeBoXQAUgExAPrLRSIRRjp5WKeTCV%0ABNsaF81zQ6RxJdfdBBF4iNAHT8X8kzSKyYLppbcyCBc984Eq6bUkYsw/if0x08jbBHgQFvRBZn1Z%0A9JczzVKcK5Ly9B3G+pR9jDKfgirak5T72zUzXS7fprneKbQ5ae58Ec7J7kWsVUoshcu35BWCzcCl%0AAFIBVBkIC6u3fnbiNVa6FdtlwKfYVF5/8/oyE6bZmMxnA/OUphecZ4Zbp1NlVZaRuYhrR4cZqyhn%0AbV7HS9oNLBzc0sbp69eyMlnJt2fOHRf7cvqqdfx8aJSjOltYmziW1RO+M8/sBt7fu21t0e/3nQvA%0AeesH+Le1/Xxl/QA3HzCHSIRLF8/guLvX88lVA5w2rZMjulv5u/s3c8downlrB/mnOdtuvLvXoxCA%0AX7ulwSdXDHHJM3qYtA3AtanhOPWuQf5z/05mt+ze1NrMlogLDu582nhP7SkhIu2YQeZ8Vf07Edkb%0A2Nd7P+00dvi/TFXf6e8fjbDqOcC93rgKEfkO8GogB0+qusK/5rY1wURMxG6LwUE49lhzEF+82Jr+%0AzthxH6xHFV/8IrXEql4ryTBcez+8YToMrCv2+d832/0J/w4HvRKyBlzxTtsmglRiK3+KKjhVkoox%0AOo1alci7HjZiAywuMiuBCqGBr1WH1UtC8UIfZIyQiz1LBHnjWzzLVLBHai1MvEYqCL6DgieViCyK%0A8uRUYJ8Uz0xh/kvGA9lrYQ1OohKwaV4fFKm1FMFJpQnYmQAc73EUju58lRvkICd/7MXjKtZ3Tnx6%0A0KfuAhAypiZCxM4bF3RW3kLA4c0oS35QGDuFZ6Cc05xBijxg0xIjFdKR6jsY57ouNePQALRSV4Cs%0AkI4sQF3h+VSANM0tDUTVUnj+/FWhQ4UBDayXgazjO7r5ykAfqjAvqqFumL1rljZblSR0eUboz436%0AuC/qVw2NAnBvPfWpWmuqu2yfBZy7vp8j717FNxZOZ3HLIwXYJ/S08+3NQ3x2bpG26vK9HG8YavCD%0AfaxC78sLY/57/RBvn9a53XVcsHaYP4+mfGZhN4/Uf207Xnmb6Zsu21jnpJmmkRrOlI7Yxp917xBX%0AbGyQ3jXIpYdsX2T+aOI1Nw3y47UJ9xwziUV7gOYJmtPJe3BciFkwPd8/3yULpnFBdM8iHQcsLI9R%0A1S/sYNgcoMzVrgSeO57j+Wj1nZdT4DOqeumOds4yuz4+HePpel4hHvfzGx6m7bXHUbnxRtz8BYxc%0A/ku0ew48xuO2vvHVVK9szihrtZarbyJVdNkGus78IdaK6SQAkmctZOw9R8Ll58CLPwx3fQ/q9oWd%0ACjhnbT9cIqQzn4X23UUjiiCLvC5IqNcqkECjGqNeh5SJ4DLP4tSxarqQ/sME5IJvkVKJcysDe91b%0AF3jn7gRfhQe5jUCW2xMo6oFTKsLwSA1F89dTPwZvcJmWbAQUJZWirUkiFQTnK+5MZ5VQ9KQLbVNA%0Ach1SOB+X83KWasvXqlZdF3RRluaKcxASRNgWxbjUzLPylJgqpIMGyio+xSZ4wXUQcgemyHs9GbtU%0AWCOE9BwEABTYKy0d34NVZ8dP1bNpQRNFwUwFrVIkEWkWtFWldJ+GY0ruDL7JWRY4CwBQ4dz+fntP%0Ah4SLBgd4QW8H50yawcdXbOT7gwN8dEovF3bOo12ibf59bkxTVicZB5faonxt0gwuGxzh/ZN76K3E%0AOFW2jDg+u7Kfr260Sf55eR//vWAag5ljY5qxyOv4frJpjLO7e3mGtuTHm0mVGxbOpC2SfNscqnx8%0AymSow+A26r1VlQ/eYTuf0tVJd2N8YOTqfabw4411Xtpqx//Anwe5eE2dHz2zmxdNqfHuqR2MDcPf%0Az2rf7d9Xlz9gJh4b+2DqLtIIT9a14WmieXpMFkzj5Td/DIwBt1N2+n98Y4GqrhKRvYBfisjtqnpf%0AeQcReSeWVmTOnF3z+JiIv5AYHaXtxFdT+e11uNlzGLn8GnTe7vm/0jj7X4hvvxXZsB4ZGwNAkmbH%0AYik1NtXWVnTaDBpnfQIGrvXr60O75yHDVg7uahVQaFQj0jjGDSwzrVElxjlIvEYqZyNCTzoBPKAJ%0AtgLBbsBMM+0iEjmHxnFeVWfWAd4OgCI9lFWK/nTBsVtViURy53HTBOH7wRW95MzqQLBmwuTrFSCN%0AbP2ZOq8v8qxN7vFkF/wicSLeAZymuZw/Zs5Wed1Qkc6z9F1omGvHLETd4dwcBdhQz0zh50JC2lCR%0AkIbTAtRYBlVoeF+EkJYL7VDyFeYsVZFGLDMiaUahb/L7FMCpAISFw3nz63ZMzRmp8P1v8/pzd4FF%0AU54Zt3Krq6MKs+MqK9OU342Msj7NmOz/P7VHMcOZMrn6yBSWqnLM/fb/9bKFs1ngixOWdrSxtKOo%0AbHvGspWowlGdbUQqHNvdyt/P6EFVefadZlB51b4zQOHsldZ37if7TGXf9sJRfFp115gYEeH8JT3c%0APZowpyVmcJwG4s/orPKMzoIRWzlm3OWopw0XtMV8ab/HR5N070t76Gsoizv3FNbpaQOeHpMF03jB%0A01xVPXgXF7YKmFd6PtdvG1eo6ip/f7+I/Bo4BLhvq33OB84HOPTQpdr1+Gv7ntSYOL9djHod3vg6%0A+LWl6KJfXkPnvot33/zPORCW3QWnnAJXXAEjI9vdVdvakSOfjXz3Cjo6OqH+amgMQksXrn0QHWqQ%0AVWJaxNGoRNTimKSihDIqF1k1XS22L/VQTRfTIBbrW6eSWh+5SkwaRVTimFCon/h0XApUIpcDoCSu%0AYGxGaoyVCGkc0y5pnnprFVCx4yYiVDH2S8FK1eMMB7R024UmU0ccxWSeK8r70hGBpB6URKjvMpdI%0A5Jun+Io9CjARths4KxgcgFTDa9LERMUozoOzmMyDGbMHCO7hATiqColCTEzooBeYLlVInPFhlU7n%0AK/eCBafZXmYKVc9A+U+aVMltOgOoQ/F2mz7NqIXtgHksGSiRRxhgFkDSeZYrxnRQze+G4DKbPY5s%0Av33iGsuSJE/3AaiD2xnjV3st4p1rVrPMpSzuqPJQS4OPjqzhyvkLeB9TuLfR4ISH7Ov6zsULWZ9l%0AeQNfEE6c08F3+4c4cEqF7f1WX9AT8VAj49duFNrhrCU9zPbi7oOnVrhjNOGAXksFz+8RViaOi0eH%0A+NKMx1Zx9oauVlJt4ab+Bgd3GRDb1e+Wnx4+Kf+0Hm8pUtceKKJ+moCns3kMFkzjBU8/FZGXqepV%0Au7CwPwB7i8giDDS9EXjTeAaKyGRgRFXrIjIVO6nP7sKxJ+IvPZIE3vhGuPJKE4Vfc42JxHd3dHTA%0Ad78LX/0qvP/9Bti2Cm1pof76Q2l9+Rx48BqgDit+bixJ1f8JikDPPta4d+QBskphFYAq9biC+n0L%0A523IalVrpYIZYAadk/NWA1nwWipt1yikx0rhq+uyKM6drVOfgBTswp1K1KR/CXVVac6kGIgqi8wL%0A48uCMQvNbp0UwCpTSw26vBIODHgF9qX8ZW3sT+bTdVraZgadjowiNZg3Ag4ng9DwuiSrmCu0XFnJ%0AgTvNBd6Fr5MrsUNBdxR0SBLOg6JBc1kbol6fpAqpiyg7jmfmxpm/v8Hg0j4az6g5SkAopOxs+xQi%0AgndMktnzO9OUSK24oKbw/VkL+PZgHy9o6+Da4RHuSRLmxVXO6p3GNTLI60p2HX8ea+AUXtvVyQvv%0AW8mGLOPb82aytL0VgE/NnMqnZm6/2OLagTHOmN7DCZM7uGWkzoP1NAdOP948yidm9zCrFjPnj6v5%0A/IIertxvOj/pG+WVj8KTaVtx6B82cd9oxudmd/HWme27PD40r946Gk7Z2FBmt+55gGcimuOxWjCN%0AFzzdCPxIrLFU4g+kqrpdHlNVUxE5Hfg59mPpAlW9U0TOAW5W1ctF5DDgR8Bk4HgR+YSqHgjsD3zN%0AC8kjTPN013YONRET0RxpCm95C1x6KfT0wNVXw4EHPr7HPPRQa+uyDfBErYXs1adD7few6gYY2wjV%0A4uKOCPWWKjq2grZnn0XLyGqGll+YM0YujklqhQC84V3Ac6M6Eeq+1YVg5pRpFJmGyafrgm+Tw6rp%0AnL8KWyNdyCpVAyGRmS6mSK6lqvu0njE3ShrFPkWmBrAkpNWcr5gz3VJIHao0f81kPgVYXJwEJ5EH%0AVXl9oWebAgCxMXl7FX8PnrEpVRA6DQAsCKkDtBPUhf51JSAkQuo0Tz+Gij/nfZISJ1Tz+kDxYLLk%0ADO7BVKLGaWnJ1tsE4yGVV4jNy2k7+yiiJsCU5aJx2yG4hjs19ig39vQgaqOfJ+iqNvkxKea5VZMK%0APXHMcAqnrrHihQh4WWcnB7S28tyuVn41NMydow3+elIX/7ZhM6pwSFsrKxop60cyplbGl1ZKVHnT%0A/XYNOryrlUPaWzik3bRR65OMv7vf3MnPXWjC68+uHuDN0zo4eQci8F2N985t533LBzmkc/e6g7de%0AaWv/85E97LOHpNl2dyjSXPCxZ8cRwOHYn04VwyPjivGCpy9givTbdeueADsIVb0SuHKrbR8rPf4D%0Als7betxvgWeM9zgTMRF5OGdptO99z7j6q66CZz0Bjhc332xsF8aSjNJGG6PG3aQJ8YOb4QOfh833%0Awv+7GEZXGgCQiGTyAnRstV2oB+5mbGQ1Y7WqVd45pd5SKdzHgdAbLmeWwjbsl01Sq4Ukvl+PGWMK%0A+Iqwoj+e+S7FuUAbLDWXxUXLlgCcMsA1ib9N16SYCD04iYdf7ZkHRYEdCjcDXFsLoZvZJYfkLVeM%0AIzKwl2nUlOTI1DRRkWdkgg9TsBJIS15OUgIweDF5GVjRVLHnU4Wu2D/XM+XfgIXY25XOo9AnkbuN%0Ap2qi7eBWbgJxAz6B6QsMWm6eGY7swZdIYYiZs1xaZgfhuPZuTumcxGvXrczH10Toc47zt2zhHp/G%0AQ+Hrs2dzQGZMz5WDQ3xw7QYAJscxa1NTbb2ys53/XD+AcxHDmeMPw2O8/oH1XLJoBpf1jfDu6d3M%0A3EqXVBXhJV2t3DWS0LmVq/z0aswre1o5sL3K8VPa6a5EHFTSOO1K9KWOMafMrD0SxLxjdjvvmL37%0Axd0zasK6hjK/7S+beXo6VNuJyH8BS4Bv+02nisgxqvqe8YwfL3h6GLhjV4DTREzEEx7OwamnwsUX%0AWzrtpz+Fww57Yo593XUwOgqtrQy2zeBtW77IBV3vY0qyHhkdJf7tdfCBd8GUJbhnvJ7DER3gAAAg%0AAElEQVT01i8jvQcS7/06ov7lNO7/PklLhfrDPyKJIm9ECVqJimq64PGEpdGSavHnm0WWtmoEYbjf%0Ax3lxeBiXxRFJHHveiFyonc+DmWgCeV+7AHpcVAi3FXJw0/DbRVLP6FCM91+yJiAXkiCqpqiuC0Jv%0A540NwtzlxImBJC8u1yDIDgJvY7hQA0zOs0G5CkkFEW0GZ05yK4Lc9btECCVZ82uR07xKTwLw8oAo%0AnFPJHzJ0xbFz18Bk0QSCAsjKXNEU2CwRwhrz2ew98d5NzpW0VOH99ZTfWzt7WNTSyu/mLeZ/+7aw%0AMk15ZWcXlw0O8uZJPby60/GDgQH+p3+Qt69ey00zFpGp0u2tCabHMS/yqbmjO9poj2NWJqYbO+6+%0Awm7j46u38P9GE24crnPVPjPZOq7uNwb2vnrK/m3N7M8FS3rzxy/rafOO7LsWiVPm3GBg78EXTGPq%0ANoTtuyOWD2Usao+oeIS75mVPrAP4hlHHtKcgUHuaaJ6OBvYPuEZEvgncOd7B4wVP9wO/FpGfUlKj%0A78SqYCIm4okLVXjf++DrX4fWVhNwv/CFT9zxb7rJ2KFXv5obXvsNLntDB2965kv52exT0EsuIb75%0ApnzXdMOfbMlRxMDtn7ELY2vzBUYF0pYaqFrTX/DGlB5EVGLUN/YN7VayEthphMcl8JMhJD6957C0%0An/qKuJSizYrzVXWWIoushYoU3kkJRn04kSYXcGOVlEhiGkHXVAJGENYXbpobYGpIh22VustTTzko%0As2NrrjtSUi0a+5Yb9lICGIExKlzBze9IvD4pKRBfU4+6UNpfZoISDf3wJE/PGdApa5gKJ/Kgi8rH%0AZwXoCXNbrzn//jvFldgrgFe1dvOrkSEGvEjdxoo/Rx8ivG71Sq6dv5DJcYUvbDGz1u/2D/PT+fPY%0Akmb89cOrATistYXjuzp544q13FVv8JuDZ3HNwnk82EiJo4gfzp/N8fet5YSxtdy+31z6UscL71lN%0Am8Bn5/aypFbh39YO8A8ztm1UecneU7lpqM5+OzCszFQ5+8FBzlszzIfndPJP88ev6q6WGgT3Vh77%0AhTx19r62xMVcv9mY8JIbjLpKXv3Et0255P4Gf3fdGKcfWOOcpa1P+PH/AuJeYD7woH8+z28bV4wX%0APD3gbzV/m4iJeOqEKpxxBpx7LtRqcNllcOSRT+wa9t8fzjwTTjmFpett0/W3dJD9+rs0vnYBlcsu%0AyS+tybrfQSWiNvdouOceBIhbZ5KNrSWJfNPftmmQbjFdUuaQSAwQVSqk3hwzCz3qoAQeyI0u89Yp%0AoRVKVACdRmRNg0Wdr7izyBBcFJfE4ORUiJQAF5CnuCwNF5GgOIlIIN/HCJEo55oCyLJ1iG/Ma/OY%0AOWYB4ASvmSJofOy11OuUIpREC48nAyv2OBJo1kUFU8ximxSnZmvTZpBjbJAHXd4jKfSgK0Ka7k0M%0AXt7Hry3TAvz5CMyS8+m38rHLwKnLVfjR8JDN74q1A3y4Zyr/unlT03puHatzVEeFFhHqntV5+YOW%0AxptTqRAL3DjS4MaRzaR1X6EowuHLDVhdvXgWNX+ATVlGRxTRUYtYcVCzxcdFi6axvXhBVwsv6Npx%0AX7lzVw9z3hozlL1paJyeAqUYPmL3mNw2nOZaps0vn0yPZ7EWddj9X8/avbqp8YZrAthPnVDwXmV7%0AfHQBy0Tk99hpPQe4ObSDU9UTdjRYni6ZuEMPXap/+tPNT/YyHpcIefunq1XBYz6/M8+ET38aKhX4%0A0Y/gVa/abWt7tLFoEaxYAbfdBgsX2rauLkg23WYsSv89tCz6awBUHfXBe9j0wIW5KHysGoP63nYi%0AJHGMxhHiLF0X9E7OWxlkYuAqq1ZNo6Rq4CmKSCMraw/iaycRLi6ZYYrpblKinL0KYu0sqqLqLIXl%0Ae9nlIE1MfzQ0WAGJqXSlOZBC1VJaRODTcZbui73QXLzyp2CULB0pefVeAD+BfYqIDMyEijSVvAoO%0AynqmAEjMi6nuAmArtDHOFV5RYa5ChG2RqpAMmFlCpcvlaynPUQZnqoV5Zr6mvMFvs04kzQJg0tz5%0A23RQ5CCu0J1HtAPDavOF1N+Vsxfy0ocLH+Izp0zhy1u20ELEzxbM4+bROmvShJd3dvKBteu5fmSU%0AP+y1gK444qSH1zK3WuH01ik0VFk4Oeaz6/r43y2D3LrvXCKR3H5he76BiVO+vn6Ik6Z10BGXWDdV%0A3nbPFjaljsv276UWbXv8g2MpL71jE/++sJuXTWmldTv77UpcuHKMf75nmNsPn0xvLRr3d0t0hQHQ%0A5LgpxI+3N8FujMFB6O6WP6rq0ifqmDOX7qNv/sN/PerxX4he+oSud3shIkfs6HVVvXZHr++QeRKR%0AL6rq+0Xkx5TY4dLkO0RmEzERj3t86lMGnOIYvvOdpwRwAnjucw083XRTAZ6yoYcZ/fN/mydTFOEq%0AVdrnn8D6e88jGV0Jvjdc3bevSKtWARcAi7mEx76+yty9A4hKajUvQC/SdQF0mdDaqvCcFK7iirFS%0AgrVm0RJwyvzxUlVU4rzhrzUDDgyQzZNIaG4cF3PnaT58eq4AFOLTecH80nrMBfhQEkr7MUnQ9Xgw%0AITmoaO5VB5TAlIGvJFSthbE+DZeVGK5cb5QDn0eyVmVAIyIkqb3Xobdd6qKSQaV6cFbMYcciF2u7%0AUIXnCnAShPav6+jhe8P9COYB5ICBTL343NZ38aw53Fav575PTuDYri7O2bDFwLhz/O3qtQCMZfDJ%0A6VOZVdLI/Y/vOVcWVH94Rg8fnlG0HtmZ2fLZD/dzwYZhruob40f7FSzUqFN+2mfqjroqte3oYxa0%0AVrhn6QxOu7ufE+8c4J7nTWXOY+wb9447jKH7XV/Kq6aPP0mSHmdpuWgPAk5PVpSLPPbU8F1TPv4o%0AW88BO0/bXezv//3RHmAiJuJxi899Ds46ywDDxRfDa1/7ZK8oj+c+1+yfbroJ/uZvbFvUMRuqndDa%0AA6NriDsXAdA9/Sg2PXgxTNqLZOzhPBUXKIYg4M68zijzAvIAaLKoBS0VDwdBd6O42vu+dRUSPyYC%0AkqiSAyWNCiduY6iURlR2My+gjfoqvFBp5zxLEflyfs3Tb359kD9O8SCiVLWXlgCQsUwxDqUiBm4I%0AjBMFaIvyef05e2CS+VYsNkNx3KCTUpVc3xSFbX6880xVAFfimSCnEc6Z+SfEuacTalqpsnAbzGYg%0AOJGXyRTnwvGiUtWeWRTkqBC4fbROlhmQ2hJsGHLWS3ltZxfTopgVLgEvpL9zr4WICAfVWrh1rMEX%0AN/XzD72TuX54lLPXbeHsdVu4b/8F7M44aXoHV/ePcebcZt3TvN+bsPz02e15j7zEaZNOqRwXrzV3%0A/s2Je8zg6fbDe7h2c8LLp+5aqm0CNO1abP2jZU8LVc1ExInIJFXtfzRz7Kwx8B/9/Q7pq4mYiCc8%0Avvxl+PCH7fEFF8CJJz6569kqnuu7ON5wQ7FNJKbr2R9n/S0fhTimNmkfANomHcTkxe9gzcpv5vsq%0AVhmXllJL5V50ULA7mShJFJvztFiKS6LImv0C6vvVpSXdU7nCqUhfWTotiapN4ExVfWWarce0GEUr%0AGPVCcHyHuiAAd7lgPCT6Iivb9ycY2LSc4SEwXnYBTdQ1gZtwfVP1/fmITFiNIl74ngOsXBRu55nl%0A7FGp7N+zUalndAIDFcKAU/miGhbQbHmQOayPHB4gBYG410qV9VBNjYXLGisRMi8kvyNreCbMA04X%0AkppwcK2V7/aP8N3+kXxFTuHLm7bw5U0DHNnRhgCvmdRJh0T869p+2iPh7JmTGW/sCOiUY7+2Kn84%0A+JGVductnsR77uvnnTPNt+navgbH376FcxZ28v55HY/Yf/nzprKm7jioY7wS3O3HAZ0VDuh87PNM%0AxF9EDAG3i8jVwHDYqKrvHc/gnaXtbmcb6brSQXa1ZctETMRjj/PPh/f6/99f/SqcfPKTupxtxdKl%0AMGUKLFsGv7/mBvaeeSOdh52OxC2kkYGVxth6hsfup6Nzf1atvhhEaGmZxdyZr2P52q8BVhifCaS5%0AXUGEE6HhW2VoyT7A9lEoCb4zpLjMlwGTv2o3PNBSrIFv6E8XLsoqkImJy41x8tV3mF4q2AwEdiq0%0AVik39LX1xR6sBDsCz6b49SSeMWpKczkDa7F4R/G8qs63rKHkIZUbSXrQQ+jd598fn84LppkBjCSu%0AcE2PJAhh1dsOxGRqLJGGajptTi065y0IXKGHCkAvVNKVAWA44TQzABo+F5HSe64wP67wUMn74Csz%0AZvHONeu5Zcy8xGbFMWuyjI/0TuHTGzcz2bOTvxoa5U97z6c7jvjd8Jidswqv7xmfoPDbG4d5/wN9%0AfHPJFF4x2TygPvFwP+euHebWg2eMixl60/R23jitjfctH2Df9gqTKnaeNw8m29x/dkvM7MfIOE3E%0AExvNPyr22Agd2x9V7AyiBwFJMI0Kaby3sANQNRET8bjFN78Jp51mj7/4RfN1egpGrWZk2HnnwXe+%0AnfHP79qASwZwqZLVKkDEaGMVmzdezeaNV5tQXISRrI8oruEQksickJLYWqq4kH6L4/yC73xaRwDE%0ARN1O4pymyQhGmDZ/omoi8LIHkwipxB7WFAyQRrEBrlzvZGLuYGUQvgBSD5oiLwb//+ydd5xcZdn+%0Av/c5U3Zne8lukk0vJARIIJBQAqFK74iKgoCoIKJYXxQVfJGfCqK+INIEFAUB6U2kShOQhBqSQEJL%0ATzabZLN1Zs45z/P743nOObOpm5CQwlyfz3x2duaUZ7bMuea+r/u6QtsBrEg8DOeNtVZW86RjAtFD%0A7G29jjxb4fKUtkJz+6YTaZZC/ZJEZpSIE7UJ/YJqVSEUhvQExIabipAggR+YCplCbOXIwdXmdYXO%0A4oD1gLIESIVKNPNkob2BaQn2fH2FFS6N0T75SqL20Ye+iqwIzqquYvfSUga4LnO9gDdHDCZdYD55%0AWk0VWmvGlaQ5/sNmdn13Ps+P6M+emTSPDOtLQ8IlcmFfA97oyHHyuy1cN6yGS+e1oxD+25GPyNPV%0Ai82H8vl5v9dttcV5xS1LTDtu2aQ+HF3XhzJ3011wP+gMOPutDu7YvYK61LbdQtrWYN4ftn3ypLW+%0AZf1brR3r/KvTWs/RWs8BPqO1/h+t9TR7uwA49OOcuIgiNhh33GHcw7WGyy4zvk5bMb78ZfP1oWcm%0AkR5wMm5JHySKKlE0L30EDdT2OYp8IkE+kWBQv9NIJ6oZWHcsOpHCT7h4rkvOcfASBU7j2qicPBGy%0AYnLpFFaHJAVhvI5j4lhCPydJGMG33S4nLnlirycfh8BJgJOItvdxyCHkMU7kWhx8XAKMn5PCIcC1%0AJpaFeXUOWjsEOPjRLfR4cgHHitJjQuIpo3nKacdojbTZVtuKjNLSQ3we3zevKdQjKW3aaYEyvkpK%0AO/gq3t7Xtq2nDQkKAiEIXPK+a4iOiOVBYX5e2EYzN1+Zc4akLSRDQWAMNr3AxQtiLZXWhjQFqmBb%0A5RAox1SvCqp0SS1cUFtLqV3rjFyeHyxayhwvINDCL5qXr/a3JiKMTKein2N9wsURYceSFJ9/bykD%0A3lxAixestt8KX3HSLDNpdsm8lTQbRshpfeI8uDfGNnL/qDomlK9bgP23xd2UPbuEGZ0+/dMulw4t%0A544xVSQdh5qks9apu43BWW928NQyn0tnrz2Mu4jNBYn+5jfmtrVAREaKyN0iMkNEPghvvd2/t5Rd%0ARGRSwTf7bMC+RRTx8XHffSavTim45JJY77QVY8IE2GEHWNLs8tJbuwOQSNUyYMwlDBxzKeIkUI5D%0AafkOJNxySjPDmbn8Vl5fcgOzOv6FJzrKttO2taYwWqSs45JLpVDJJH4igUok8UXIi2MtBpwo3y4k%0APFlJgpuIAnmNTYHEuXDhtnb9PS+1Eka4WYIUBtuGpCkO9fV1aKTpRD5OIWHSuNZxO27rmfgSx4by%0AOvZsscEm9nUrS1bAGEnmA0N8lI5NLg0ZEuPgjRNVvaCw3WbOGQSmAuUFLoF2o9gVjSFdgSaqdoUE%0Ay/OJXMd7/HREbLvQJbRE0Moh7zkEgVlPSJT8wNyPi/fC2RXVRiwfQLeCQckUN/Xvy6hkkkPLyni8%0Aoyt67Xe0dqz2t9bsBYx6ewFBIMwePQBfa9pN2YyZWWt3uobrVnVBNejB0X14f7e+TBvXyLAC09am%0AtMukyvR6RdXXLTBEZkqbac99e0AZR9aV0JxXlDy5lF990Lmu3TcI140t59zBaX4wbNMECYe4eVaO%0A77zcFWnlitiu8WfgWswcy4HAX4Fbe7tzbwnQWcA1IvKRiMwBrgG+soELLaKIjcMjj5iRtSCACy80%0Avk7bAETi6tPtt8ePO04KcRKMHHExQaaRdxdfR/8+x9KmV+C5LlndCkBNciiuJI1xppsgJw55xyWb%0ATKESiehiGrXPHNPeC4XlOXHRTsJc/CFyJPdstcm3RpkK482TxyEQlwCxDuGGGOUx1SCNi4djq0ZY%0Ad3AhIBGRjNAh3NdCXttKFm5UfQk0BCTIKVNVyqvw2BKRlTCfTltC5WssscLuYzPrxBw30IbIebaq%0AE1anTMvQCMIVMbHyrX2B0uZ+pN8QIQhJjnbR2i3wknIiK4jY3Ty2OPB88IKY3AURsZMCXZTu4Q0V%0ABMKxmXL8QLh6eTuBcvADh0AJ97a2c/Lcxbyd9bm7tROthS9VVfCHfn1QyuGmljYTv2NPWFXgs3Tn%0Aii52mLaQ0dMW0hEoXtupHy/s2JfaNQT7igjvj+/P4j2aGJBOUJlw1pgV1xvcv0sNj4+r4fONPd2w%0A3+syNPx/P9h0VaJR5S5X71JOU+ma16q15p8L8z10fuuD1prv/zfLLbM9FnQVydPaEP6fb+xtK0Kp%0A1vopjN/lHK31z4Gjertzr8iT1vpVrfU4YBwwVmu9q9b6tY1abhFFbAieeMJYEHgefO97xtdpGxor%0APvVU8/Xhh2Hp0tWfL0sb1+akW0leVKQ3EidNM/NpLJsQV0xEoqgWMP5OPkavlHVc8hKSHYe8m4wM%0AN5UIeScZeTRptM2pMx5KviTwJRnZB5jLhiELgd0niFqBYdxKTHrs4vC1Y26EGqawpWaqW54lQ6EG%0AKKw0RSRQi/VLit3ECwXXvhWCF5b/IyE2tuWn3YIWmHUwj47r2EqT+d6QLjeyDQgF7YXTf9Frs9Wj%0ASO8UmHZgPjCkSeGCNdr0/VDj5Fgdlm31WaJXK3El7F8dXfH5rBg9UMKjHV18taYSgNe6c1zb1MDF%0AfevJ2/PftbKTIdPmM2TafLJKk3aEGwbVMjDpcHhVXI0pc4TGpMvQ9OafQOuTcphUnVrN7HKvqgS3%0A7lLBtL17P/H3cXHOlC4++0In503tfbVLRPj7ARkuHJdmUHmxsbJW6NCgduNuWxFyIuIAs0XkPBE5%0AASjv7c69+gsRkbSIfBEjHD9fRC4SkYs2br1FFNFLPPssHHcc5HJw7rlwxRXbFHECGDwYDj0Usllj%0AS7Xa8/XHsOugn1CaasBxS20LLoFOmgvnh9kpkeFlxq0lCPVHTgLfccnZNlwgrpmyEzcKEjYaJiv+%0Alp5Tcdj7ShLWs8msxwPykjDtP3HsMRKRTUEexxAuzFSap40Tt2/9hmI9U6z3CRTkVdyiM2Js++lV%0AW81UdAyjpfK0YybwtDGg9JWLpwRPGQKiELK+tRjQZmoudhCXSO8UkahA8JUbkajQrBIsaQscQ4Ks%0AtipQ2LaeqSqFBNC3+ilDjBy07jkhqBUUTuOFYb9p5aCtkeZlDX3xfEPSchpmjBhq2oIqFpN/t7aG%0ACxpquX1gX06tqWBymSFER1RmeGRYX24bHJtSpu3pDq8u4z87NlGbcHlgRB8CX/h7y5bXBDkifLax%0AhJEbYEXw/bc6GfVYKx2+Xv/Ga8CpQ4w+65Qh646IWRVHDEzyw7HFHLl1YTuqPJ0PZIBvA7sDpwGn%0A93bn3tLrB4DjMNX/zoJbEUVsHrz4Ihx1FHR3w1lnGV+nbYw4hbjwQvP16qth8eK1bze66mjAZNeV%0AuX2MLskRAsdYE7Q67QSOEW0rG72CjWhRBZNyEcS0zLJi2m2emFsgjrEcKMhf8xG6JRm17ZQlMT4J%0AAkLRtxF5a0zVJq9dY0GAJT3aJa+TpvqkBE+7+NrBIxFZFfg4eFYbFRtFGsJgKlPh5JxZV6DFmmaa%0ANekwxkVZywKMbqnwhef90BLBsfoiwddugZWAE1WejLYp9KKKSaUfmFah55sqmBeYlp+2ppaBtTwQ%0AsYTJEh8/CKtbhoz5AeyeLKHdejgpBacvWGJafYGQC2CR5/PQ4Ca+W18TVdQmlZkL+MBkktNrKknb%0Aak7SisDrEgmm7dTEtJ2a1jhFN63L6I4eWdG9jr/MGGoD2lsbsu3c7oD53asL1deHq9/P8VGXoiWn%0A1r/xGrBfQ5Kuz9Wwb58tk0u3vWN7EIxrradorTu01vO11mdqrU/UWr/c2/17+1FggNb68I1cYxFF%0AbBimToUjjoDOTtP3uv76qAW1LWL8eJMa8/DD8KtfwZVXrr5Nu9/MK+13ol1TQelXugvz9YeI9Tha%0A1ewSa5ApdrpNOS4KE/Bq5cFGk2SJVkw8tSUWQs62k0x7LtQxOfaoNtvOGhBEz9k4k8AKxM0RY5+k%0A0E8piIhOfKENx5sF6wQeWhgoHZtpamNREFaHjGeShgKyJQXnDJSpfIk4oDS+9WdSSkdGmEo5IHHe%0AHdEq4vWGxwpUgSkpguOELTXTthOx20jcwov9pcSes/ACIbzc7cXbaLHrD6cHHfZ9bwGnVZUxMJlk%0Ar0yayWWljC1N42vNhJkmrPe1Mf2pX0WzVOU6aK35v4XtpATO7Rd7OX2pvoxJFSkKX83a8PiyLGe+%0AsZLbdqzimPp1V11GP7+M97sVcybX0r9k3dqodl8x+N8rAOg8rI7MBlgVvHRAJe91Bgwp23j/J1+Z%0Av5siilgTRGQH4IfAYAq4kNb6oN7s31vy9KKI7KK1nrbhSyyiiA3Am2+aPldbG5x8Mvz5z/F4/jaM%0ACy805Om66+AHP4CBA3s+vzA33VSUMG/3JVKJdlzbOjPkCBFEa6qkmpWsNOTE6p4CS6y6tY6E4OZ6%0ALSgiX2tyuNaZXIwfFJpglbcBbdtzkRAdm/tmSZi/SqXGs+JupYxmK5wjM5l1huQVEoowRiV2DJfI%0AGiAypbSmnEbcbaCsL1M0gWdbhkrZgF1lKleOGPoXkiEdEhYdi8M1mkAJ6JjwhHEp4bSdgCVjYpJT%0AtKCUIZ/KXphF4rDewLYmv1xZwd862q1vlFgRfPw6/KgQE2udblkRT9P9fYhx7U4AI9MJZuf81YhT%0AiE6l+X8LTEDdmY3llFqyl3KEPd8wFgTP7FLPuPK1V2CmWPPKF9u89ZKn97tVdPz1ocKaY5Y6bBBx%0AAhhfk2B8zcbrtH7ySjfXzvS4b3KG8fVFx/FNi62u/baxuAu4DvgTqw4X9wK9/avaFzhDRD4EctgP%0Af0WH8SI2KWbMgEMOgRUrjNbpttsgsX288e28sxkYvPNOk2N83XU9n+9QZsJOY4Tgz2TvYERyAjPV%0AG2aDUGQsKfZPH8VCfyH/Uc/jiwNOfGFVljj1hENeQqPK2B9J6Gl2FwbZhs7h8eNx5SaMUzHVI/Bw%0AUXbaDisgV9o4lxtHbhV7MUWkSQx5Cf2PcE1FS4dhw2ZbXWCiCeb7wJpVxtExZvvYKykUs2pbKTLn%0ACifeIvJkSZMhSrYKpWJiFrmCK3N+NyqgrUICg1AcHj++bybDX9s6jBbLN+cPi3+xQWZcuQoxOJXg%0Akn5GVD2lI8exs1q4e2Q9kyrWrtspdx1+MdC09UpXITRjMwne6vLpn3aY0uYxMuMwJ6tWI1LfH1TO%0AN0dm6LMGs8mXWj2Gl7o0pM1zzQfWkVWa+rUYU77XETC/W3GAbZfpI+vXuvbNiZeazbVwWbY4Nbep%0AYYY0tgvy5Gutr93YnXt7ZTpiY09QRBG9gcyeBUcdDC0tcPjhhmUkty+9ws9/DnfdBTfdZPw9d9wx%0Afq40UUuzmm8u5k7STLc5Gq0gQQqFhw/0cftyl38XTTThOy5I6NBtLAjAVHx0WI3SmoDY89vomEJ9%0AVKgjCitETg/SBODZqTcH0zoMj5OzBphh+8p4PJkLlQ/RtFyYg6d0bDeA1rjWFiCEMTIXxJIWU/np%0ASew02hh82u0j00lb3XEkboeFxpZC3GYz6HlOCrYPIhNMgNBWID4XEtoThLEsq1eDkhrOmN9MTdJh%0AhR/H0FSKQ6UjzFMBWsN9Qxs44cPmaL/bBvdhUoURhS/zAh62WqV7lnetRp46AsWVCzv4Tv9yylyH%0Ac/queUDo2XFGVH5Hczdff7fNCujh+fG1jK+I/7dKHKFPictH3QFlrkQkamaHz+RXDKn3DjXHqkmu%0AvX2utWbHp0zG6qxDqhj6MVpuHxePHF5Gl69J5LeLi/xWh61sam6DICK19u5DInIucB+mKASA1np1%0AF9o1oLdWBXOAgcBB9n5Xb/ctooj1QT78gMwxBxk19UEHwb33QnrDpmS2BYwebQzSfR+++lUoiC5j%0AVMkkJpadyPD0nlS45tN6jfQl67h0uQGe4+C7SRZiFOeLWYoS106+Yf2XNCMYSFoy5CVhxvRt9EoO%0AIStJq5cKBeMJS6Ds9BgQTafZsWJDqkLfpyQ5LeR0Aq1NlSkWdxt4upCEiJ2UC4mT2dBTQnfgEGiT%0AHRdaEOSDMP5ECEKxuYK8ijVHQQB537GeSoXVNLEtOuOT5FtLgpzvWP8k4/ztB/EUXmhhoMIKkSrU%0AMYnRk2mJzhGuwXgxxSROa3PsvC90+GZdtzT15YXhTRxVkeGWgQ2cV1fFRzmF75u17ppJM2V0EydX%0AlaEU/O/8NgD+tLidMW8sptZ1uGdkPRc3VbE4HzC7249+xue+38rvFnby3Q97Fwa/i51y29UG5o7O%0ArP6ZeWF3wMjnl9P/mWX4StMdaPokzQXyvEG9mz4TEb41LM2AEmFIZsteHkoTQmKf25IAACAASURB%0AVF2Js15jzyI2DtH/xEbc1gcRuVlEmkXk7bU8LyJylYi8JyJvicj4gudOF5HZ9ra2yblXgamYybof%0AAi/ax8LHe4VeVZ5E5GJgD2AUxpUziXHinLSu/YooYr2YO5fMMQfhLFwA++4LDz4IpZvWNXhrwuWX%0AG+3Tiy+a3Lsw39iVBHWJJuoSTYxiIr72+Uf+Nhu1otnd2ZMpeioa+HLyy9zo30lOQjduUPb+NFli%0Aq0pheK8hUMbDyIq1CT2a4uF+CEvxpl7j2bcGpU0+XYBrH7GP2/acg2kBBkrQyrU6J4eEaDuR5kbn%0ABbGWBWZizXViK4PIPkGHmXShNsmSJq2NMJy4ihSaapr9zC10/xbpKWCn4Pjhvp5fWI2yjwfhJJE9%0AbgBaQAWhNio+vlKFn8A1UrCeEuD9XMBVA/rwwIpOahwnWuPMnQYgIvRJuJxZV8HflmR5K+/z2XeW%0A8nx7HgW82pHn/P6VBFoz7NUlAMzYrYHGlMuPBlSwJK/4Xv/eWdLsVJakbb/GtT7/fmfA7m8YYXdD%0A2ry2zL+MXuq6MeWcPaT3/4+/26WM3+1S1uvtiyhiDfgLcDXG8XtNOAIYaW97YlzC97QVpZCraOBV%0AEXlQa72icGet9dBNscjetu1OAHYDXrMnXygivYvpLqKItWHhQjjoIJy5cwj22BP3kUegbPt+462p%0AgWuvhRNOgB//GI45Boau4V/5P95zhCG7ynEZ6o6gjBoGSD8AcqIjkXVCEuQIekyzeYSkKhSHJ+zx%0A4lgUs50hJoGtPoVeTSGJCohNJ03tQ9vKUNiqC80l4ygVMH5MKiIs8TZoiTpjfiBWIG+n+7Ttu2Gm%0AyMCM8xcWuUPCZtpzptqktCFKoXN4SB3DNlWg7PNBvIbYeTqunjlOrEcyU3V2qtAH13oq+MrBEd1j%0ASg+MW3j4fb3jcNB7S9Aazqmr5Jql7YjALiUpUo6QsZOjDy3v4msfxO/rz7bno/vDSk1bzRVhl0yC%0AaV0+jdb5e0wmyWM7bzotUdyJE+7btYolufg3ec7bnexenWSP6g3XHs7pDNjxkTauHJ/hayO2r0ry%0A397IU5IQTt55+5IW9AabW/OktX5ORIasY5PjgL9q80/8sohUi0g/4ADgibDtJiJPAIcDtxfuLCIT%0AgHla68X2+y8DJwFzgJ9v0rYdkLcL1fZk2/cVrojNjyVL4OCD4f33CXYdT9e9/4LKyi29qk8Exx8P%0An/scdHXB17/es+0VYgd3NOVU0OD0ZagM4xZ9L4/qZ7le3UFO5WmgHq1htAznVDmKrCTt9BzsySjj%0AyyQOHklLgCgI57Xu4WCNKRNE/kk2hkVrIW8JUsiKlNLklGuiVQoCcwOraSI8njbtOyAyyAw9n4KI%0A8MTtNqW1iVDRhVM8gu8XOo2HJKygtafCY5lYk8LqUt5zzPSdfT4fhLEyYUivbe8F2DgW4wnV07bA%0AQQWhvkkskQvNLI1nk7L3d0obW4DJZSU0W2NHpeHq5g7EaqZOqCnjvhFxBajD/tAOqExzxaAqQPjj%0A0Grm796fiwbE/wvP7NKHZXv26/H3cU9zNsqQWxc6fc3UleveblCpS8vBtby5TzX7/KeNAU+uQB1R%0Ax9U7ljEy47JrZVyfXJpTpO9bzulTVs/XWxVTl5u+9CVv985raltBe05z8VMeFzyWJ7eRJp7bND6G%0Au/gm0ko1AfMKvp9vH1vb46viekzqFCIyGfg1psq1Eriht4vo7ceJf4jI9UC1iHwNk2t3Y29PUkQR%0APdDSYqbq3nkHdtmFrvseh+rqLb2qTxR/+AM89RQ8+STcfLPxAQV4NXiVt9V0QywcOFD25DF5HoX5%0ApOMD1/MA2jGk503mMIV5UWvuWCZyj7xeEI9iKjtG2xRPefkYTuRFTTVtJ9Cs2FwbHyeRUK9kK0sh%0A6QmF03aSztOCqJg0iNUwBWEr0L5nhq8jrBYBNrIlJk1iq0R+KEhX2ubLxc7lWoefgKMCHFqZ+3kf%0A4/sUqscL3q9DW4HwXIUIbRLiSb9w6k7ic+pwUs9O6AVmDW/5HgeXl3LtwD5MfncBtY7Lm10+InDF%0AwBqWBZrP1fb8zHlKfRmn1MePndqw/jbc6+0e7YHmyzON3qljcsMaTTJDVD/dAsCzE6vZp3rtVZKa%0ApEN1QkgKnDUozePNHi3dmncOrO6hG/rdrCwAd8zPc8uEda/16P5J7tq3jHEbUbXamlGRFr6zd5LS%0AJKQTnz5NVfh/9zFQLyKF2qIbtNa9Ji2bAG5Bdenz9vz3APeIyBu9PUiv/qq11leIyGeANozu6SKt%0A9RMbuuIiiqC11fg4vf22UVA/8QRk6rb0qj5xNDQYs8xTTzWRfQceCMOGwbvqXUtlDN5iJmAy5kJ9%0AuYrm0EJdkLmvRLibVxFLaMLtg3BbO4XnWfdt0CgtODbs1uTCaUsQHNMGtPuIjp24tZbIskBpyIfi%0Aabtv6L8UtsCg52Sbb6tcuaDQcVgivZQpche0xFaxLPBtGy40mUQLoPADNyJSWFIVTuOJQOBb3ZdI%0Aj3N4VostjhXx6zAMOG79OdFrCDPudDQhGD7+ZHuOtCPcO7wve7y9BHDYN5PkmJqy1WwENgZL84p9%0AXzPv+ftXJTioNr1O4gRwzoASrpufZZfy9U++iQi5o8z/Yvo+c56TmlLsXBVfJk5qSvH7WVl+Oy6z%0A3uOlXeGo/qn1brct4tv7bJ+v6xNCi9Z6j4+x/wLMAFuIAfaxBZjWXeHjz6xhf1dEElprHzgY+HrB%0Ac71m+r3e0JKlJwBExBGRL2mtb+vt/kUUQVubsSF4/XUYPtyUXhoboX1LL2zL4ItfhLvvhvvvN9nH%0AL74IJ5acSCeddKhuntDPMdbZkWOcASzUS5mipzOPFhTC3oyhlS7eYp4RNIftJoQENs/OEo4Gylmo%0Au/AtYYqz7ULxdDhZZ3yZQnIUEaxw0kwbjZJlIIR3Y6JjBOGGJ8QX9bAS5ReQDQXW3DLeJlBijeQF%0A31oVqAKn8VAAbqbkTFstNtqM7wM9bAbCNmG4qrAahjbEScSQuR0dl+meigidcTZ3yABZW7E6o6aC%0Am5d1RMRwWMJhto0QUQre6Myza1mKKlfoDDTPtnn8pbmDb/T9+BLRPimHYSUuO5cnuH2n3lVq/zCm%0Agj+M2fBz3zmxjH8u9tipsifp2qM2Qfak2rXsVcSnBVs4ZuVB4DwRuQMjGF+ptV4kIo8BvxSRMIH6%0AUODHa9j/duBZEWkBuoHnAURkBKZ11yuskzyJSCUmDLjJLvgJ+/0PgDeBInkqonfo7DRZdf/9r0nL%0Affpp6N9/S69qi0LEGKhPmwZvvAHf+Ab8+c8llEgJdS58lS8C0KVzLKSVcTKa2bwICC/wDgfLrngs%0AoIw07VbOLUDOCr9dDUpgic6yI428RQvGHTh0uQUPa2Zo1+RrJza1jFp5hhQZzZBx2I57X4Lvh8Uf%0AQ9ZMXlxhZpwTtepM28xF2ZiX8NIcir0DFbYEzESer2LC5WsdHS9QKmrZhS1ErePqUeGbu9YxUdS2%0Ajae14PkSmVeiYVaPHDUdtfjKHJeEUrQqzU0tnfRPuMzLBSDwTremTyJBY8rh7S6PppTLqx15Hh/V%0AwO7TjI/TSbXrn1bLKR3l12mteXGlx6Tq1asb0/b8ZEwnj29Kc3zT9iXyLmLTYHMLxkXkdkwFqV5E%0A5mMm6JIAWuvrgH8CRwLvYWyTzrTPLReRXwBT7KEuWZP4W2v9/0TkKaAf8LiOp0cc4Fu9Xef6Kk9/%0AA1YALwFfBS7EvKser7XudW+wiE85urvh2GPhhRegqckQp0GDtvSqtgpUVxtbq732gltugb33hrPP%0Ajp/3dcC1PGJMIEkylEY+oBkPh+eYhcKNiJMGWzEylZgsTkQcDHEKdUrCeBpoIcsHdNkz9SRVYgmG%0A0QFpS5zMYwoiHYwXGNsDc/LAupS70XnDt6XCqpM5kK1khcRIQaKgtRVGq4TtPFNBcqKsObTToy0Y%0AKDMdqG2cihGUWzaldUSuwmpc7PVkSJwfhgnbBepI/yQs9hWub9ulAmNKU8zJ5iPGmdeaJ0Y3orWm%0AYeqi1X7HDal1v83OyQaM+W8LNQlh/qQGvjy9jbuX5rhwcIYLhpThipm6WxvmdQf8bUGO/xlW2uNn%0AWEQRmwubM55Fa33Kep7XmCLOmp67Gbi5F+dYLQBYaz2rt2uE9U/bDdNan6G1vh44BRgDHFYkTkX0%0AGrkcnHiiIUyNjebrsGFbelVbFcaOhRusXPJb3zLFuRBiyZAvDnkJqJAK8pJAi0O+4Bg5HDQpqinH%0A1W4PIgWGODTqSnIk8Unwkl7BbN1NmUrg23BdXzl42kSt+MpooGKfpZB4mVV5KjagBFtVwkUpQ7Li%0Aa721ObBGlSDkA6JjQ6xp8u30nO9Lj0+2pgJlgob9wLTaAmW0Tr4Pnico5UaTeErZ2BQVk0el1mzQ%0Ap7XQSMpM1hWYZxpDTqHJTXJ+nwo8uzbPFx5dkee3Ayvpl3Q4oy7DO+P629cs0afRHUsTLJ3Qn6UT%0A+q9yPs17XX6Px8pt7tsKO7l1bB9T8dm1IkHZky2UPNFCfh0K3UH/XsFPZnXxp3nZtW7TW7y+3CcX%0ArP1cRRShYUtP220VWB95imZctdYBMF9r/fH/Q4v4dMDzzEz+v/4F9fVG47TDDlt6VVslTj0VzjvP%0A/Mg++1lYutQ87orDGRxi3LhxGUk/PsdEPFw6Ccjh0G1H8HM6YJHO0oFDLrIScMjrBD4JPtKdQE/j%0AyGVa4+kE+ahdF2qJ4jc53zqBe9qNNEheEE/kKR1WbbD6KGtR4DsFbThT6s8HYCpT2pKlsIJkWno5%0A33gp5f24hacK7AqUiu0LQsuBeDIOlA+e71jrBesI7hsyaOJcjDlmSI6CwGFOLkCp+Bjh+jXCe50+%0Al83rMp5UQewJdf5H7czLav60pJtfzWsjZ5XlWd+QvwPKS3izI8/33mvj0WUm+aEr0Jw+cyXjpizj%0AtsXx+H5d0mHpvg0s268BgJMbS+g+sIEj6uK2WXId15z7ditnz6oEJ/X9eG22xxZ6TH68g/q7ei37%0AKGIDobXmsTcCunJFgrqtY33kaZyItNlbOzA2vC8ibZ/EAovYRuH78KUvGcfwmhozk7/TTlt6VVs1%0Afvtb07abPx9OPtkU7QDqpZJ+UmXuU8FIGvkMo6OpOeO1JHgISathCjVG+ShixdgKFNoCBJbsFObP%0Aecr4NmUDl7xyyQZOT4sDZWNUojgX0ErwLOnRGhu5YqwClHYMiQrEVI8s8TF+Tw6eHQk01SUHbYma%0A0g5ekMDzXIIgJmER0dLGzkDZdqOvTDyKZytagYpF40G4rogwwb4labQ2TuBJK3BXCi7rX8OsMQOi%0A14vu+RZ55cAaPN9UqfavSKK1cMXCTvq+soTF+YBv9M2gNVy1oIvJbyznxkXdfH5GK597u5U+LzRH%0AVab6VTLiMq5QskrLLeEIHYfU03FIPQuzirfaelasAJ5e6nHyK10MSsbhvdFaZ2UpvWcF87rUavut%0ACbtUm6rht0cVJ8k2F+5+WfHj2332/3l+/RtvrbCTtBt7216wzma81mtIviyiiPUhCOCMM0wKbmUl%0APPYYjBu3pVe11SOVMj+yCRPg2WfhtNPg9tvBdeErTO6x7SSG0YHPM/pDDmAojzMXc8F38YBfsA8X%0AErf1ldUvORhReBTcq0MvI7tN5KUk1g6gsNRuvpZphzZrCeApjactidMmGliF4m9bGerhp6RhrGR4%0AJei2uiqoCpIsDnSBc7c9l46F7MaU0ii7wzZfqJ8SkajlFr1eBYhYG4LYsyl87t/tPlo7fL6unPP7%0AVnLgzMUs8TTl4nJ9cweBDwOTDnOAwWmHweUux9aW8JuFpnqXQLhrVD1/XdrNd95fidZQ4QpnNJbR%0Aloe3uvKc1ljKjE7FUfVpfjS7jcATbp6XZ+kBfahI9M6fOO0YE9GBT5mA3vmH1OAA17yf5cLRpdEr%0A7l5Dq+1H00x1640VPg3pJGm354VLrWIJ0T/j0P6FT5ff2ieNSaMdBPj1l7Zt76uwUvtpxrb9Gyxi%0A64NSRvF8220mauXRRw0bKKJXaGoyP7LJkw2RamyEq66ixxj+ct3NTFpoJkselyoyNkwFOgkAISkO%0A39ZjuUHPoE37YCfojDmmITbGALNARG0tCEz1iEjnFF5gw3y8FQiitQ3idSNxtquJ8uc0he1BjC2A%0AMkLsV4IcZrLOkKxFgZGqewE44qAKWRNhey7UTpmvZkIuFIvHw39BUNjmi6cFQzdwxwn9oczablja%0AyfXNsWj+ydYcg1Om5Tknrwm0ww3D6titIUnNS0YMLgJ5K4A/vSHDoKTLcW+3cvOibn7xYScdgebg%0A6hR7VKT5Wn9TCXx5jzrKn14W/5w3AI4Ih/dJ8kSLR/8Sh1GPtfJRlyLlCD/dsRTvuDVbB7xzeCVT%0Al/t88Xnz+hadVEW57f+1ZBUj72qnD8LU4yroQXCL2GzoXyO8etm2PcUYap4+7SiSpyI2HbQ2iueb%0AbjLhvo88Avvss6VXtc1h3Dh44AE47DC4+mro1w8uvDB+/le8AIREBcolZSs/wnmMo1QSLCfPFWo6%0Ax8ogHmQuSkMKh24MEQmiyk2c8xaEUSzazPZFppD2Yu+FTuMavMBBLInxldFW+VqhFOyWKOV1Pxu1%0AzRCiClCspbLVICWkFXQXmG4GSkxosAorZqYKJUBoiO57Pd3FjRaKHsf3/VXf4CU6JljbBCVg7QoG%0AJlxubemOtgX4VmOGEaVJPKVpSDo0e4ohKZfz+pcxtc1jZqcXMdtnWvP8c1wNP36/nSdXeDw5dQXd%0ABxodU8JxeGvvGpbkFRNfauXExjS/HrX+lKt32wNGVbh8fUCabw4qAeBvE8r5yfQuTh+87vba4DKX%0AQRmHMzCvqazg3T5lW4TN3Xq9RptFFNEDevNaFWwrKJKnIjYNtIbvfx+uuQbSaXP133//Lb2qbRYH%0AHGCKd5/7HPzkJ9C3L3zlK+a50xjLg/pdmu3s22hdz1cZxzX6bf6PafxR9uNu9REA8+k0MSdAE+Us%0A0llWFMydKUXUqgsDdANLKELRtAJc64WktJl8A9P2CZ3HHYnH/2d7Hp41vNQ6JE4uSun4scBFW3Ll%0AFXb1dJgd59jKlGFIWhmiprQR1UfxwNqQv0ICUJg5ZzN4DVHCrE9rjQ7MZJ6IiVgJtMMCy/a0ht1K%0Ak0xp9/j9/G4mV5Rw/BumbfbSbvWICGPKEpQ9uwSAKXvU8s7EeqoTDhlXeHBsDadOX8nZTT39nXYo%0AS+AQ8H6X4jcfdvcgT3O6AqqTQlWBFurSmV384p0sP9ohza9nGQFc67E1TKxN8MR+vcuBFJE1tuIq%0AU8L0kyrId/bqMEUUUcQq6G0wcBFFrB1amyv8738PyaSxzf7MZ7b0qrZ5fPazJgMPTIDwww+b+2Ol%0Akf9hUrTdD/RLXK2n4yBMpAENvKva8ZXQV5fxORlMoOAoGcAfkqaF6gUmHsWzVaWwypRXZqouFyTw%0AddIYXWqHvO9yUqIRX9kQYPvp01MJNC6eDddVWlgWqND2CS9wANcSMUOI+kmKMJsu9ILyfMj5YYCv%0AE03hKe3YapHRQxkDTCeaejOIp+CCgnBfDTb4F/YoSUa6qTo3ga+NED7QoUEnHF1Vgu8bUflX+mas%0AWFw4YWZrJPSe+OpyJkxdxtQ2jytHVnBAdZIdMwn6p10ydptSV7hnbDUTK1fPkhtR5nLL2HJe2Tsm%0ANPO7FSOeWEn9P1utDsmgqdSQ1CFlCc4Zmub7I9OUuhv/if9fcz2emBeHBPfPONSVbNpLQHtO8/qi%0AYP0bFrFNoygYL5KnIjYFLr0UfvUro2y+4w44+ugtvaLtBt/8puGlQWCqUM88Yx5POS6Xy34MVnUM%0Ax0zi/czZg0OcQXzXf5XZupO8TnB3sIg+lOKR4HL/Pb7e/SZVQamtNpnw4NCQMrCmk4WSHK3NOH+g%0AHR7JtVqdk5mmOzxZg1IKXXDBz/uG3PiBkA9isXj4phkEwlwviFt6YGwAIldzU2UKlO4pFtdORIQM%0ArBFmYG6+LwyVJJ4fi8TDEF+lHF7uCAh84dFR9Tw3ppHPWtdv0+4z7bxyJ7ZA+MasdkvU4McDMjy0%0Acw0tkxo4rt7oVUZmXM7sV8rQZJK/LFzdveXR5jw1Tyzn3Lc7Vnvu1P4l7F6QF9dUYifwUtIjhPfM%0AIWlyJ9Ry5pA0V+5axi93XnObz+tFSmuHpzntyW6++EQ3Xf7mG5Mfe00XJ96RLRKo7RgmKHvjb9sL%0AiuSpiI+Hyy+Hiy4yStxbbzWGmEVsUvziF/DVrxqj9iOPND6jAG/p5cxkJW/qlYhOUEuav3jvsxKP%0AajEX58IKjQZa8WkmTyUJ9nVr8G2UiafjKlDgh+7hGj+IydRKHRDmyvlKeKC7nUC7+IGxIsh5YZVJ%0A8FUCpU2lKe/HxpWR07cWfGsbEDuJm238ICZLno/dzhphKjfSN2ktKLt+pYV380Z4PjSRIJdzjKVA%0AYM4d+lL94MN2ahIOfxxWjecJgS/U2am/+5tzfLRHA2XicPHAMpRd48XvdzPplVYqn27hptFVdO7f%0ASFXC4YZ5Wa6dm+Vrb3f0IJBg4lYAlnnrtwkQEbzjall0RM16t10V8zsVDbe1MezOdTvHlCeFM0cn%0AOWenJJnE5ruAnTXe/N2Nri9eWrZnKL3xt+0FRc1TERuPq66CCy4w92++Gb7whS27nu0UInDddYZY%0A/PnPJiLwoYdgv4NrOYC+/Jsl9KOUM/OvoBEG6TJ+lBpNRif4Yu41fp3/IJqoA5joVnFqagADnFLK%0Amcf9eTMFdkdmZ77T8QEfkkMFOg7ltSG9IlChHVrRPTLl7CpRWuMKJLTxlUKbSlRYfRJCzZRxBxcx%0AocNeAARmRs9xrL+SrG5zUFitynv2nArcUOduvaBmecrqmYxeq1rDcnuc1zs9ugLN5XM7OKAixTNt%0AHt0aVCAsBW5vzjJ/rwYyzyyN9FKfb0jxjzbT7irscp03oxMQfjcqs5ro+vi+aRYcuHrbblOj3BKh%0AFfn1X5Uu32f9GXsfFz/dP81P99+2p8mKKKI3KH48KGLjcP31cP758f3TT9+y69nO4bpw442mApXN%0AwjHHwLNPuJyaGMFNiUmc5+4YycDn0s3jfgvfyU2PtEVhS8xTDs/lO/h6xyxObZ/OmakBPFKxK3dk%0AdqZEXCYmKtEaY4QZTaYZQ0wvgGVK4weQ8wQ/MDqnnZ1Sa3ZpKlBX1zehVaiLcOzNtPFKVQKnQP9g%0AWmyOtTsw1SaljcdqCG2/DwJzy+chiFqCRh/le6ZVGKhYLxUSv6WekAECH3ZOJ/nRB238bn4XT63w%0AGJZ2+dPIKvatTKI1nFBfgohwVF0KpYTFk/pwZF0JgYLJ1UlEhE7b9npk90rOG1TCtwavTko6fc3g%0Ax1sZ/HgrJ760+fyEq9PCnM9XsuCU3gnItyd0ZDV7X5zlx3fkV6v8FbH5EBnObuRte0GRPBWx4bjl%0AFjjnHHP/qquMmrmIzQ7HMTz17LMNgTr2WJN8A1AraX7sjmKi1HBlclfu8BayWOeiMvlQMtbbKX7z%0AWq59HOCR7mUcv/IdDlk+nRFOqZ2mcyP7gyAQdpWKqL021E1T+NYxtTvLMEnhBoIXOJy5eJHRJ1nZ%0AS4IwEsWhNTAWC0qbVppSEk3Gae2glIPvuwSBi+cZ0pT3jEu4aeU5KO2CFgI/9nhSELX9wuOFeii0%0AUOca76Y3O32+1VRGlWvagTPbNSdNa+eyYRXcu1MNjWkj0r57bDXdBzZw68IsX3zT6JaGlLrctzhH%0A+ePLuPz9Lg7vk+LKMeVrHPUvK2iNPbJ4dWfwTYnKlGzWVtzWiq48ZD3411uqaLfwCaMoGC+SpyI2%0AFLffHs/M/+Y3xtepiE8MjmPcIL7xDRPfctxxxk4LYOdENeendsApmD4bSRmfTfTjHZXD1w47kMG0%0AuzR/KhvFT9vn8tuuRdHxf9G+ALCWAIG5+Ur4b74r0jCVqwR/qR2I5wu5vKBwedcL6FZhhItDoF08%0A5ZL3Hbps1lx4XK1BlAn0DYIwssVYCAQBkYWB0qFmyY3ag0oRGWiGb8YhqQvjVwrfoMeWJtAaZnea%0Ailk2B4+15Lltx2rCluCXGtNM+G8rx7y+krnZnkLnZ5blAeHykeXcsFMFS3JmcR/0IvLEO66W/06u%0A5L3Dqnr76y1iA9BQKVxzZpK7zy/GyXzSKArGi+SpiA3BvfeazBCljIr5Bz/Y0iv6VMJx4I9/NEHC%0A+TyccALcc0/8fI0kCafRZuosR6UauKFsND8vHc7ubg0538VTCU5rfY+X8h0oJXwv0x9fOXgYnZJv%0AR/4HuSl8ZabrqmzY8NR8ji81L4jOESINHF9WAfQUhitbHcp7ZtrO84Wsbyb9wPw5+T74vuAHJtvu%0Ay1UZAl8iGwGlwPeMkDx0P895RNUp3xd8T9DKIfAd8nkhn3eY16U4q6E0dilXDj+Y1ckhU9pQAXyt%0AXwk3jqniWwOMTcH4F1ojsffCrOKuBT59XeGbg41B5dmDSvCPqOPatUy+rYrxNQkGZjZNytWrzQGN%0AN7bzWnNxki3E3iNdhjcWL2OfJDTFth0UyVMRvcXDDxtBeBCY2fmf/nRLr+hTDRHTMf3OdwyBOPlk%0AuPba8Dnh3rLdOSnZjz2cSspJ0OSUMCFRSYk4qwVxKITL2hdH1Z3BrvkkrzXcUDsk2q5eUuQ9x9oV%0AmMe0Mq06L3Bo9xzubO1iBzdlHvck0iH5AWDtEcp0TyG455s34/BTqdZw+/KsIWZaYnJUYFPgeY7x%0AYdIOtaGyuzBGxmqeFufh2gU5Q+IKHMcdx5CpvSrNa/3lDuUmesbXuGjuX5gnJeZFLsrpyJFbRHBF%0ANqpN9OISn5q/reSDtp7kp7d6ndveNWGyd8721rNlEUUUsblRJE9FrB+PPw4nnWSu0t//vqk6FbHF%0AIQK/+52x2dIazj0XfvazeAJunFPF87kujm6dHu1TRtLoiYKwjB4f78vpir339AAAIABJREFUevK+%0Ay8hEhvv7jOCu+uF85Pl8u6Kes8tr+WZVPff2HWTdvx1yeQdPmbeQaicmRDPzHrc19beturAdFxtb%0ALveMVsnzw8w6s11a2+qRFnZOJ6NJPGOXYITnXh68fNjaM+dbmofAt47kViQetvSSPaiicFB1wgjS%0AA/h83xRf6GvIU9IRpu9bzcz9ajh/WjcnT+ng62908d5BNby2bxW/mtnNstz6W3Xrwv97w/hB3f1R%0ATH5unJGj4c/tTG1evy7qpxNK+PMhJfxo9+I0WxFbEB+jZVds2xXx6cEzz8Dxx5v+0De/aXRORXHm%0AVgMRUwi88UZTTbn0UqPf931ocMyo/G6JMgKt+U37Qi5tX0AA/Ky8iW9m+nJX7Q4812cMXbkEN3S0%0AojXUuQky4nDMwjmc0TyPK5Yv46rlrZyzeDGLg4CJJaWcUF5BmZg2ngoM6fGVGG8mT7iquTWKSfF9%0A1wq4IWXbdUpZcXggVOIQ+NAVWH8pH15oD8mE1TMFxk4g3Ldwmu57TaWUWffwvC/owGq+FOxbmcLL%0Am/UFCvarSRMEwlH1KT5Tk+Z/ZnZHrt6jyxPsUOZy6kBDqL41rISGtMN+T7dzyYwsAx5eybzOnlWj%0ARV2Kqr+3ctWMbtaHG/bNcNVepZw9OiY/j801r3PmivUTs9oS4cghSWpKtt3/v6nvK8ZfkGPa3I9H%0ARIvYcghtQTb2tr1gs5InETlcRN4VkfdE5EdreH6yiLwmIr6IfHaV504Xkdn2VpyD3xJ48UXjFt7d%0AbWbkr7qqSJy2Upx1Ftx/v8ljvvFGUyisyKV4omYXflkxlIVBnoeyrdFE2sUrF3Fypg6tYff5s61r%0AMByRrmKIlLDPnA+jY/vKYXzKjOP3c5Pc2K8/F9f3YYVvKjhe4LAsCC0FTFXq3+22VRZpHATPd1lp%0ALQd826r7bVMNzblQZB5OzUm8jW8raWGFzMbIjCxx8D0hnxN+/UGeFbaYI2JafCOSLp7n8NhSn/2r%0AE9y+SwUvTKjmx8PLCA6v5/7xlZz5Zie/+zDL220Bryz3ea89oM3T7FWTwDuulgP7GPJ5x96xvmnM%0AQ+2c9VIcCPd2awAaLn41z453r9uSoKnM4bSRKapS8f/Qnw/O8Mpny/nCyM3vCbU14IGphnw++VZR%0At7Uto1h52ozkSURc4I/AEcAY4BQRGbPKZnOBM4C/r7JvLXAxsCcwEbhYRDbcfreIjceUKXDEEdDZ%0AaUTi111H5BpYxFaJY46Bp56C2lp48EETL7h8OSzy8zQ6SU4trSOpEgTa5ZiSan66bDGnLJlbcATh%0A/o4OLl7ebCbifOPSDcKUXI4hTprD5szn/AUmkvjU6goGJGKf3fsH92VAIgwNNuRHWaG4H8Tn0Epw%0AbVvtvA9XErbfgkAoxWHGrn1oSiZQga1OeULeE341sJyc5+D5MCKdsF5PYTtQ0AHkc+aNfUZH/BF3%0ARlvA56d0ss/zbfxyVhdN/1rBgqziH+PLuGB4CROebmO/Z9vY+fGVND7YytBHVvb4ue7fkKL7pBr2%0AqUjgKMgHhsnlA82BfRP8cS9DLBd3b7jXUHlSGFrpkHQ27KKitObSZ3Lc9ua2pX/64TEJrv1qkq8e%0AXPRn3mZhhy829ra9YHP+BU8E3tNafwAgIncAxwEzwg201h/Z51Yt5h0GPKG1Xm6ffwI4HLh9bScL%0AAmhv35TL33rwSb8u5603yBx9GNLWhnfi58heeTN0bZqJoTVhe/29hfgkX9/OO8Njj5kJvBdfhD32%0AUlRcu4CSwR5PNu7ArLzi2Vw7+yerOLdlIQCHpSvZOZVmclk5z3V1cvmKFlKBS4eCvzf14x/tbdzb%0A2sFMfESEh9q6OdrN8r2yOs5O1/ClxUt4N+dz2BtLSeNycm2GWsfhquZO6woei719a6ZpLvm6YCLP%0A+DxVpByGPr3CPueQcaHTCr1/M7Mb7QsJhPvaAjsRaI4vom1bL36sxIFuBYsDcO0n3p+91o1oYdh9%0AK6lKCB8cUcMNb+VoDzBlL2Blt2b47St56jMVpPLxB4Yp8wwDvGhkhvOf6uavsz3uPjTDcQ1pDjgy%0ARULM73pZVnHu0938alIpw6o2zweO5g7Njf8xLb+jhyZ6ZOJtCD7p/z1BGNNXwP9kzl18bylic2Fz%0AlhKagHkF38+3j22yfUXk6yIyVUSmLlu2dKMXWkQMZ+Z0So/7DNK6Au+o48j+6VZIFD8lbksYNQqe%0AfBLGjIEPZzvMOHkQlVONhcDFNf14uu8O7JwqRStIKHi4o5NfL19OrZvg+IoqXhw0PCqvV7ouR5VV%0A4AUuvnL4SW0tB5SU8OP5rVwwbxl7zFzIzG6Fq0yAcLfS3LKkm98v7CLwjR7qxKo07+7Wjwd3qCN8%0AywmtA46uLjGCcG0e/zBrGEwY2NuRMxUlrWFuF/geHFOTZERpHCQMoApiYGoBFGTz4CgQDbtVOpw/%0APM3L+1Vz8WhTKVppncI/OrKW1w+s4sUDqlh6XA2eJyzJal5u6SnifuGICu4/qJy+GYfpKwyRasuZ%0AY1SlhLKkOf+fpuWZslTxPy+sXwe1sWgodzh3zyRXHJ7eaOJURBEbAw0EWjb6tr1gm74qaq1vAG4A%0AGD9+D11RsYUXtJmx2V/frFlw7MGwrAWOOILkPXeSTH9yWozi72/TYdQoeOklOOUU+Oc/XZ45rR93%0AXmukawbCm2NGcGtrK5ctXwYabsgu57SaSqZl83SUaE6uLOewxQs5p7YCpwxAM7I2yW/a22hLaR72%0AfcgAGrKBg5PRJNE2BFiiWJgnPY/OhSt4cFmeklIw/EhzZE2K+1vy6BJwHLO19o1uSUIrBEuKlAKS%0A5rm5jmKFA7pEkxBTdRaEAWnNwm6hTQmh4fbOpQ7vtGve7ta8vEeGfAATmkr54dg0voLypGm/7fOQ%0A+Qg/scYlnYSLdi/hxJFJcl3mOBUVMLYirr7+84Qy8goyCXAE3m4JGFblkEkK394rhZOB00enNuvv%0A/H8OWbM55PtLFcPqN8xOofi/V8SGQG9H7beNxeasPC0ABhZ8P8A+trn3LWJj8MEHcNBBsGQJHHyw%0AcV1MF0eit2VUVhrt0/e/b/RHX/safPe7cWwKwBEVFexZUsrRZRXcsGIlJ8xZSIfdYGbO+Ard22YE%0A0koJX/iwhe81VNgpOlNt+t2AWsBUh7KB8PxOjWgkmohb5mkeXJYDQuJk7AcGJWNi7gcmwiU03twh%0AZeJX/MBM5Ckdu6a/2BKwOGvY1Wn90qCNRcHE6hRi76MBBe+0G8OEs4ameH15QMNdKxl0TyuNd7bR%0AdFcbLVlFyhUm1Lk0lAhTW0yo8IhSl5S79gtEyhXKk4IjwqtLAj5zTxfDbzYxLo0Zh1/sVUK/jNDt%0AfbKZaw9N8znm2hxf/3v+Ez1vEZ8eaIyWcWNv2ws2J3maAowUkaEikgK+ADzYy30fAw4VkRorFD/U%0APlbE5sDcuYY4LVgA++0HDzxgxraK2ObhunDFFXDTTZBMwv/9nxmgXGk10XWuy3C3lAdbuwkCh8V5%0ATaeC2aOGcOugvlw9oJ67BjfynxH9bFAwnFxXwROj+tI/ad4+dsukeHmnRs5vKCdQDnu92cIfh1aY%0AaJVAmJxJWVsCqBPhrIZSAl/4vzlZ8nmYWJ4w3kwK+icczu5bylsrHTyrNwrL49oXhqdcBAdBECX8%0AbkwZSV9I5oXH5gW0HFFF93HV/GRECV8fkCaloJ/r8OBHPqc9Z8jNigKNdUVSuGZ6jj4Jl+nHVfLc%0AUWWMLHU44+lufvTS+ttu05oDRlYbkvW5HeJCfkdeM+a6TkZf20nW/+SuGI0VZi1j+xeHO4ooYnNi%0As7XttNa+iJyHIT0ucLPWerqIXAJM1Vo/KCITgPuAGuAYEflfrfVOWuvlIvILDAEDuCQUjxexibFw%0AoSFOc+bAXnuZoLSy3kVPFLHt4CtfgREj4MQTTZjw3nvDQw/B8OFw43IzYn9hQzW/bG5lcpkhzmWO%0Aw5GVGbqV5vcL2/j3Dv3wlGbYa4s5oaaEEp2kNPDZ+60WXt21D/UJ15Ig4ZzZHQxIOczPKx5f7uOI%0AqVwtDIRr5mfR1lwzCITnliocO8n53r51PLc8z5Xv5xAE5WtenlTNhOdWol2oTTq8ul85f5qb5RuD%0ASqhOOYwuE2a1g6/h4ulZ6hMOv52ej2wNltjpuFZlPi1qDTOOq6Ch1Ey5/XSqqYpd9nqWq97yqLEF%0A1/R6ZiT+/Gaei57Pc/gwl0Vn9+wLlRV0u0s2Q2jv7CWKL9+U565vpBhQExOliUNcZlxU/OBTxGaE%0A3r5iVjYWm1XzpLX+J/DPVR67qOD+FExLbk373gzcvDnX96lH2KJ7/30YPx4efbQoDtiOMXkyvPKK%0AsTSYMQMmToQ774RH9+vHezmPIyoynFW3eojtZQtWct2STp5ty3HZ4GoA7lmWpTBi5YwZrVw5rpK9%0Ay7O82OajFBxQUcJfFnejteArDcoBRyMi/GNsBV+b3sFST2OMNuHu8eWICP9u9hF77AuGpfnHQtOC%0AcgJ4dp8qUo5wzS7lADyyIM/sVrOGZAK+MbyEaVbMLdqs8Ic7psj5UF0ifKYpydiaBN99oZtbZ3m8%0A+8VyHjg0wyvNPh+1GZJ17s5pBlc4HDowgcqu/ec5otaQlkkDVmdZIsKcb5f3+nezobjqKZ+OHNz6%0AUsCPjixWmYr45KBhu7Ic2Fhs04LxIj4GWlrgkEPgnXdgl11MBEt19ZZeVRGbGcOGGSH5F79oioyH%0AHQaXXpriggtSa/U/HZ5Omrw4JYzLJPluYzmXz+tkTFmCmd0+2ofXvIAvvL2CuTlDjpSCmxYVEizz%0AddG+dVQnHdx/LbOZbjbPDji+Ic033+jg+jk5U6sGfj2mgta8YnFWcdqgVJQxB+ArTc7qt0aUO0w7%0A0hC/UZUuu9W4jH+wHRz47ZsegvDcMRn+Mt1j336aW2eZ3t2KnGZ6c8AVL3v84cAUl+1dQYlLNMHW%0Avg7ytN/ABPPO60mQlNa8NEcxacjms/YAuPDIJLsN9BnRUCRORXzy0NvR1NzGovif92nEihVw6KHw%0A9tswerSZa6+r29KrKuITQmWlkbX97Gcm3uTCC007b+XKNW8/oiRJoBxGliYREfauTAPCkHSCFXv3%0A46Xd6jmzsYSuIBaJH15nJsH+OqaC0/qk8fIOx9QmqX1yBT+Z1QWBgP30enJDiiUH1zK3W3HDnDyC%0A4AbCkVUuK/KKPR9vo0Yc9q1N0m4F2L7S1N2xkjNe6OSDYyp54ZAKam9pY9IDHQRKM7zS5YUjK3jn%0A+EqumVTK4QMSiIa/veNz9r+zvHxSGf84LENV0gi+AVpzQiYhEXFamdUs7Qy47MUcZzzYjResX7t0%0Axp05zvhHjqv/s3kF2/2qhZfeUZx/i8edL/W0VOjKbUeq3CK2PthYpI29bS8oVp4+bWhrg8MPh9df%0ANyKYp56ChoYtvaoiPmG4LlxyiWndnXqqIVMTJsC99xqjzRBaa/auTLFsz37RYwdWp2md1BeABdmA%0AXV8yfTMp14iAlxfO6pvhvrFGPNThCTfO87hnoSEpjy/N0T8tLMyB48F9C3z+sYfDf1p8DuuTYFGX%0AYsZyxVOLNTe+n2Vel+a62TluescQkg9OrCRhK1CCcOusPOeMKQFgZqsiLE6NrHRY2Kk5ZUSKU0ak%0A0Fpzzs5JJjclyLjClx6MBeGPnpRh14a4WpQPNGNv6Izadk4JzF2pGV677k/cp+yW4KW5+Q2uPAVK%0Ac9+rAcfs6pJO9u5T/aFjXaZ+6LNDv/gz8AszAr57s88ZBzl888hPR+RLEUVsCRQrT58mdHTAkUca%0A4cuQIfD009C//5ZeVRFbEEcfDa++CuPGwezZsOeecLv18f/N3A6qXmjm9fZ4PC3QmgNfXc7Q/7TQ%0AHWjSBW005Qsn15UAwjudPsvyCq01P5tpK00YsrN/ZYrZB1YTHFXLr3cs5aIRJfzh3W4OeaadpxYF%0AHNEniWjh/7d353E2lv0Dxz/fc2YzZjB2IUtZo5DSo7QiKlEptKmUSj0V2pRKtGj5PVJRWqR6kqIs%0AlR7Z2pNdllJoQyHrMOs55/r9cd1jjjFjzsycM2fxfb9e92vOudfrcp9z+55rjfMKI1fl4PZCnN/w%0ACq//lE2jd9Npl+LClSs8sTKXlHjhyx4VWdyr4sHxjRq9vp/Tpxxg7U6nDZQIj56WxHn14/hys11X%0Awfn52KKq8MvO/J/F/sMUvHxBAh3ruOnyRibzNhxaylNQ92Zx/HJvMm3rlix4em6Oh1EzPdw0MfAS%0Aq8s7xLHiiSTaNsx/jOdVM/69p0SXVypgeW2ejvbpWTR4OlpkZsLFF8M330C9ejZwql+/+ONUzDvu%0AODuVyzXXQEaGbQ91550w82/bC+3XrPzIRYBF+zz8neMjx+ejeoKLH0+vStNEF7m5wgdbc9hxTlXu%0AXZtFjc9288t+L39nGDBwZ4ME0nzw4i85pM3cw7LdHrJyhCfXZnPfqizEB5U8wh/7DFNPT0Z8gIEe%0AteJx57pY1SOVvVdWYVeOfQBf0iiBs2rHMeEMW+rUqqqb4yvnBy0datvXDSvZx9ySrV72ZRuMMfy6%0A00v/FnHMvyKZrbemMGJhLl3fyuTNFfnBy9x+ySRku7hjuodVm21gFUDNXalc3M5NSiLc2bVspUXd%0A27lZ8mwio67UUicVIsZO6l3aJVZotd3RIDvbTna2cCHUrm2r6ho1CneqVARJToY337SjVdx1Fzz/%0APJy2tCqzJ3k5rXp+QOIS4bv2aVy7aj9V5+/mx05VePLnLPZkg7iETA9Ujsv/TXbFonTcXqFtRRfZ%0AOS4ysly2LbgPzvnsADPOTgagbZqb6xslMHRxFjP/9HBt40TcTmnV//70IQiDv8lkercURp+axOPt%0AE3G7hDtaF52nGT2T2ZHhY+4mD/VShd5TbYA2pGMCLy2zJUh3tIsn12toWs2muXZqftprpuQ/6HNz%0AhU33Jpf1n7lITWq5+Hp4YolGBVcqHAyxVYJUWho8xbqcHLj8cjtbbPXqNnBq2jTcqVIRSAQGDbKj%0AVvTuDYu+FXqeFsekSXZ4A4A16R7afrXXTqEisCPbMOlPW0IlydAu1cV/fsnCnSskx0HNeDe7Erys%0A3WVYsyfHFl2Z/CLvyRtzyLgijf25hpR4oV4FN7UqCM0quTku1cWQVgn8+5tsjM824Aa4+4tM3vnJ%0Aw9zLkmlV/cjVY+1fs/OrjOuWCMZWG475NhcE2tVycfqrtp5r09CKXN/u0NKaKhWElXcls2O/IS3E%0AHVH/2WfoPjKHdo2FCYMKn3ZFqUhhYqjhd2lptV0s83jgqqvsaIhpafmzxSp1BKedZvsTdO8Ou3bZ%0A2t7Bg20c/vRGG4xcc0wCf5yVxoZ0Hw8eX4H/tk0hPldYvcvQqpIbF5CdBV9v9zqT9sLARgms7FqJ%0A8W0q0rteHOKDXdmGDzblcOzkdF5Yncm+TEPzSm6S44R53VMY9XUOAxrG80u/FKaeX5FNe3x8ucVW%0AI+7OMmR5DE98nc3mfV7umZdFz/cySM/Of7I/2zmBSolwZoM4lg+sSMf6LsZdmMDAk+L54U8bjB2T%0AeuRf0TVShLQKdp8N2320fiSL17708MdOHycNz+L7jd7DjvH5DPf+N5erX8ghJ4ARxo2zy/JN2lNO%0AKRHpJiLrRWSDiNxfyPYxIrLSWX4WkT1+27x+2wKd1aTEtOQpVnm90L8/TJtm+6Z/9pltFaxUAGrU%0AgI8/hv/8B4YNs9O6LPzSsPomL1UbCE81q8jNyzP437Zc+tdI4L4myTzvNuzMMZxfO4HsS6qybJeH%0A//6Ww54MH9P+zKWySzhtlp0i5eOuyYw40UXdFBev/mhHAx/1fS7GlcvoZdm8cEYFMj2GPdl2eIGr%0AWyTQbVomCHx2eQVqVBBqJAsTluUyYXkuU3/MZZfTea71+Azu6JDAkI4JXN7SLnne6W1H3+5Q1zBp%0AiZcnusRz+Ynx+IwhKxeSE44cSP32jw1uPljuQYx9fI6f76HDcYeWgBlg3mobxGXnQkIxT9oalYX3%0A74knJUmrQ1SEM+AN4ThPIuIGxgFdgM3AEhGZZYxZdzAJxgz22//fQFu/U2QaY9qELIEODZ5ikc8H%0AAwfC5MmQkmLn42jfPtypUlHG5YK777bTHfbtC6uWCwypwp7bDlC7u5t7myaxYEcu1xybhNdnOL9m%0APA1T8oOIk6vGUS0O2sw4gMstLNripWfdODZleNlxwNDrkwP0bxbPs6dX4KYWCdSdmA4G/toDvT/O%0AZMyZCZxxjAt8cOH7mbgBrxsaVhJu/ySby0+I59IWcXy3xUvnhnE8Mj+b5ATI8Ao/7/Qx5qscxn/n%0A4ZtBFQ5pvwRQraLwi9OGyRhDq1G2+u7zwUnUPEJJ1FnNXEy9JYHalQW3C2qkCh2OO7wA3+0SXrsl%0Anv1ZhtQKgf1H06hW0RUBY6d4+X61j9cfjqNCogZYKnzKYYTxU4ENxphNACIyBegJrCti/37AI6FM%0AUGG02i7WGAO33w4TJ9rJfT/5xE5kplQpdehgq/EuuwzIFHzPpnDzzdCuYjzpPavSJi2OY6ft5aRZ%0A6Szakd+V/90N2bSbnoHLCO5cFyu2Gz75zcvs81OJd4Y4yBvpIN4lbL4+lS3XpVIrSXDnwj3zc3nw%0A1CSeP8+WFvU43s3WW1NYvc3wxW8+bv8km1oVXbzVswKn13MjRmhf282625MZ3imB8c7gkT1fy+Td%0ApbkBVZ8lxR15n3i30LyOiyrJQmqScHE7N7UqF/4fSbtGLs5sEZyRxj9c4GPLDti3PyinU6pMQjxI%0AZl3gT7/3m511hxGRBkAjYIHf6iQRWSoii0SkVymzWCwNnmKJMTBkCLz0EiQmwqxZdkIzpcqoShWY%0AOhXGjbMfrVdesQNsrl5tt3eq5cblERZsyQ+ePv0zvy1Qt3puKsXDw+0TSYkXLmwYz44bKvF0RxsY%0ApWcbVm3zkZkLr3StcHBuux93+Hh4fg4/DazI+G5231Pqurjt1Him9Uk6eP7jqrnYNLQi9ZPcdBuf%0ARZ83snHngMsDu/fBqNkebng7u8j8ub12VPPxc720fSCL7fsODaI2/e3jk6VeZ0qZwnlCNY4BMOEB%0AN4/c5KZWNS11UlGvuhPc5C0Dy3CuvsA0Y4x/w8MGxpj2wJXAcyJyXJlSWwSttosVxth5Np57DuLj%0A7VDRnTuHO1UqhuT1xuvYEfr0sbP7nHIKjBgBj12VzHkLDvDsqhweaGODmnFnVOCedC+V4oU6ya6D%0AA08aY3joy2zm/+Zlc7rh8ysrcO7bmQenwZvWuwKz+1Rg+37DjTNswDNrvYd+rW1vuNHzcvhorZeB%0AJx/aO+7peTl8sMpre9X5wIXwzCXxbNtnGLvAwx3nHLp/RrYhMd5Wsb19YwJbdhuGT7EDgv61x1Cz%0AUn6g0udZu75RrXha1j88gFm50cetYz0M6ObixgvyH6tbdhj6PpzLf+6I45QWpf+t2ryhi+YNS324%0AUsHjzHNZBv84wU1RtgD+gxDWc9YVpi9w2yHJM2aL83eTiHyObQ+1sdSpLYKWPMWKUaNg9Gg778b7%0A79uRxJUKgTZt7KjkN91khxAbNgyG9ncz9NhEZnbNHwspNV5oXTWOBqnuQ0bs9vjgzdUeNqfbwTM7%0Av5mFyye2MQV21O/WNdyc1yiOWVcm0aWRm0c+zuH3XT4enp3N28u87MmErU7pUI7XMHhaNul5s634%0AFQDVTRW++9HH10OTONVvypR/0g2nP5pN++HZHMjyUa8yVE+CT+5JYPz18ZxYIEAadpmbJscITY8p%0A/D+NHXvsRX/49dDSpy9W2HqK12Yd3iNPqWhUDiOMLwGaiEgjEUnABkiH9ZoTkeZAGvCd37o0EUl0%0AXlcHTqfotlJloiVPseCpp+CRR2wL33fegV4hq+ZVCrD9EF55xcboAwbY8VdXrUqkxavApUc+Nt4t%0AvHFhEr/v89Gquou+7zsjmd9R8eCkvHla13Lzz64cXD5h0mIPa/+2wUiTGkKzGk7V3l+GOevs+ta1%0AhTV/G9y5IAbueDuXvZkwa7mXqzrGsfuA4cnpHu7ukR9InT08f/qZl26J419N7LY/tvuIBzKzhS9W%0AGF68KZ44d+EP/3Pbuji1uYskp2NfRqYhuYLQs5OLKqnQvrn+TlUxwoA3hOM8GWM8InI7MAdwAxON%0AMWtFZCSw1BiTF0j1BaaYQ+vSWwATRMSHLRwa7d9LL5g0eIp2Y8fC/ffbOpVJk2x9ilLlpFcvOOEE%0AW503b55tVH7DDbb2+Of9Xi6dmsnrFyXRufGhj5rOjfLf/zo4jj2ZhhajM6mYAEuHVDgkiLqoZRw/%0A/uVhyjIv3w9N4redhuNryMHRuFvXFW74l5s3v/Sy/g+YfVciPZ/L4YEecbRt4GLWCi8XtbEB0bOz%0APMxbbefcW/FEEk9My2X6ovz/CVo3sOdcsNLLgxO9eHOgfVNY8RuMn+lh+NWFT3vidgmVK9rXj4z3%0A8OUyw3P3ujmpmYsL/lW2RuPGGB15XEWM8hhh3BgzG5hdYN3DBd6PKOS4b4EjzDsQPPpzKJq9/LKd%0ASwNgwgQ7OZlS5ax2bfjgAzulS2Ki7ejZti28PdtWVU1fn1vMGSDBiS8O5HBY6VOftnFc3yGOaTck%0Asm2vofUxwu87DFt326DHJcLdXRJwOWPPNKgmrByVSJxXSHAZhnaLo3Ky3XZzlzi6t3FxezcbvA27%0ALI7vn05g8TMJLHk2kcR4+0isUjE/DYN6xnHJ6S4GdA/st+ZupzrRV8b248YYbrzLwwV9vezdF7rG%0A6EqpkpMj9R6JJu3atTfLly8NdzJCIj3d/k1N9Vv5xhv2Jz7ACy/Y4QmiVKH5iyFHU/7WrrWD2q9a%0ABW63YcCdhiceFaqlFP9Ldft+Q5wLqiYXvu/HK708OC2Xk+rD6t/tuqWP2TnuClq03se/X8nF5RQq%0Affl0AonxJf+1HO57172P7b04daKblIrB/7Uf7vyF2tGQv0qVZFmw/LxWAAAdWElEQVQxDbCDytW0%0AjUkYP7fUx2d3qVmu6Q0VLXmKRpMn24YmAM8+G9WBk4otJ5wA339vB9f0+YRX/uOiy5nCmjXFH1sz%0ARaiaLOR6DX/sPLxRxTFVbPDQsUkc1VKgSytXoYETQJvGQpNj8t/Hl7Lm7LuVPlb9HL6JvN6Z4OaN%0AF0ITOClVGgbb5qm0S6zQNk/R5oMP4Npr7dAEjz0GQ4eGO0VKHSIxEZ55Bi68EK6/3g6wefLJMHKk%0ADarcxQQypz5kG5C/fWsCrern/75r19DFqseS2HvAcPM57iO2A0qKFyYPTeSfvQYRcBURZB3J3nTD%0AqFdt1ePCiUJcXPkHMFWraNCkIk+o2zxFAy15iiYffWTnyfB6YfhwePDBcKdIqSKdfTb88IOdKSgn%0Ax/Zr6NQJfv75yMeddrx9MNetevgDes3vProOz6HP6OLbUQFUryxUTYUJH3oZNDqX7NzAmylUThXO%0AOlm4omt4AielIpIJ+QjjUUGDpyjhnv8Z9O4NHo/9+T5yZLiTpFSxUlNtX4ZPP4W6deG77+w4Uc8/%0AX/SD9OFeCXx2XyJphVRVVXQGFY9zg9dnyC0w5Up2juHXrYcHSJP/52PtJtizr2Tpv++GOK7rqQX0%0ASqlDafAUBdxffU6Ffj3tz/fbb4enn7ZDEygVJbp1s1O5XHMNZGbCnXfCeefBb78dut/+TEOvUTlc%0ANCKn0FKiRrVcfD8mkUmD4zn7tlzO/XcuBzLz9+t6u4frRnj46bf8yExEeOEeN/f1L356k81/Gc6/%0A0sPH82LoJ7JSQSY+KfUSKzR4inTffEOFKy5CsrLskM5jx2rgpKJSWhq89ZadOahGDfj8c2jd2g62%0AmdfpN6WC/WwnJVBo77jvfvCxYImXeL/CoKTE/Ned2tpjjq196LEnNnHR4lihyzUevl9ZdGD08yab%0AkKkfFR885eYa9u6Njd7KSgXM5M8FWZolVmh5dCRbvBi6d0cOHCC37zXEv/yyHUVcqSh2ySVwxhlw%0A6622/8PNN8N778Grr0LjxvD9mMRCj8vJNdz/om3AfcoJLha8YAes9O9x99itRT/SFq+ygc4H//PR%0AoU3h36MzThWqVnFxbN0jP+SNMfS+zAZYr77mombN2PlPQakjETg4BMjRTP8njlQrV8L550N6OrmX%0A9iFr/EQNnFTMqFEDpk6FKVOgenVYsMCWQh2pLVRCvHDthUKvs4TUZCE+zi6Buriz8MQ9LobdWnR3%0Av4R4oc0JLqpWEXw+w6JFhsLGwvPv6Ve1asBJUErFCP3fOBKtWQOdO8OePdCrF1mvvg1xWkioYouI%0AnU1o3Tro1w8yMmxbqDPPhPXrCz9mQM84Bl9Vuu9ChSThlBNdeHIM9z/ope9VXrKyiq52e/opH8+N%0A8THh5cKjuZmz3Myc5daeeOroYgSXr/RLrNDgKdKsX28Dp5077ayrU6ZAfOHzaSkVC2rUsOO+zpgB%0AderAN9/ASSfZ+a49nuBe659/DDcMNKxdBwcywOMtet+LetjH4znnHvqY3LnDkJ2tbZ3U0Uu8pV9i%0AhQZPkWTjRjj3XNi2zQZQH3xgRxxU6ijQs6ed3uWGGyA7244Lddpptpeev/R0w21DPaxZ58wh5zPM%0AmOXjzz+LD2jyqtjcbhj9uOuII3e3aiVMec9Ns2b5+2z7y3DLlYarLyq8Og8ocr1SsUAMuH1S6iVW%0AaPAUKX7/3QZOW7faeosZMyApKdypUqpcpaXB66/DnDlw7LGwbJkdnXzECBtQATwz1stvv8PI0fZn%0A7PIV8PobhkF3+NiwwbD+p6KDF5dL+Gi6mxnT3JzQsuQP8mo1DOKFlIoUOsL5lt8MV3cyvPWctqhV%0AscvlK/0SKzR4igRbtthBb/74w/7U/vhjqFgx3KlSKmy6drVN/wYNgtxcePRRaNsWvv4alq20+wwa%0AaB9frVtB82Zw92AYOsTHvff6yMgITenPmqWC2wtZuwvfvvsf+/ebufD93KJLp5RS0U2Dp3Dbts0G%0AThs32p/Yn34au1OAK1UCqakwbhx88QU0awY//mind6lW0c2dt7o463Rb8pOYKDwz2s1ZZ7o57V+2%0AvVRycnCqB/bsPDQAan4ipFWDW+4vfP+W7eDZyUL2Lhj/ICz8MCjJUCpiiAGXV0q9xAoNnsLpn39s%0A26b16+HEE21dRZUq4U6VUhHlzDPtyB3Dh9tOp2+/JVx/rYsZMw5/EA8b5mbkqCPPPLxnV2ClQeuW%0AG4b2NTw6KH//pGRh/Icuzupe+KPT5RLqHCsMesym7cSOAV1KqaiiI4xr8BQ+u3fn1020aAFz50K1%0AauFOlVIRKSkJRo2CFStszfbWrXDppXbZsiXw8zz/qI9bLzEs+6b4ACrZKQBOrVT8eb+eaRg3xOBx%0AppQ59TzhzcVC9Tqx85+FUuA0GPeWfokVGjyFw759drKvFSugSROYPx9q1gx3qpSKeK1a2XZPL7wA%0AKSkwfTq0bAkvvRTYjO3xCfZvXACjfzRsIrw+18XQp4p/TL7xCCxfAFs2FH9epaKbjvMEGjyVv/37%0A7fhNixdDo0Z2aOU6dcKdKqWihttt58detw569LC/RQYNstV7q1YVfZzPZ2hyvDB+mnDSqcF9iN/z%0AKvQYCMc2D+pplVIRSoOn8pSRARdfbEcBrF/fBk716oU7VUpFpfr1YeZMO81L7dr2a9W2Ldx4I/z9%0A9+H7fzsb3n4G7row+GlpforQa5AUOnxBuBgD798Lb94MvhiqLlFhZsDlLf0SKzR4Ki9ZWXZG1IUL%0AbUnT/PnQsGG4U6VUVBOB3r1tKdRdd9lSqddft7XhTz5pv3Z5TjoDatWDO58JX3rLkzcXvvsvrPwI%0AcjLCnRoVKwRtMA4aPJWPnBy44gr47DM7F8X8+fbprpQKirQ0GDPG9r/o0cPWjj/wADRvDu+9Z0th%0AUqsIT38otDurfB/g+3fB4Gbw2bhyvSxxCTBgElwzHpJ09BMVLNpgHNDgKfQ8HrjySvjoIzs3xLx5%0AtnedUiromjWDWbNs59XWre3A/X37whln2GaG4bB9E3iy4aMwlHi16grtepX/dZWKdRo8hZLXC/37%0A2znqKle2JU8nnhjuVCkV8zp3tp1ZJ0ywHVm//RY6dICrr4Y//yzftDRsB9eOgQfnle91lQoFQadn%0AAQ2eQsfng5tustPFp6TA//5nRxBXSpULtxsGDoRffoH77oOEBHjnHVs6NXw47NwZ2utvWgTLpoHL%0ABadcArWPD+31lCoXOsI4oMFTaBgDt90Gb7wByckwe7Yd2U8pVe4qVYLRo+30Lr17Q2YmPP44NGgA%0Ad99tB9wMNp8PxvWEybfB7hIM4qlUNBBf6ZdYocFTsBkDgwfDyy9DYqJtgNGpU7hTpdRRr3FjO6zB%0A11/D+efDgQPwf/9nh1u75RbYtCl413K54KJH4ITzIa1u8M6rVLjZEcal1Eus0OApmIyBYcNg7FiI%0Aj7fDH593XrhTpZTyc/rpthZ96VK47DLIzbVto5o2tW2i1qwJznXOGQQ3vBWccymlIktIgycR6SYi%0A60Vkg4gcNg+5iCSKyHvO9u9FpKGzvqGIZIrISmd5OZTpDJqRI+Gpp+zspVOnQvfu4U6RUqoIJ58M%0A06bB2rW2XwfYNlGtW9sh2cLVOw9g1buwaWH4rq/UkeggmSEMnkTEDYwDugMtgX4i0rLAbgOA3caY%0A44ExwFN+2zYaY9o4yy2hSmfQjB4NI0bY8vp33oGePcOdIqVUAFq0gEmTYMMG21QxMRFmzLC983r2%0AhC+/tIXKwXBgBzyUCO9dVfQ+6X/BtOvgjW46MriKPGLQue2AuBCe+1RggzFmE4CITAF6Auv89ukJ%0AjHBeTwNelFLOb+D1Qnp66RNbFvHjniNp2DCMCFkvv4mn+xUQxLSEK1/lRfMX3WIlf9Wq2VHJ77oL%0Axo+H116zEwIsXAinnGIbl3frZkc1L63d2yDbwLKpcEFR5ekpcPylUL0p7NoGiSEc4DJW7l1RNH+h%0AIRrUh7Tari7gP6LKZmddofsYYzzAXqCas62RiKwQkS9EpNAW1yIyUESWisjSnTt3BDf1AYp/7SWS%0Ahg0GIPv5V/D0vTos6VBKBUetWvDoo7bt0z332NHLlyyBJ54o+7nTGsB1s+H2ZUfer8dY+GYk/Kcu%0AZMd4AKBUNAplyVNZ/AUca4zZKSInAzNE5ARjzD7/nYwxrwCvALRr196klvcUBBMnwpBB9vWLL5J0%0A240khfBy5Z6/cqb5i26xlr/UVHjoIRgyBKZMsQ3KK1Uq+3lbdg7k4pDovKxWp2ylXYGItXtXUKzn%0Ar1yZ2Oo1V1qhLHnaAtT3e1/PWVfoPiISB1QGdhpjso0xOwGMMcuAjUDTEKa15CZPttO3g+3vfNtt%0A4U2PUiokKla0VXkXXFC+133E2CXUgZNSJSEm9A3GA+hsdp2I7PDrVHaj37b+IvKLs/QPXs4PFcqS%0ApyVAExFphA2S+gJXFthnFtAf+A7oDSwwxhgRqQHsMsZ4RaQx0AQI4igsZTRtGlx7rW1F+vjj9qep%0AUkopdRQI5TQrfp3NumCb+ywRkVnGmHUFdn3PGHN7gWOrAo8A7QEDLHOO3R3sdIYseDLGeETkdmAO%0A4AYmGmPWishIYKkxZhbwOvC2iGwAdmEDLIAzgZEikgv4gFuMMbtCldYS+egj6NfPtlB/6CE7dbtS%0ASil1NDAgoa22C6SzWVHOB+bmxQsiMhfoBrwb7ESGtM2TMWY2MLvAuof9XmcBlxdy3AfAB6FMW6nM%0AmWPnd/B4bEvSRx8Nd4qUUkqpWFJYZ7MOhex3mYicCfwMDDbG/FnEsSEZ419HGA/UwoXQqxfk5MC/%0A/20Hw9TGCEoppY4iAri9pV+A6nm95J1lYCmS8RHQ0BhzIjAXeDN4OQxMpPa2iyxffw0XXQRZWXaa%0A9rFjNXBSSil19DFlHin8H2NM+yNsL7azWV6HMsdrwNN+x55d4NjPS5vQI9GSp+IsXmy72WRk2Dkc%0AXnpJAyellFJHJQFcXin1EoCDnc1EJAHbFnrWIWkQqeP39mLgR+f1HKCriKSJSBrQ1VkXdFrydCQr%0AVtjp19PToW9feP11O/2KUkopdTQyICHsbRdgZ7M7RORiwIPtbHadc+wuERmFDcAARoaqs5kGT0VZ%0Aswa6dIE9e+wsoW+9BW53uFOllFJKxbQAOpsNA4YVcexEYGJIE4gGT4X76Sc47zzYuRMuvNAOLxwf%0AH+5UKaWUUmGV12D8aKfBU0EbN9rAaft26NzZDoiZkBDuVCmllFLhZwi07VJM0+DJ3++/w7nnwtat%0AcNZZMHMmJIVytjqllFIqipS9t11M0NbPeTZvtoHTH39Ax47w8ceQnBzuVCmllFIqwmjJE8Dff9uq%0Auk2boH17mD0bUlLCnSqllFIqotihCsKdivDT4GnHDhs4/fwznHSSnYKlcuVwp0oppZSKPNrmCTja%0Ag6ddu6BrV1i3Dlq2hLlzoWrVcKdKKaWUikha8mQdvcHT3r3QrRusXAlNm8L8+VCjRrhTpZRSSkUu%0AbTAOHK0Nxvfvt1OuLFkCjRrZwKl27XCnSimllFJR4OgrecrIgB494NtvoX59WLAA6tULd6qUUkqp%0AyKclT8DRFjxlZdmpVj7/HOrUsYFTw4bhTpVSSikVFYSAJ/iNaUdP8JSTA5dfDp99BjVr2sDp+OPD%0AnSqllFIqemjJE3C0BE8eD/TrZwe+rFoV5s2D5s3DnSqllFIqqogGT8DR0GDc64Vrr4UPP7TjN82d%0AC61bhztVSimllIpSsV3y5PPBjTfCu+/aEcPnzIF27cKdKqWUUipqaclTLAdPxsCgQTBpkp2jbvZs%0A6NAh3KlSSimlopboCONArAZPxsDgwTBhAiQlwUcfQadO4U6VUkopFfW05CkW2zwZA/ffD2PHQkIC%0ATJ8O554b7lQppZRSKkbEXsnTo4/C009DXBy8/76dgkUppZRSZae97YBYC56efNIGTy4XTJ4MPXuG%0AO0VKKaVUzNChCqyYCZ5k+zZ44AEQgTfftANiKqWUUiqoNHiKpeBpy2b74tVX4eqrw5sYpZRSKgZp%0AbzsrthqMjxsHAwaEOxVKKaWUimExU/Lka9LcjuuklFJKqZDRarsYCp5IqRjuFCillFKxTRuMA7EU%0APCmllFIqpLS3naXBk1JKKaUCpsFTrDUYV0oppZQKMS15UkoppVRAtNrO0uBJKaWUUoEx4PKEOxHh%0Ap8GTUkoppQKmg2RqmyellFJKqRLRkiellFJKBUTbPFkaPCmllFIqYBo8abWdUkoppQKUV/JU2iWg%0Aa4h0E5H1IrJBRO4vZPsQEVknIj+IyHwRaeC3zSsiK51lVvByfigteVJKKaVUYEJcbScibmAc0AXY%0ADCwRkVnGmHV+u60A2htjMkTkVuBpoI+zLdMY0yZ0KbS05EkppZRSkeJUYIMxZpMxJgeYAvT038EY%0As9AYk+G8XQTUK+c0avCklFJKqcCVsdquuogs9VsGFjh9XeBPv/ebnXVFGQB86vc+yTnvIhHpFYz8%0AFkar7ZRSSikVkCD0tvvHGNM+KGkRuRpoD5zlt7qBMWaLiDQGFojIamPMxmBcz58GT0oppZQKTOhH%0AGN8C1Pd7X89ZdwgR6Qw8CJxljMk+mDxjtjh/N4nI50BbIOjBU0ir7QJoMZ8oIu85278XkYZ+24Y5%0A69eLyPmhTKdSSimliieEvLfdEqCJiDQSkQSgL3BIrzkRaQtMAC42xmz3W58mIonO6+rA6YB/Q/Og%0ACVnw5NdivjvQEugnIi0L7DYA2G2MOR4YAzzlHNsS+w92AtANGO+cTymllFIxyhjjAW4H5gA/Au8b%0AY9aKyEgRudjZ7RkgBZhaYEiCFsBSEVkFLARGF+ilFzShrLY72GIeQETyWsz7Z6QnMMJ5PQ14UUTE%0AWT/FKYr7VUQ2OOf7LoTpVUoppdSRlMMI48aY2cDsAuse9nvduYjjvgVahzZ1ViiDp8JazHcoah9j%0AjEdE9gLVnPWLChx7pNb2eL2Qnl7WJEemWM1XHs1fdIvl/MVy3kDzF+3ClT8dYTzKG4w7XRzzujlm%0AV6oka8KZnhCrDvwT7kSEkOYvusVy/mI5b6D5i3bNyvNif7FszgikehlOERP3IpTBUyAt5vP22Swi%0AcUBlYGeAx2KMeQV4BUBElgar+2Mk0vxFN81f9IrlvIHmL9qJyNLyvJ4xplt5Xi9ShbK3XbEt5p33%0A/Z3XvYEFxhjjrO/r9MZrBDQBFocwrUoppZRSAQlZyZPThimvxbwbmJjXYh5YaoyZBbwOvO00CN+F%0ADbBw9nsf27jcA9xmjNFaVqWUUkqFXUjbPAXQYj4LuLyIYx8HHi/B5V4pTRqjiOYvumn+olcs5w00%0Af9Eu1vMXkcTWkimllFJKqUDoxMBKKaWUUiUQscFTKKZ2Ke6c5am0+RORLiKyTERWO3/P9Tvmc+ec%0AK52lZvnl6JC0lzZvDUUk0y/9L/sdc7KT5w0i8rwzmGpYlCF/V/nlbaWI+ESkjbMtIu6dk5bi8nem%0AiCwXEY+I9C6wrb+I/OIs/f3WR9P9KzR/ItJGRL4TkbUi8oOI9PHbNklEfvW7f23KKz8FlfH+ef3y%0AMMtvfSPns7zB+WwnlEdeCirDvTunwHcvS0R6Odui6d4NEZF1zudvvog08NsW8d+9mGKMibgF28B8%0AI9AYSABWAS0L7DMIeNl53Rd4z3nd0tk/EWjknMcdyDmjJH9tgWOc162ALX7HfA60j+J71xBYU8R5%0AFwOnYadW+hToHm35K7BPa2BjJN27EuSvIXAi8BbQ2299VWCT8zfNeZ0WhfevqPw1BZo4r48B/gKq%0AOO8n+e8bjffP2ba/iPO+D/R1Xr8M3BpteSvwOd0FJEfhvTvHL923kv/sjPjvXqwtkVrydHBqF2NM%0ADpA3tYu/nsCbzutpwHlORH1wahdjzK9A3tQugZyzvJQ6f8aYFcaYrc76tUAFcSZCjBBluXeFEpE6%0AQCVjzCJjnwZvAb2Cn/SABCt//ZxjI02x+TPG/GaM+QHwFTj2fGCuMWaXMWY3MBfoFm33r6j8GWN+%0ANsb84rzeCmwHapRPsgNWlvtXKOezey72swz2sx2O+xesvPUGPjXGZIQuqaUSSP4W+qV7EXYMRIiO%0A715MidTgqbCpXQpOz3LI1C6A/9QuhR0byDnLS1ny5+8yYLmxcwDmecMpen4oTMWzZc1bIxFZISJf%0AiEgnv/03F3PO8hKse9cHeLfAunDfOyjb9+RI371oun/FEpFTsaUDG/1WP+5Up4wJ4w+asuYvSUSW%0AisiivGot7Gd3j/NZLs05gyVYz/C+HP7di8Z7NwBbknSkYyPpuxdTIjV4UsUQkROAp4Cb/VZfZYxp%0ADXRylmvCkbYy+As41hjTFhgCTBaRSmFOU9CJSAcgwxjjP51QtN+7o4bza/5t4HpjTF4JxzCgOXAK%0AturkvjAlr6waGDsa95XAcyJyXLgTFEzOvWuNHX8wT9TdOxG5GmgPPBPutBytIjV4KsnULkhgU7sE%0ANOVLOSlL/hCResB04FpjzMFfvsaYLc7fdGAythi4vJU6b05V604AY8wy7K/6ps7+9fyOj9p75zjs%0Al2+E3Dso2/fkSN+9aLp/RXKC+U+AB40xBycvN8b8Zaxs4A2i8/75fw43YdvhtcV+dqs4n+USnzOI%0AgvEMvwKYbozJzVsRbfdORDoDDwIX+9U6RMN3L6ZEavAUiqldAjlneSl1/kSkCvbhfb8x5pu8nUUk%0ATsRO1igi8cBFQDgmSi5L3mqIiBtARBpj790mY8xfwD4ROc2pzroWmFkemSlEWT6biIgL+wA/2N4p%0Agu4dlO17MgfoKiJpIpIGdAXmROH9K5Sz/3TgLWPMtALb6jh/BdumJOrun3PfEp3X1YHTgXXOZ3ch%0A9rMM9rMdjvsXjGd4Pwr8cImmeycibYEJ2MBpu9+maPjuxZZQtUQv6wJcAPyMLX140Fk3EvuhAUgC%0ApmIbhC8GGvsd+6Bz3Hr8ehYUds5oyx8wHDgArPRbagIVgWXAD9iG5GMBd5Tl7TIn7SuB5UAPv3O2%0Axz7UNgIv4gzwGk35c7adDSwqcL6IuXcB5u8UbNuJA9hSibV+x97g5HsDtlorGu9fofkDrgZyC3z3%0A2jjbFgCrnTz+F0iJwvx1dPKwyvk7wO+cjZ3P8gbns50YTXlztjXElrq4Cpwzmu7dPGCb3+dvlt+x%0AEf/di6VFRxhXSimllCqBSK22U0oppZSKSBo8KaWUUkqVgAZPSimllFIloMGTUkoppVQJaPCklFJK%0AKVUCGjwpFaNEZKGInF9g3V0i8lIR+zcUkSOOcePsc6Xf+/Yi8rzz+joRedF5fYuIXFuaaxRyzCQR%0A6V38nkopVT40eFIqdr2LHWjPX2HzepVEQ+zUHQAYY5YaY+4ouJMx5mVjzFtluI5SSkUsDZ6Uil3T%0AgAud0YoRkYbAMcBXIvKMiKwRkdUi0qfggU4J0VcistxZOjqbRgOdnAmMB4vI2SLycSHHjxCRu53X%0AJ4vIKhFZBdxW3DXEelFE1ovIPOwgsEopFTE0eFIqRhljdmFHhe7urOoLvA9cCrQBTgI6A8/kTVHh%0AZzvQxRjTDugDPO+svx/4yhjTxhgzJsCkvAH82xhzUoDXuARoBrTETifREaWUiiAaPCkV2/yr7vKq%0A7M4A3jXGeI0x24AvsNNa+IsHXhWR1djpOFqW5uLOXIxVjDFfOqveDuAaZ/qlbyt2+gyllIoYGjwp%0AFdtmAueJSDsg2RizLMDjBmPn0DoJOzdWQgjSVh7XUEqpoNPgSakYZozZDywEJpLfUPwroI+IuEWk%0ABrakZ3GBQysDfxljfMA1gNtZnw6kluD6e4A9InKGs+qqAK7xpV/66gDnBHo9pZQqDxo8KRX73sWW%0A7uQFT9OBH4BV2Cqxe40xfxc4ZjzQ32nk3Rw7Sz3OcV6nAfjgAK9/PTBORFYCEsA1pgO/AOuAt4Dv%0AAryOUkqVCzHGhDsNSimllFJRQ0uelFJKKaVKQIMnpZRSSqkS0OBJKaWUUqoENHhSSimllCoBDZ6U%0AUkoppUpAgyellFJKqRLQ4EkppZRSqgQ0eFJKKaWUKoH/Bwxq1ftwZW9/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pic>
        <p:nvPicPr>
          <p:cNvPr id="13" name="Picture 1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3524" y="1484784"/>
            <a:ext cx="6319752" cy="3934940"/>
          </a:xfrm>
          <a:prstGeom prst="rect">
            <a:avLst/>
          </a:prstGeom>
        </p:spPr>
      </p:pic>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ABED0D05-BB45-4A12-8461-A75BC399CCB9}"/>
              </a:ext>
            </a:extLst>
          </p:cNvPr>
          <p:cNvSpPr>
            <a:spLocks noGrp="1"/>
          </p:cNvSpPr>
          <p:nvPr>
            <p:ph type="sldNum" sz="quarter" idx="14"/>
          </p:nvPr>
        </p:nvSpPr>
        <p:spPr/>
        <p:txBody>
          <a:bodyPr/>
          <a:lstStyle/>
          <a:p>
            <a:pPr>
              <a:defRPr/>
            </a:pPr>
            <a:fld id="{56623650-3B47-4B5A-8680-D8ACAC37BA74}" type="slidenum">
              <a:rPr lang="en-GB" smtClean="0"/>
              <a:pPr>
                <a:defRPr/>
              </a:pPr>
              <a:t>86</a:t>
            </a:fld>
            <a:endParaRPr lang="en-GB"/>
          </a:p>
        </p:txBody>
      </p:sp>
      <p:sp>
        <p:nvSpPr>
          <p:cNvPr id="3" name="Título 2">
            <a:extLst>
              <a:ext uri="{FF2B5EF4-FFF2-40B4-BE49-F238E27FC236}">
                <a16:creationId xmlns:a16="http://schemas.microsoft.com/office/drawing/2014/main" id="{8BC73C82-F735-48FE-91D9-C7CD5CAE8364}"/>
              </a:ext>
            </a:extLst>
          </p:cNvPr>
          <p:cNvSpPr>
            <a:spLocks noGrp="1"/>
          </p:cNvSpPr>
          <p:nvPr>
            <p:ph type="title"/>
          </p:nvPr>
        </p:nvSpPr>
        <p:spPr>
          <a:xfrm>
            <a:off x="488504" y="1052736"/>
            <a:ext cx="8857108" cy="936104"/>
          </a:xfrm>
          <a:prstGeom prst="rect">
            <a:avLst/>
          </a:prstGeom>
        </p:spPr>
        <p:txBody>
          <a:bodyPr/>
          <a:lstStyle/>
          <a:p>
            <a:r>
              <a:rPr lang="es-MX" dirty="0"/>
              <a:t>Multiprocesamiento</a:t>
            </a:r>
          </a:p>
        </p:txBody>
      </p:sp>
      <p:sp>
        <p:nvSpPr>
          <p:cNvPr id="5" name="Marcador de texto 4">
            <a:extLst>
              <a:ext uri="{FF2B5EF4-FFF2-40B4-BE49-F238E27FC236}">
                <a16:creationId xmlns:a16="http://schemas.microsoft.com/office/drawing/2014/main" id="{84F04E0C-61C7-48EF-9A19-2337A8C5FE1A}"/>
              </a:ext>
            </a:extLst>
          </p:cNvPr>
          <p:cNvSpPr>
            <a:spLocks noGrp="1"/>
          </p:cNvSpPr>
          <p:nvPr>
            <p:ph type="body" sz="quarter" idx="21"/>
          </p:nvPr>
        </p:nvSpPr>
        <p:spPr>
          <a:xfrm>
            <a:off x="488504" y="2132856"/>
            <a:ext cx="8928992" cy="3483595"/>
          </a:xfrm>
        </p:spPr>
        <p:txBody>
          <a:bodyPr/>
          <a:lstStyle/>
          <a:p>
            <a:pPr marL="0" indent="0">
              <a:buNone/>
            </a:pPr>
            <a:r>
              <a:rPr lang="es-ES" dirty="0"/>
              <a:t>Las CPU con múltiples núcleos se han convertido en el estándar en el reciente desarrollo de arquitecturas informáticas modernas y no sólo podemos encontrarlas en instalaciones de supercomputadoras, sino también en nuestras máquinas de escritorio en casa, y nuestros portátiles; incluso el iPhone 11S de Apple consiguió un procesador de 6 núcleos de 2.66 </a:t>
            </a:r>
            <a:r>
              <a:rPr lang="es-ES" dirty="0" err="1"/>
              <a:t>Ghz</a:t>
            </a:r>
            <a:r>
              <a:rPr lang="es-ES" dirty="0"/>
              <a:t> en 2013.</a:t>
            </a:r>
          </a:p>
          <a:p>
            <a:pPr marL="0" indent="0">
              <a:buNone/>
            </a:pPr>
            <a:endParaRPr lang="es-ES" dirty="0"/>
          </a:p>
          <a:p>
            <a:pPr marL="0" indent="0">
              <a:buNone/>
            </a:pPr>
            <a:r>
              <a:rPr lang="es-ES" dirty="0"/>
              <a:t>
Sin embargo, el intérprete de Python predeterminado fue diseñado con la simplicidad en mente y tiene un mecanismo seguro para subprocesos, el llamado "GIL" (Global </a:t>
            </a:r>
            <a:r>
              <a:rPr lang="es-ES" dirty="0" err="1"/>
              <a:t>Interpreter</a:t>
            </a:r>
            <a:r>
              <a:rPr lang="es-ES" dirty="0"/>
              <a:t> </a:t>
            </a:r>
            <a:r>
              <a:rPr lang="es-ES" dirty="0" err="1"/>
              <a:t>Lock</a:t>
            </a:r>
            <a:r>
              <a:rPr lang="es-ES" dirty="0"/>
              <a:t>). Para evitar conflictos entre subprocesos, ejecuta solo una instrucción a la vez (denominado procesamiento en serie o un solo subproceso).</a:t>
            </a:r>
            <a:endParaRPr lang="es-MX" dirty="0"/>
          </a:p>
        </p:txBody>
      </p:sp>
    </p:spTree>
    <p:extLst>
      <p:ext uri="{BB962C8B-B14F-4D97-AF65-F5344CB8AC3E}">
        <p14:creationId xmlns:p14="http://schemas.microsoft.com/office/powerpoint/2010/main" val="156361593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A9BFE4C1-9D1D-4CBB-A5F3-25DC8EB132FC}"/>
              </a:ext>
            </a:extLst>
          </p:cNvPr>
          <p:cNvSpPr>
            <a:spLocks noGrp="1"/>
          </p:cNvSpPr>
          <p:nvPr>
            <p:ph type="sldNum" sz="quarter" idx="14"/>
          </p:nvPr>
        </p:nvSpPr>
        <p:spPr/>
        <p:txBody>
          <a:bodyPr/>
          <a:lstStyle/>
          <a:p>
            <a:pPr>
              <a:defRPr/>
            </a:pPr>
            <a:fld id="{56623650-3B47-4B5A-8680-D8ACAC37BA74}" type="slidenum">
              <a:rPr lang="en-GB" smtClean="0"/>
              <a:pPr>
                <a:defRPr/>
              </a:pPr>
              <a:t>87</a:t>
            </a:fld>
            <a:endParaRPr lang="en-GB"/>
          </a:p>
        </p:txBody>
      </p:sp>
      <p:sp>
        <p:nvSpPr>
          <p:cNvPr id="3" name="Título 2">
            <a:extLst>
              <a:ext uri="{FF2B5EF4-FFF2-40B4-BE49-F238E27FC236}">
                <a16:creationId xmlns:a16="http://schemas.microsoft.com/office/drawing/2014/main" id="{4AD239FC-00D8-42A5-92FE-27374C024B4D}"/>
              </a:ext>
            </a:extLst>
          </p:cNvPr>
          <p:cNvSpPr>
            <a:spLocks noGrp="1"/>
          </p:cNvSpPr>
          <p:nvPr>
            <p:ph type="title"/>
          </p:nvPr>
        </p:nvSpPr>
        <p:spPr>
          <a:xfrm>
            <a:off x="488504" y="764704"/>
            <a:ext cx="8857108" cy="720080"/>
          </a:xfrm>
          <a:prstGeom prst="rect">
            <a:avLst/>
          </a:prstGeom>
        </p:spPr>
        <p:txBody>
          <a:bodyPr>
            <a:normAutofit fontScale="90000"/>
          </a:bodyPr>
          <a:lstStyle/>
          <a:p>
            <a:r>
              <a:rPr lang="es-MX" dirty="0"/>
              <a:t>Multi-</a:t>
            </a:r>
            <a:r>
              <a:rPr lang="es-MX" dirty="0" err="1"/>
              <a:t>Threading</a:t>
            </a:r>
            <a:r>
              <a:rPr lang="es-MX" dirty="0"/>
              <a:t> vs. Multi-Processing</a:t>
            </a:r>
          </a:p>
        </p:txBody>
      </p:sp>
      <p:sp>
        <p:nvSpPr>
          <p:cNvPr id="5" name="Marcador de texto 4">
            <a:extLst>
              <a:ext uri="{FF2B5EF4-FFF2-40B4-BE49-F238E27FC236}">
                <a16:creationId xmlns:a16="http://schemas.microsoft.com/office/drawing/2014/main" id="{A0234728-5591-4E5C-A97A-9FC7DB8267CC}"/>
              </a:ext>
            </a:extLst>
          </p:cNvPr>
          <p:cNvSpPr>
            <a:spLocks noGrp="1"/>
          </p:cNvSpPr>
          <p:nvPr>
            <p:ph type="body" sz="quarter" idx="21"/>
          </p:nvPr>
        </p:nvSpPr>
        <p:spPr>
          <a:xfrm>
            <a:off x="488504" y="1484784"/>
            <a:ext cx="4248472" cy="4392488"/>
          </a:xfrm>
        </p:spPr>
        <p:txBody>
          <a:bodyPr/>
          <a:lstStyle/>
          <a:p>
            <a:pPr algn="just"/>
            <a:r>
              <a:rPr lang="es-ES" dirty="0"/>
              <a:t>Dependiendo de la aplicación, los dos enfoques comunes en la programación en paralelo son ejecutar código a través de subprocesos o varios procesos. </a:t>
            </a:r>
          </a:p>
          <a:p>
            <a:pPr marL="0" indent="0" algn="just">
              <a:buNone/>
            </a:pPr>
            <a:endParaRPr lang="es-ES" dirty="0"/>
          </a:p>
          <a:p>
            <a:pPr algn="just"/>
            <a:r>
              <a:rPr lang="es-ES" dirty="0"/>
              <a:t>Si enviamos "trabajos" a diferentes subprocesos, esos trabajos se pueden imaginar como "subtareas" de un único proceso y esos subprocesos normalmente tendrán acceso a las mismas áreas de memoria (es decir, memoria compartida). Este enfoque puede dar lugar fácilmente a conflictos en caso de sincronización incorrecta, por ejemplo, si los procesos escriben en la misma ubicación de memoria al mismo tiempo.</a:t>
            </a:r>
            <a:endParaRPr lang="es-MX" dirty="0"/>
          </a:p>
        </p:txBody>
      </p:sp>
      <p:pic>
        <p:nvPicPr>
          <p:cNvPr id="6" name="Imagen 5">
            <a:extLst>
              <a:ext uri="{FF2B5EF4-FFF2-40B4-BE49-F238E27FC236}">
                <a16:creationId xmlns:a16="http://schemas.microsoft.com/office/drawing/2014/main" id="{0A42959F-8B89-435C-8B28-E6E51083472D}"/>
              </a:ext>
            </a:extLst>
          </p:cNvPr>
          <p:cNvPicPr>
            <a:picLocks noChangeAspect="1"/>
          </p:cNvPicPr>
          <p:nvPr/>
        </p:nvPicPr>
        <p:blipFill>
          <a:blip r:embed="rId2"/>
          <a:stretch>
            <a:fillRect/>
          </a:stretch>
        </p:blipFill>
        <p:spPr>
          <a:xfrm>
            <a:off x="5457056" y="1844824"/>
            <a:ext cx="3538538" cy="3269332"/>
          </a:xfrm>
          <a:prstGeom prst="rect">
            <a:avLst/>
          </a:prstGeom>
        </p:spPr>
      </p:pic>
    </p:spTree>
    <p:extLst>
      <p:ext uri="{BB962C8B-B14F-4D97-AF65-F5344CB8AC3E}">
        <p14:creationId xmlns:p14="http://schemas.microsoft.com/office/powerpoint/2010/main" val="391072040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3AF67889-AE82-4053-8C7F-1535A8D02716}"/>
              </a:ext>
            </a:extLst>
          </p:cNvPr>
          <p:cNvSpPr>
            <a:spLocks noGrp="1"/>
          </p:cNvSpPr>
          <p:nvPr>
            <p:ph type="sldNum" sz="quarter" idx="14"/>
          </p:nvPr>
        </p:nvSpPr>
        <p:spPr/>
        <p:txBody>
          <a:bodyPr/>
          <a:lstStyle/>
          <a:p>
            <a:pPr>
              <a:defRPr/>
            </a:pPr>
            <a:fld id="{56623650-3B47-4B5A-8680-D8ACAC37BA74}" type="slidenum">
              <a:rPr lang="en-GB" smtClean="0"/>
              <a:pPr>
                <a:defRPr/>
              </a:pPr>
              <a:t>88</a:t>
            </a:fld>
            <a:endParaRPr lang="en-GB"/>
          </a:p>
        </p:txBody>
      </p:sp>
      <p:sp>
        <p:nvSpPr>
          <p:cNvPr id="3" name="Título 2">
            <a:extLst>
              <a:ext uri="{FF2B5EF4-FFF2-40B4-BE49-F238E27FC236}">
                <a16:creationId xmlns:a16="http://schemas.microsoft.com/office/drawing/2014/main" id="{3E16F211-971F-4537-83AF-A20E0DA06F6D}"/>
              </a:ext>
            </a:extLst>
          </p:cNvPr>
          <p:cNvSpPr>
            <a:spLocks noGrp="1"/>
          </p:cNvSpPr>
          <p:nvPr>
            <p:ph type="title"/>
          </p:nvPr>
        </p:nvSpPr>
        <p:spPr>
          <a:xfrm>
            <a:off x="488504" y="476672"/>
            <a:ext cx="8857108" cy="936104"/>
          </a:xfrm>
          <a:prstGeom prst="rect">
            <a:avLst/>
          </a:prstGeom>
        </p:spPr>
        <p:txBody>
          <a:bodyPr/>
          <a:lstStyle/>
          <a:p>
            <a:r>
              <a:rPr lang="es-MX" dirty="0"/>
              <a:t>Modulo </a:t>
            </a:r>
            <a:r>
              <a:rPr lang="es-MX" i="1" dirty="0" err="1"/>
              <a:t>multiprocessing</a:t>
            </a:r>
            <a:r>
              <a:rPr lang="es-MX" dirty="0"/>
              <a:t> de </a:t>
            </a:r>
            <a:r>
              <a:rPr lang="es-MX" dirty="0" err="1"/>
              <a:t>python</a:t>
            </a:r>
            <a:endParaRPr lang="es-MX" dirty="0"/>
          </a:p>
        </p:txBody>
      </p:sp>
      <p:sp>
        <p:nvSpPr>
          <p:cNvPr id="5" name="Marcador de texto 4">
            <a:extLst>
              <a:ext uri="{FF2B5EF4-FFF2-40B4-BE49-F238E27FC236}">
                <a16:creationId xmlns:a16="http://schemas.microsoft.com/office/drawing/2014/main" id="{FF1E8D9C-CB23-453E-92F1-26E022B7D526}"/>
              </a:ext>
            </a:extLst>
          </p:cNvPr>
          <p:cNvSpPr>
            <a:spLocks noGrp="1"/>
          </p:cNvSpPr>
          <p:nvPr>
            <p:ph type="body" sz="quarter" idx="21"/>
          </p:nvPr>
        </p:nvSpPr>
        <p:spPr>
          <a:xfrm>
            <a:off x="488504" y="1412776"/>
            <a:ext cx="8928992" cy="4968552"/>
          </a:xfrm>
        </p:spPr>
        <p:txBody>
          <a:bodyPr/>
          <a:lstStyle/>
          <a:p>
            <a:r>
              <a:rPr lang="es-ES" dirty="0"/>
              <a:t>El módulo de multiprocesamiento Python tiene un montón de características poderosas. Si desea leer acerca de todos los consejos, trucos y detalles, recomendaría utilizar la documentación oficial como punto de entrada </a:t>
            </a:r>
            <a:r>
              <a:rPr lang="es-MX" dirty="0">
                <a:hlinkClick r:id="rId2"/>
              </a:rPr>
              <a:t>https://docs.python.org/3/library/multiprocessing.html</a:t>
            </a:r>
            <a:r>
              <a:rPr lang="es-ES" dirty="0"/>
              <a:t>.</a:t>
            </a:r>
          </a:p>
          <a:p>
            <a:r>
              <a:rPr lang="es-ES" dirty="0"/>
              <a:t>La clase </a:t>
            </a:r>
            <a:r>
              <a:rPr lang="es-ES" i="1" dirty="0"/>
              <a:t>Pool</a:t>
            </a:r>
          </a:p>
          <a:p>
            <a:pPr lvl="1"/>
            <a:r>
              <a:rPr lang="es-ES" i="1" dirty="0"/>
              <a:t>El enfoque más básico es probablemente utilizar la clase Pool desde el módulo </a:t>
            </a:r>
            <a:r>
              <a:rPr lang="es-ES" i="1" dirty="0" err="1"/>
              <a:t>multiprocessing</a:t>
            </a:r>
            <a:r>
              <a:rPr lang="es-ES" i="1" dirty="0"/>
              <a:t>.</a:t>
            </a:r>
          </a:p>
          <a:p>
            <a:pPr lvl="1"/>
            <a:r>
              <a:rPr lang="es-ES" i="1" dirty="0"/>
              <a:t>Cuatro métodos útiles:</a:t>
            </a:r>
          </a:p>
          <a:p>
            <a:pPr lvl="2"/>
            <a:r>
              <a:rPr lang="es-ES" i="1" dirty="0" err="1"/>
              <a:t>Pool.apply</a:t>
            </a:r>
            <a:endParaRPr lang="es-ES" i="1" dirty="0"/>
          </a:p>
          <a:p>
            <a:pPr lvl="2"/>
            <a:r>
              <a:rPr lang="es-ES" i="1" dirty="0" err="1"/>
              <a:t>Pool.map</a:t>
            </a:r>
            <a:endParaRPr lang="es-ES" i="1" dirty="0"/>
          </a:p>
          <a:p>
            <a:pPr lvl="2"/>
            <a:r>
              <a:rPr lang="es-ES" i="1" dirty="0" err="1"/>
              <a:t>Pool.apply_async</a:t>
            </a:r>
            <a:endParaRPr lang="es-ES" i="1" dirty="0"/>
          </a:p>
          <a:p>
            <a:pPr lvl="2"/>
            <a:r>
              <a:rPr lang="es-ES" i="1" dirty="0" err="1"/>
              <a:t>Pool.map_async</a:t>
            </a:r>
            <a:endParaRPr lang="es-MX" i="1" dirty="0"/>
          </a:p>
          <a:p>
            <a:pPr lvl="1"/>
            <a:r>
              <a:rPr lang="es-MX" i="1" dirty="0"/>
              <a:t>Los métodos </a:t>
            </a:r>
            <a:r>
              <a:rPr lang="es-MX" i="1" dirty="0" err="1"/>
              <a:t>Pool.apply</a:t>
            </a:r>
            <a:r>
              <a:rPr lang="es-MX" i="1" dirty="0"/>
              <a:t> y </a:t>
            </a:r>
            <a:r>
              <a:rPr lang="es-MX" i="1" dirty="0" err="1"/>
              <a:t>Pool.map</a:t>
            </a:r>
            <a:r>
              <a:rPr lang="es-MX" i="1" dirty="0"/>
              <a:t> son equivalentes a las funciones </a:t>
            </a:r>
            <a:r>
              <a:rPr lang="es-MX" i="1" dirty="0" err="1"/>
              <a:t>apply</a:t>
            </a:r>
            <a:r>
              <a:rPr lang="es-MX" i="1" dirty="0"/>
              <a:t> y </a:t>
            </a:r>
            <a:r>
              <a:rPr lang="es-MX" i="1" dirty="0" err="1"/>
              <a:t>map</a:t>
            </a:r>
            <a:r>
              <a:rPr lang="es-MX" i="1" dirty="0"/>
              <a:t> de Python.</a:t>
            </a:r>
          </a:p>
          <a:p>
            <a:pPr marL="457200" lvl="1" indent="0">
              <a:buNone/>
            </a:pPr>
            <a:endParaRPr lang="es-MX" i="1" dirty="0"/>
          </a:p>
          <a:p>
            <a:pPr lvl="1"/>
            <a:endParaRPr lang="es-MX" i="1" dirty="0"/>
          </a:p>
          <a:p>
            <a:pPr lvl="1"/>
            <a:endParaRPr lang="es-ES" i="1" dirty="0"/>
          </a:p>
        </p:txBody>
      </p:sp>
    </p:spTree>
    <p:extLst>
      <p:ext uri="{BB962C8B-B14F-4D97-AF65-F5344CB8AC3E}">
        <p14:creationId xmlns:p14="http://schemas.microsoft.com/office/powerpoint/2010/main" val="40827205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F7BE26B5-B25D-4F3E-8142-3BCFF802C83B}"/>
              </a:ext>
            </a:extLst>
          </p:cNvPr>
          <p:cNvSpPr>
            <a:spLocks noGrp="1"/>
          </p:cNvSpPr>
          <p:nvPr>
            <p:ph type="sldNum" sz="quarter" idx="14"/>
          </p:nvPr>
        </p:nvSpPr>
        <p:spPr/>
        <p:txBody>
          <a:bodyPr/>
          <a:lstStyle/>
          <a:p>
            <a:pPr>
              <a:defRPr/>
            </a:pPr>
            <a:fld id="{56623650-3B47-4B5A-8680-D8ACAC37BA74}" type="slidenum">
              <a:rPr lang="en-GB" smtClean="0"/>
              <a:pPr>
                <a:defRPr/>
              </a:pPr>
              <a:t>89</a:t>
            </a:fld>
            <a:endParaRPr lang="en-GB"/>
          </a:p>
        </p:txBody>
      </p:sp>
      <p:sp>
        <p:nvSpPr>
          <p:cNvPr id="5" name="Marcador de texto 4">
            <a:extLst>
              <a:ext uri="{FF2B5EF4-FFF2-40B4-BE49-F238E27FC236}">
                <a16:creationId xmlns:a16="http://schemas.microsoft.com/office/drawing/2014/main" id="{8DF468D4-638C-4010-A6FA-B29FC0869536}"/>
              </a:ext>
            </a:extLst>
          </p:cNvPr>
          <p:cNvSpPr>
            <a:spLocks noGrp="1"/>
          </p:cNvSpPr>
          <p:nvPr>
            <p:ph type="body" sz="quarter" idx="21"/>
          </p:nvPr>
        </p:nvSpPr>
        <p:spPr>
          <a:xfrm>
            <a:off x="488504" y="2924944"/>
            <a:ext cx="8928992" cy="2520280"/>
          </a:xfrm>
        </p:spPr>
        <p:txBody>
          <a:bodyPr/>
          <a:lstStyle/>
          <a:p>
            <a:r>
              <a:rPr lang="es-ES" dirty="0" err="1"/>
              <a:t>Pool.map</a:t>
            </a:r>
            <a:r>
              <a:rPr lang="es-ES" dirty="0"/>
              <a:t> y </a:t>
            </a:r>
            <a:r>
              <a:rPr lang="es-ES" dirty="0" err="1"/>
              <a:t>Pool.apply</a:t>
            </a:r>
            <a:r>
              <a:rPr lang="es-ES" dirty="0"/>
              <a:t> bloquearán el programa principal hasta que se terminen todos los procesos, lo que es bastante útil si queremos obtener resultados en un orden determinado para ciertas aplicaciones.</a:t>
            </a:r>
          </a:p>
          <a:p>
            <a:endParaRPr lang="es-ES" dirty="0"/>
          </a:p>
          <a:p>
            <a:r>
              <a:rPr lang="es-ES" dirty="0"/>
              <a:t>Por el contrario, las variantes asincrónicas enviarán todos los procesos a la vez y recuperarán los resultados tan pronto como hayan terminado. Una diferencia más es que necesitamos usar el método </a:t>
            </a:r>
            <a:r>
              <a:rPr lang="es-ES" dirty="0" err="1"/>
              <a:t>get</a:t>
            </a:r>
            <a:r>
              <a:rPr lang="es-ES" dirty="0"/>
              <a:t> después de la llamada </a:t>
            </a:r>
            <a:r>
              <a:rPr lang="es-ES" dirty="0" err="1"/>
              <a:t>apply_async</a:t>
            </a:r>
            <a:r>
              <a:rPr lang="es-ES" dirty="0"/>
              <a:t>() para obtener los valores devueltos de los procesos terminados. </a:t>
            </a:r>
            <a:endParaRPr lang="es-MX" dirty="0"/>
          </a:p>
        </p:txBody>
      </p:sp>
      <p:pic>
        <p:nvPicPr>
          <p:cNvPr id="6" name="Imagen 5">
            <a:extLst>
              <a:ext uri="{FF2B5EF4-FFF2-40B4-BE49-F238E27FC236}">
                <a16:creationId xmlns:a16="http://schemas.microsoft.com/office/drawing/2014/main" id="{103FD226-8B83-4234-A2BA-C358688D5AFA}"/>
              </a:ext>
            </a:extLst>
          </p:cNvPr>
          <p:cNvPicPr>
            <a:picLocks noChangeAspect="1"/>
          </p:cNvPicPr>
          <p:nvPr/>
        </p:nvPicPr>
        <p:blipFill>
          <a:blip r:embed="rId2"/>
          <a:stretch>
            <a:fillRect/>
          </a:stretch>
        </p:blipFill>
        <p:spPr>
          <a:xfrm>
            <a:off x="488505" y="710628"/>
            <a:ext cx="5616624" cy="2137184"/>
          </a:xfrm>
          <a:prstGeom prst="rect">
            <a:avLst/>
          </a:prstGeom>
        </p:spPr>
      </p:pic>
      <p:pic>
        <p:nvPicPr>
          <p:cNvPr id="8" name="Imagen 7">
            <a:extLst>
              <a:ext uri="{FF2B5EF4-FFF2-40B4-BE49-F238E27FC236}">
                <a16:creationId xmlns:a16="http://schemas.microsoft.com/office/drawing/2014/main" id="{212AAEB8-A645-4185-A1DD-098AC229E785}"/>
              </a:ext>
            </a:extLst>
          </p:cNvPr>
          <p:cNvPicPr>
            <a:picLocks noChangeAspect="1"/>
          </p:cNvPicPr>
          <p:nvPr/>
        </p:nvPicPr>
        <p:blipFill>
          <a:blip r:embed="rId3"/>
          <a:stretch>
            <a:fillRect/>
          </a:stretch>
        </p:blipFill>
        <p:spPr>
          <a:xfrm>
            <a:off x="488504" y="5301208"/>
            <a:ext cx="4619625" cy="914400"/>
          </a:xfrm>
          <a:prstGeom prst="rect">
            <a:avLst/>
          </a:prstGeom>
        </p:spPr>
      </p:pic>
    </p:spTree>
    <p:extLst>
      <p:ext uri="{BB962C8B-B14F-4D97-AF65-F5344CB8AC3E}">
        <p14:creationId xmlns:p14="http://schemas.microsoft.com/office/powerpoint/2010/main" val="8301699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F9E83E5A-1701-46E6-A855-A5D37E737C81}"/>
              </a:ext>
            </a:extLst>
          </p:cNvPr>
          <p:cNvSpPr>
            <a:spLocks noGrp="1"/>
          </p:cNvSpPr>
          <p:nvPr>
            <p:ph type="sldNum" sz="quarter" idx="14"/>
          </p:nvPr>
        </p:nvSpPr>
        <p:spPr/>
        <p:txBody>
          <a:bodyPr/>
          <a:lstStyle/>
          <a:p>
            <a:pPr>
              <a:defRPr/>
            </a:pPr>
            <a:fld id="{56623650-3B47-4B5A-8680-D8ACAC37BA74}" type="slidenum">
              <a:rPr lang="en-GB" smtClean="0"/>
              <a:pPr>
                <a:defRPr/>
              </a:pPr>
              <a:t>9</a:t>
            </a:fld>
            <a:endParaRPr lang="en-GB"/>
          </a:p>
        </p:txBody>
      </p:sp>
      <p:sp>
        <p:nvSpPr>
          <p:cNvPr id="3" name="Título 2">
            <a:extLst>
              <a:ext uri="{FF2B5EF4-FFF2-40B4-BE49-F238E27FC236}">
                <a16:creationId xmlns:a16="http://schemas.microsoft.com/office/drawing/2014/main" id="{A78B92FC-C5FF-4008-8E9E-40180E96DBE8}"/>
              </a:ext>
            </a:extLst>
          </p:cNvPr>
          <p:cNvSpPr>
            <a:spLocks noGrp="1"/>
          </p:cNvSpPr>
          <p:nvPr>
            <p:ph type="title"/>
          </p:nvPr>
        </p:nvSpPr>
        <p:spPr>
          <a:xfrm>
            <a:off x="488504" y="1052736"/>
            <a:ext cx="8857108" cy="936104"/>
          </a:xfrm>
          <a:prstGeom prst="rect">
            <a:avLst/>
          </a:prstGeom>
        </p:spPr>
        <p:txBody>
          <a:bodyPr/>
          <a:lstStyle/>
          <a:p>
            <a:r>
              <a:rPr lang="es-MX" dirty="0"/>
              <a:t>Comandos esenciales en </a:t>
            </a:r>
            <a:r>
              <a:rPr lang="es-MX" dirty="0" err="1"/>
              <a:t>cmd</a:t>
            </a:r>
            <a:endParaRPr lang="es-MX" dirty="0"/>
          </a:p>
        </p:txBody>
      </p:sp>
      <p:sp>
        <p:nvSpPr>
          <p:cNvPr id="4" name="Marcador de texto 3">
            <a:extLst>
              <a:ext uri="{FF2B5EF4-FFF2-40B4-BE49-F238E27FC236}">
                <a16:creationId xmlns:a16="http://schemas.microsoft.com/office/drawing/2014/main" id="{763CD798-99E9-4D6F-92B0-9DBB5585CEF2}"/>
              </a:ext>
            </a:extLst>
          </p:cNvPr>
          <p:cNvSpPr>
            <a:spLocks noGrp="1"/>
          </p:cNvSpPr>
          <p:nvPr>
            <p:ph type="body" sz="quarter" idx="20"/>
          </p:nvPr>
        </p:nvSpPr>
        <p:spPr/>
        <p:txBody>
          <a:bodyPr/>
          <a:lstStyle/>
          <a:p>
            <a:endParaRPr lang="es-MX"/>
          </a:p>
        </p:txBody>
      </p:sp>
      <p:sp>
        <p:nvSpPr>
          <p:cNvPr id="5" name="Marcador de texto 4">
            <a:extLst>
              <a:ext uri="{FF2B5EF4-FFF2-40B4-BE49-F238E27FC236}">
                <a16:creationId xmlns:a16="http://schemas.microsoft.com/office/drawing/2014/main" id="{83B3B3E6-F58A-425F-AF55-6B01B7E30195}"/>
              </a:ext>
            </a:extLst>
          </p:cNvPr>
          <p:cNvSpPr>
            <a:spLocks noGrp="1"/>
          </p:cNvSpPr>
          <p:nvPr>
            <p:ph type="body" sz="quarter" idx="21"/>
          </p:nvPr>
        </p:nvSpPr>
        <p:spPr/>
        <p:txBody>
          <a:bodyPr/>
          <a:lstStyle/>
          <a:p>
            <a:r>
              <a:rPr lang="es-MX" dirty="0"/>
              <a:t>Cd cambiar de un directorio a otro.</a:t>
            </a:r>
          </a:p>
          <a:p>
            <a:r>
              <a:rPr lang="es-MX" dirty="0" err="1"/>
              <a:t>Cls</a:t>
            </a:r>
            <a:r>
              <a:rPr lang="es-MX" dirty="0"/>
              <a:t> limpia la línea de comando.</a:t>
            </a:r>
          </a:p>
          <a:p>
            <a:r>
              <a:rPr lang="es-MX" dirty="0" err="1"/>
              <a:t>Dir</a:t>
            </a:r>
            <a:r>
              <a:rPr lang="es-MX" dirty="0"/>
              <a:t>, </a:t>
            </a:r>
            <a:r>
              <a:rPr lang="es-MX" dirty="0" err="1"/>
              <a:t>ls</a:t>
            </a:r>
            <a:r>
              <a:rPr lang="es-MX" dirty="0"/>
              <a:t> lista el contenido del directorio.</a:t>
            </a:r>
          </a:p>
          <a:p>
            <a:r>
              <a:rPr lang="es-MX" dirty="0" err="1"/>
              <a:t>Mkdir</a:t>
            </a:r>
            <a:r>
              <a:rPr lang="es-MX" dirty="0"/>
              <a:t> crea un directorio nuevo.</a:t>
            </a:r>
          </a:p>
        </p:txBody>
      </p:sp>
      <p:pic>
        <p:nvPicPr>
          <p:cNvPr id="6" name="Imagen 5">
            <a:extLst>
              <a:ext uri="{FF2B5EF4-FFF2-40B4-BE49-F238E27FC236}">
                <a16:creationId xmlns:a16="http://schemas.microsoft.com/office/drawing/2014/main" id="{F5B080C5-4162-4DD6-A111-BBF1DAF6ED52}"/>
              </a:ext>
            </a:extLst>
          </p:cNvPr>
          <p:cNvPicPr>
            <a:picLocks noChangeAspect="1"/>
          </p:cNvPicPr>
          <p:nvPr/>
        </p:nvPicPr>
        <p:blipFill>
          <a:blip r:embed="rId2"/>
          <a:stretch>
            <a:fillRect/>
          </a:stretch>
        </p:blipFill>
        <p:spPr>
          <a:xfrm>
            <a:off x="920552" y="3491519"/>
            <a:ext cx="5112568" cy="2673785"/>
          </a:xfrm>
          <a:prstGeom prst="rect">
            <a:avLst/>
          </a:prstGeom>
        </p:spPr>
      </p:pic>
    </p:spTree>
    <p:extLst>
      <p:ext uri="{BB962C8B-B14F-4D97-AF65-F5344CB8AC3E}">
        <p14:creationId xmlns:p14="http://schemas.microsoft.com/office/powerpoint/2010/main" val="35180482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Plantilla_Afi_1">
  <a:themeElements>
    <a:clrScheme name="Plantilla Afi">
      <a:dk1>
        <a:srgbClr val="000000"/>
      </a:dk1>
      <a:lt1>
        <a:srgbClr val="FFFFFF"/>
      </a:lt1>
      <a:dk2>
        <a:srgbClr val="D84519"/>
      </a:dk2>
      <a:lt2>
        <a:srgbClr val="BFBFBF"/>
      </a:lt2>
      <a:accent1>
        <a:srgbClr val="D84519"/>
      </a:accent1>
      <a:accent2>
        <a:srgbClr val="00599C"/>
      </a:accent2>
      <a:accent3>
        <a:srgbClr val="8FD400"/>
      </a:accent3>
      <a:accent4>
        <a:srgbClr val="FDB813"/>
      </a:accent4>
      <a:accent5>
        <a:srgbClr val="AD0075"/>
      </a:accent5>
      <a:accent6>
        <a:srgbClr val="BFBFBF"/>
      </a:accent6>
      <a:hlink>
        <a:srgbClr val="00A3D6"/>
      </a:hlink>
      <a:folHlink>
        <a:srgbClr val="FF0000"/>
      </a:folHlink>
    </a:clrScheme>
    <a:fontScheme name="Plantilla Afi">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2">
          <a:schemeClr val="accent1"/>
        </a:lnRef>
        <a:fillRef idx="1">
          <a:schemeClr val="lt1"/>
        </a:fillRef>
        <a:effectRef idx="0">
          <a:schemeClr val="accent1"/>
        </a:effectRef>
        <a:fontRef idx="minor">
          <a:schemeClr val="dk1"/>
        </a:fontRef>
      </a:style>
    </a:spDef>
    <a:lnDef>
      <a:spPr bwMode="auto">
        <a:xfrm>
          <a:off x="0" y="0"/>
          <a:ext cx="1" cy="1"/>
        </a:xfrm>
        <a:custGeom>
          <a:avLst/>
          <a:gdLst/>
          <a:ahLst/>
          <a:cxnLst/>
          <a:rect l="0" t="0" r="0" b="0"/>
          <a:pathLst/>
        </a:custGeom>
        <a:solidFill>
          <a:schemeClr val="accent1"/>
        </a:solidFill>
        <a:ln w="9525" cap="flat" cmpd="sng" algn="ctr">
          <a:solidFill>
            <a:srgbClr val="339966"/>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GB" sz="24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lantilla_Afi.potx" id="{5DFD3912-56CD-4C22-9D15-62AD3D5F689E}" vid="{AFCF7AA3-EF08-457C-9A32-38D4C7C859D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Plantilla_Afi</Template>
  <TotalTime>9195</TotalTime>
  <Words>5210</Words>
  <Application>Microsoft Office PowerPoint</Application>
  <PresentationFormat>A4 (210 x 297 mm)</PresentationFormat>
  <Paragraphs>605</Paragraphs>
  <Slides>90</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90</vt:i4>
      </vt:variant>
    </vt:vector>
  </HeadingPairs>
  <TitlesOfParts>
    <vt:vector size="97" baseType="lpstr">
      <vt:lpstr>Arial</vt:lpstr>
      <vt:lpstr>Cambria Math</vt:lpstr>
      <vt:lpstr>Courier New</vt:lpstr>
      <vt:lpstr>Helvetica Neue</vt:lpstr>
      <vt:lpstr>Times New Roman</vt:lpstr>
      <vt:lpstr>Wingdings</vt:lpstr>
      <vt:lpstr>Plantilla_Afi_1</vt:lpstr>
      <vt:lpstr>Python en Finanzas</vt:lpstr>
      <vt:lpstr>Acerca de Python</vt:lpstr>
      <vt:lpstr>¿Por qué Python?</vt:lpstr>
      <vt:lpstr>Instalación de Python</vt:lpstr>
      <vt:lpstr>Presentación de PowerPoint</vt:lpstr>
      <vt:lpstr>Presentación de PowerPoint</vt:lpstr>
      <vt:lpstr>Presentación de PowerPoint</vt:lpstr>
      <vt:lpstr>Presentación de PowerPoint</vt:lpstr>
      <vt:lpstr>Comandos esenciales en cmd</vt:lpstr>
      <vt:lpstr>Python Package Index (PyPI)</vt:lpstr>
      <vt:lpstr>Entornos virtuales</vt:lpstr>
      <vt:lpstr>Usos Básicos de Python</vt:lpstr>
      <vt:lpstr>Jupyter Notebooks</vt:lpstr>
      <vt:lpstr>Acceder a Jupyter Notebook</vt:lpstr>
      <vt:lpstr>Variables en Python</vt:lpstr>
      <vt:lpstr>Operadores lógicos y aritméticos</vt:lpstr>
      <vt:lpstr>Listas en Python</vt:lpstr>
      <vt:lpstr>Funciones básicas con listas</vt:lpstr>
      <vt:lpstr>List Comprehension</vt:lpstr>
      <vt:lpstr>Cadenas de texto (Strings) en Python</vt:lpstr>
      <vt:lpstr>Diccionarios</vt:lpstr>
      <vt:lpstr>Presentación de PowerPoint</vt:lpstr>
      <vt:lpstr>Presentación de PowerPoint</vt:lpstr>
      <vt:lpstr>Presentación de PowerPoint</vt:lpstr>
      <vt:lpstr>Palabras clave útiles en python</vt:lpstr>
      <vt:lpstr>Primer programa en Python</vt:lpstr>
      <vt:lpstr>Presentación de PowerPoint</vt:lpstr>
      <vt:lpstr>Presentación de PowerPoint</vt:lpstr>
      <vt:lpstr>Presentación de PowerPoint</vt:lpstr>
      <vt:lpstr>¿Cómo podemos revisar el saldo de una cuenta   o hacer un retiro de una cuenta en particular? </vt:lpstr>
      <vt:lpstr>Presentación de PowerPoint</vt:lpstr>
      <vt:lpstr>Presentación de PowerPoint</vt:lpstr>
      <vt:lpstr>Presentación de PowerPoint</vt:lpstr>
      <vt:lpstr>Clases en Python</vt:lpstr>
      <vt:lpstr>Programación orientada a objetos</vt:lpstr>
      <vt:lpstr>¿Cómo definir una clase en Python?</vt:lpstr>
      <vt:lpstr>Podemos utilizar este paradigma en finanzas?</vt:lpstr>
      <vt:lpstr>Fórmula de Black &amp; Scholes</vt:lpstr>
      <vt:lpstr>Numpy</vt:lpstr>
      <vt:lpstr>Propiedades de los arreglos en numpy</vt:lpstr>
      <vt:lpstr>Funciones para generar arreglos en numpy</vt:lpstr>
      <vt:lpstr>Funciones matriciales</vt:lpstr>
      <vt:lpstr>Operaciones matemáticas</vt:lpstr>
      <vt:lpstr>Números aleatorios</vt:lpstr>
      <vt:lpstr>Simulación Montecarlo</vt:lpstr>
      <vt:lpstr>Presentación de PowerPoint</vt:lpstr>
      <vt:lpstr>Primer ejemplo</vt:lpstr>
      <vt:lpstr>Presentación de PowerPoint</vt:lpstr>
      <vt:lpstr>Presentación de PowerPoint</vt:lpstr>
      <vt:lpstr>Resultados</vt:lpstr>
      <vt:lpstr>¿Podrá implementarse el algoritmo utilizando solamente funciones vectoriales y no usar ciclos?  ¿Podrá modificarse el algoritmo para valuar otro tipo de opciones como asiáticas o Lookback?</vt:lpstr>
      <vt:lpstr>Pandas</vt:lpstr>
      <vt:lpstr>Presentación de PowerPoint</vt:lpstr>
      <vt:lpstr>Series</vt:lpstr>
      <vt:lpstr>Presentación de PowerPoint</vt:lpstr>
      <vt:lpstr>Dataframes</vt:lpstr>
      <vt:lpstr>Trabajar con Pandas</vt:lpstr>
      <vt:lpstr>Crear DataFrames con Pandas</vt:lpstr>
      <vt:lpstr>Importar/Exportar datos con Pandas</vt:lpstr>
      <vt:lpstr>Importar DataFrame desde un CSV</vt:lpstr>
      <vt:lpstr>Importar datos desde un sitio Web</vt:lpstr>
      <vt:lpstr>Manipulación de datos en Pandas</vt:lpstr>
      <vt:lpstr>Manupilación de datos en Pandas</vt:lpstr>
      <vt:lpstr>Manejo de datos nulos en Pandas</vt:lpstr>
      <vt:lpstr>Ejemplo de manejo de datos nulos</vt:lpstr>
      <vt:lpstr>Gráficos en Python</vt:lpstr>
      <vt:lpstr>Análisis de Regresión y CAPM:</vt:lpstr>
      <vt:lpstr>Ejemplo de Bootstrapping</vt:lpstr>
      <vt:lpstr>Datos de mercado</vt:lpstr>
      <vt:lpstr>LIBOR</vt:lpstr>
      <vt:lpstr>Futuros</vt:lpstr>
      <vt:lpstr>Futuros: Interpolación Lineal</vt:lpstr>
      <vt:lpstr>Swaps</vt:lpstr>
      <vt:lpstr>Presentación de PowerPoint</vt:lpstr>
      <vt:lpstr>Scipy</vt:lpstr>
      <vt:lpstr>Scipy Optimize</vt:lpstr>
      <vt:lpstr>Mínimos cuadrados con Scipy</vt:lpstr>
      <vt:lpstr>Presentación de PowerPoint</vt:lpstr>
      <vt:lpstr>Teoría de portafolios</vt:lpstr>
      <vt:lpstr>Modelo matemático</vt:lpstr>
      <vt:lpstr>Modelo de dos activos</vt:lpstr>
      <vt:lpstr>Modelo de dos activos</vt:lpstr>
      <vt:lpstr>Modelo matemático</vt:lpstr>
      <vt:lpstr>Presentación de PowerPoint</vt:lpstr>
      <vt:lpstr>Portafolio de Markowitz</vt:lpstr>
      <vt:lpstr>Multiprocesamiento</vt:lpstr>
      <vt:lpstr>Multi-Threading vs. Multi-Processing</vt:lpstr>
      <vt:lpstr>Modulo multiprocessing de python</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Título de la presentación en Arial tamaño 44 pt</dc:title>
  <dc:creator>Usuario de Windows</dc:creator>
  <cp:lastModifiedBy>Claudio Cuevas Pazos</cp:lastModifiedBy>
  <cp:revision>143</cp:revision>
  <cp:lastPrinted>2012-05-14T11:38:34Z</cp:lastPrinted>
  <dcterms:created xsi:type="dcterms:W3CDTF">2018-12-04T16:30:59Z</dcterms:created>
  <dcterms:modified xsi:type="dcterms:W3CDTF">2019-09-23T01:28:28Z</dcterms:modified>
</cp:coreProperties>
</file>